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handoutMasterIdLst>
    <p:handoutMasterId r:id="rId44"/>
  </p:handoutMasterIdLst>
  <p:sldIdLst>
    <p:sldId id="272" r:id="rId2"/>
    <p:sldId id="258" r:id="rId3"/>
    <p:sldId id="281" r:id="rId4"/>
    <p:sldId id="318" r:id="rId5"/>
    <p:sldId id="319" r:id="rId6"/>
    <p:sldId id="320" r:id="rId7"/>
    <p:sldId id="322" r:id="rId8"/>
    <p:sldId id="323" r:id="rId9"/>
    <p:sldId id="325" r:id="rId10"/>
    <p:sldId id="327" r:id="rId11"/>
    <p:sldId id="326" r:id="rId12"/>
    <p:sldId id="329" r:id="rId13"/>
    <p:sldId id="330" r:id="rId14"/>
    <p:sldId id="332" r:id="rId15"/>
    <p:sldId id="334" r:id="rId16"/>
    <p:sldId id="338" r:id="rId17"/>
    <p:sldId id="340" r:id="rId18"/>
    <p:sldId id="339" r:id="rId19"/>
    <p:sldId id="341" r:id="rId20"/>
    <p:sldId id="343" r:id="rId21"/>
    <p:sldId id="344" r:id="rId22"/>
    <p:sldId id="345" r:id="rId23"/>
    <p:sldId id="377" r:id="rId24"/>
    <p:sldId id="348" r:id="rId25"/>
    <p:sldId id="352" r:id="rId26"/>
    <p:sldId id="353" r:id="rId27"/>
    <p:sldId id="354" r:id="rId28"/>
    <p:sldId id="356" r:id="rId29"/>
    <p:sldId id="357" r:id="rId30"/>
    <p:sldId id="376" r:id="rId31"/>
    <p:sldId id="361" r:id="rId32"/>
    <p:sldId id="362" r:id="rId33"/>
    <p:sldId id="363" r:id="rId34"/>
    <p:sldId id="366" r:id="rId35"/>
    <p:sldId id="367" r:id="rId36"/>
    <p:sldId id="368" r:id="rId37"/>
    <p:sldId id="369" r:id="rId38"/>
    <p:sldId id="372" r:id="rId39"/>
    <p:sldId id="373" r:id="rId40"/>
    <p:sldId id="374" r:id="rId41"/>
    <p:sldId id="375" r:id="rId42"/>
  </p:sldIdLst>
  <p:sldSz cx="9144000" cy="6858000" type="screen4x3"/>
  <p:notesSz cx="6858000" cy="9144000"/>
  <p:custDataLst>
    <p:tags r:id="rId45"/>
  </p:custDataLst>
  <p:defaultTextStyle>
    <a:defPPr>
      <a:defRPr lang="es-E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F4EB"/>
    <a:srgbClr val="C5E1CC"/>
    <a:srgbClr val="8FBD9D"/>
    <a:srgbClr val="9AE73D"/>
    <a:srgbClr val="7020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3676" autoAdjust="0"/>
  </p:normalViewPr>
  <p:slideViewPr>
    <p:cSldViewPr>
      <p:cViewPr>
        <p:scale>
          <a:sx n="93" d="100"/>
          <a:sy n="93" d="100"/>
        </p:scale>
        <p:origin x="-1128" y="-84"/>
      </p:cViewPr>
      <p:guideLst>
        <p:guide orient="horz" pos="2160"/>
        <p:guide pos="2880"/>
      </p:guideLst>
    </p:cSldViewPr>
  </p:slideViewPr>
  <p:notesTextViewPr>
    <p:cViewPr>
      <p:scale>
        <a:sx n="1" d="1"/>
        <a:sy n="1" d="1"/>
      </p:scale>
      <p:origin x="0" y="0"/>
    </p:cViewPr>
  </p:notesTextViewPr>
  <p:sorterViewPr>
    <p:cViewPr>
      <p:scale>
        <a:sx n="100" d="100"/>
        <a:sy n="100" d="100"/>
      </p:scale>
      <p:origin x="0" y="3882"/>
    </p:cViewPr>
  </p:sorterViewPr>
  <p:notesViewPr>
    <p:cSldViewPr>
      <p:cViewPr varScale="1">
        <p:scale>
          <a:sx n="68" d="100"/>
          <a:sy n="68" d="100"/>
        </p:scale>
        <p:origin x="-333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190D5-F7FB-4E60-AFA7-5779649AF49D}" type="doc">
      <dgm:prSet loTypeId="urn:microsoft.com/office/officeart/2005/8/layout/radial1" loCatId="cycle" qsTypeId="urn:microsoft.com/office/officeart/2005/8/quickstyle/simple2" qsCatId="simple" csTypeId="urn:microsoft.com/office/officeart/2005/8/colors/accent1_2" csCatId="accent1" phldr="1"/>
      <dgm:spPr/>
      <dgm:t>
        <a:bodyPr/>
        <a:lstStyle/>
        <a:p>
          <a:endParaRPr lang="zh-CN" altLang="en-US"/>
        </a:p>
      </dgm:t>
    </dgm:pt>
    <dgm:pt modelId="{B0EFE00D-3856-4E8F-8AF8-7D05FC55204E}">
      <dgm:prSet phldrT="[文本]"/>
      <dgm:spPr>
        <a:solidFill>
          <a:srgbClr val="43BBE1"/>
        </a:solidFill>
        <a:ln>
          <a:solidFill>
            <a:schemeClr val="bg1"/>
          </a:solidFill>
        </a:ln>
      </dgm:spPr>
      <dgm:t>
        <a:bodyPr/>
        <a:lstStyle/>
        <a:p>
          <a:pPr>
            <a:lnSpc>
              <a:spcPct val="100000"/>
            </a:lnSpc>
          </a:pPr>
          <a:r>
            <a:rPr lang="zh-CN" altLang="en-US" dirty="0" smtClean="0">
              <a:latin typeface="微软雅黑" pitchFamily="34" charset="-122"/>
              <a:ea typeface="微软雅黑" pitchFamily="34" charset="-122"/>
            </a:rPr>
            <a:t>同一平台多家共享</a:t>
          </a:r>
          <a:endParaRPr lang="zh-CN" altLang="en-US" dirty="0">
            <a:latin typeface="微软雅黑" pitchFamily="34" charset="-122"/>
            <a:ea typeface="微软雅黑" pitchFamily="34" charset="-122"/>
          </a:endParaRPr>
        </a:p>
      </dgm:t>
    </dgm:pt>
    <dgm:pt modelId="{421D4D56-AF6C-4941-BBCA-87AAF44FD232}" type="parTrans" cxnId="{44482501-48F6-4011-87F9-E80BC6AFFACE}">
      <dgm:prSet/>
      <dgm:spPr/>
      <dgm:t>
        <a:bodyPr/>
        <a:lstStyle/>
        <a:p>
          <a:endParaRPr lang="zh-CN" altLang="en-US"/>
        </a:p>
      </dgm:t>
    </dgm:pt>
    <dgm:pt modelId="{F7E86B26-C3E1-4FA4-8EFA-1DF0F8709ADE}" type="sibTrans" cxnId="{44482501-48F6-4011-87F9-E80BC6AFFACE}">
      <dgm:prSet/>
      <dgm:spPr/>
      <dgm:t>
        <a:bodyPr/>
        <a:lstStyle/>
        <a:p>
          <a:endParaRPr lang="zh-CN" altLang="en-US"/>
        </a:p>
      </dgm:t>
    </dgm:pt>
    <dgm:pt modelId="{D746447A-38FE-471E-A828-5E76A74F4136}">
      <dgm:prSet phldrT="[文本]"/>
      <dgm:spPr>
        <a:solidFill>
          <a:srgbClr val="43BBE1"/>
        </a:solidFill>
        <a:ln>
          <a:noFill/>
        </a:ln>
      </dgm:spPr>
      <dgm:t>
        <a:bodyPr/>
        <a:lstStyle/>
        <a:p>
          <a:endParaRPr lang="zh-CN" altLang="en-US" dirty="0"/>
        </a:p>
      </dgm:t>
    </dgm:pt>
    <dgm:pt modelId="{65BD7B1D-C8C1-4874-A413-B386AC3329B9}" type="parTrans" cxnId="{53AA1220-0554-4452-A709-4DCDF94C9F43}">
      <dgm:prSet/>
      <dgm:spPr>
        <a:ln>
          <a:solidFill>
            <a:srgbClr val="43BBE1"/>
          </a:solidFill>
        </a:ln>
      </dgm:spPr>
      <dgm:t>
        <a:bodyPr/>
        <a:lstStyle/>
        <a:p>
          <a:endParaRPr lang="zh-CN" altLang="en-US"/>
        </a:p>
      </dgm:t>
    </dgm:pt>
    <dgm:pt modelId="{000A70E2-1226-4456-9B91-31642C5C022B}" type="sibTrans" cxnId="{53AA1220-0554-4452-A709-4DCDF94C9F43}">
      <dgm:prSet/>
      <dgm:spPr/>
      <dgm:t>
        <a:bodyPr/>
        <a:lstStyle/>
        <a:p>
          <a:endParaRPr lang="zh-CN" altLang="en-US"/>
        </a:p>
      </dgm:t>
    </dgm:pt>
    <dgm:pt modelId="{3E7424E6-5879-4B03-A02A-4395199C587A}">
      <dgm:prSet phldrT="[文本]" phldr="1"/>
      <dgm:spPr>
        <a:solidFill>
          <a:srgbClr val="43BBE1"/>
        </a:solidFill>
        <a:ln>
          <a:noFill/>
        </a:ln>
      </dgm:spPr>
      <dgm:t>
        <a:bodyPr/>
        <a:lstStyle/>
        <a:p>
          <a:endParaRPr lang="zh-CN" altLang="en-US" dirty="0"/>
        </a:p>
      </dgm:t>
    </dgm:pt>
    <dgm:pt modelId="{FB71CBAA-D4D0-4441-B96D-E7B5F4D20539}" type="parTrans" cxnId="{F94D0A7D-5D11-4C76-B1B0-F77C88F9FE3B}">
      <dgm:prSet/>
      <dgm:spPr>
        <a:ln>
          <a:solidFill>
            <a:srgbClr val="43BBE1"/>
          </a:solidFill>
        </a:ln>
      </dgm:spPr>
      <dgm:t>
        <a:bodyPr/>
        <a:lstStyle/>
        <a:p>
          <a:endParaRPr lang="zh-CN" altLang="en-US"/>
        </a:p>
      </dgm:t>
    </dgm:pt>
    <dgm:pt modelId="{4968CC65-F2AE-4AD8-836B-E6CEE6EDCCDC}" type="sibTrans" cxnId="{F94D0A7D-5D11-4C76-B1B0-F77C88F9FE3B}">
      <dgm:prSet/>
      <dgm:spPr/>
      <dgm:t>
        <a:bodyPr/>
        <a:lstStyle/>
        <a:p>
          <a:endParaRPr lang="zh-CN" altLang="en-US"/>
        </a:p>
      </dgm:t>
    </dgm:pt>
    <dgm:pt modelId="{830F1849-99C4-4B1F-B4F9-CF738706D549}">
      <dgm:prSet phldrT="[文本]"/>
      <dgm:spPr>
        <a:solidFill>
          <a:srgbClr val="43BBE1"/>
        </a:solidFill>
        <a:ln>
          <a:noFill/>
        </a:ln>
      </dgm:spPr>
      <dgm:t>
        <a:bodyPr/>
        <a:lstStyle/>
        <a:p>
          <a:endParaRPr lang="zh-CN" altLang="en-US" dirty="0"/>
        </a:p>
      </dgm:t>
    </dgm:pt>
    <dgm:pt modelId="{26D9A041-5997-49C9-87BC-2BEAA2296019}" type="parTrans" cxnId="{002983BD-19A8-4FAA-B972-1D33AC907C5A}">
      <dgm:prSet/>
      <dgm:spPr>
        <a:ln>
          <a:solidFill>
            <a:srgbClr val="43BBE1"/>
          </a:solidFill>
        </a:ln>
      </dgm:spPr>
      <dgm:t>
        <a:bodyPr/>
        <a:lstStyle/>
        <a:p>
          <a:endParaRPr lang="zh-CN" altLang="en-US"/>
        </a:p>
      </dgm:t>
    </dgm:pt>
    <dgm:pt modelId="{27252A4D-31E9-426C-A1F8-CD2A2B95132D}" type="sibTrans" cxnId="{002983BD-19A8-4FAA-B972-1D33AC907C5A}">
      <dgm:prSet/>
      <dgm:spPr/>
      <dgm:t>
        <a:bodyPr/>
        <a:lstStyle/>
        <a:p>
          <a:endParaRPr lang="zh-CN" altLang="en-US"/>
        </a:p>
      </dgm:t>
    </dgm:pt>
    <dgm:pt modelId="{5179A6DB-8296-450B-8897-FD2CB1D38BDC}">
      <dgm:prSet phldrT="[文本]"/>
      <dgm:spPr>
        <a:solidFill>
          <a:srgbClr val="43BBE1"/>
        </a:solidFill>
        <a:ln>
          <a:noFill/>
        </a:ln>
      </dgm:spPr>
      <dgm:t>
        <a:bodyPr/>
        <a:lstStyle/>
        <a:p>
          <a:endParaRPr lang="zh-CN" altLang="en-US" dirty="0"/>
        </a:p>
      </dgm:t>
    </dgm:pt>
    <dgm:pt modelId="{6A26AEC1-4695-4775-89E9-02E29584ACE0}" type="parTrans" cxnId="{B28600DC-AB9E-4761-84A3-52B7E8C5C5D4}">
      <dgm:prSet/>
      <dgm:spPr>
        <a:ln>
          <a:solidFill>
            <a:srgbClr val="43BBE1"/>
          </a:solidFill>
        </a:ln>
      </dgm:spPr>
      <dgm:t>
        <a:bodyPr/>
        <a:lstStyle/>
        <a:p>
          <a:endParaRPr lang="zh-CN" altLang="en-US"/>
        </a:p>
      </dgm:t>
    </dgm:pt>
    <dgm:pt modelId="{EDD445FA-B5E9-4229-9EBD-986DF9D89C90}" type="sibTrans" cxnId="{B28600DC-AB9E-4761-84A3-52B7E8C5C5D4}">
      <dgm:prSet/>
      <dgm:spPr/>
      <dgm:t>
        <a:bodyPr/>
        <a:lstStyle/>
        <a:p>
          <a:endParaRPr lang="zh-CN" altLang="en-US"/>
        </a:p>
      </dgm:t>
    </dgm:pt>
    <dgm:pt modelId="{66EBD27E-CF89-487F-B5A0-CEE3A984258F}" type="pres">
      <dgm:prSet presAssocID="{E51190D5-F7FB-4E60-AFA7-5779649AF49D}" presName="cycle" presStyleCnt="0">
        <dgm:presLayoutVars>
          <dgm:chMax val="1"/>
          <dgm:dir/>
          <dgm:animLvl val="ctr"/>
          <dgm:resizeHandles val="exact"/>
        </dgm:presLayoutVars>
      </dgm:prSet>
      <dgm:spPr/>
      <dgm:t>
        <a:bodyPr/>
        <a:lstStyle/>
        <a:p>
          <a:endParaRPr lang="zh-CN" altLang="en-US"/>
        </a:p>
      </dgm:t>
    </dgm:pt>
    <dgm:pt modelId="{0F34E99E-1CF9-46A1-B075-4F04C1F1706E}" type="pres">
      <dgm:prSet presAssocID="{B0EFE00D-3856-4E8F-8AF8-7D05FC55204E}" presName="centerShape" presStyleLbl="node0" presStyleIdx="0" presStyleCnt="1" custScaleX="177350" custScaleY="177156"/>
      <dgm:spPr>
        <a:prstGeom prst="ellipse">
          <a:avLst/>
        </a:prstGeom>
      </dgm:spPr>
      <dgm:t>
        <a:bodyPr/>
        <a:lstStyle/>
        <a:p>
          <a:endParaRPr lang="zh-CN" altLang="en-US"/>
        </a:p>
      </dgm:t>
    </dgm:pt>
    <dgm:pt modelId="{26D21130-6C54-48F2-B29B-9123C0E7594C}" type="pres">
      <dgm:prSet presAssocID="{65BD7B1D-C8C1-4874-A413-B386AC3329B9}" presName="Name9" presStyleLbl="parChTrans1D2" presStyleIdx="0" presStyleCnt="4"/>
      <dgm:spPr/>
      <dgm:t>
        <a:bodyPr/>
        <a:lstStyle/>
        <a:p>
          <a:endParaRPr lang="zh-CN" altLang="en-US"/>
        </a:p>
      </dgm:t>
    </dgm:pt>
    <dgm:pt modelId="{0156AFBA-7B69-4623-8F21-2D74A0747C08}" type="pres">
      <dgm:prSet presAssocID="{65BD7B1D-C8C1-4874-A413-B386AC3329B9}" presName="connTx" presStyleLbl="parChTrans1D2" presStyleIdx="0" presStyleCnt="4"/>
      <dgm:spPr/>
      <dgm:t>
        <a:bodyPr/>
        <a:lstStyle/>
        <a:p>
          <a:endParaRPr lang="zh-CN" altLang="en-US"/>
        </a:p>
      </dgm:t>
    </dgm:pt>
    <dgm:pt modelId="{B6CC7380-B1D3-4D21-8412-6F5ED94ADA00}" type="pres">
      <dgm:prSet presAssocID="{D746447A-38FE-471E-A828-5E76A74F4136}" presName="node" presStyleLbl="node1" presStyleIdx="0" presStyleCnt="4" custScaleX="62093" custScaleY="62093" custRadScaleRad="107446" custRadScaleInc="-35797">
        <dgm:presLayoutVars>
          <dgm:bulletEnabled val="1"/>
        </dgm:presLayoutVars>
      </dgm:prSet>
      <dgm:spPr/>
      <dgm:t>
        <a:bodyPr/>
        <a:lstStyle/>
        <a:p>
          <a:endParaRPr lang="zh-CN" altLang="en-US"/>
        </a:p>
      </dgm:t>
    </dgm:pt>
    <dgm:pt modelId="{668FD72B-7AC4-4263-A9DE-4049505F84EA}" type="pres">
      <dgm:prSet presAssocID="{FB71CBAA-D4D0-4441-B96D-E7B5F4D20539}" presName="Name9" presStyleLbl="parChTrans1D2" presStyleIdx="1" presStyleCnt="4"/>
      <dgm:spPr/>
      <dgm:t>
        <a:bodyPr/>
        <a:lstStyle/>
        <a:p>
          <a:endParaRPr lang="zh-CN" altLang="en-US"/>
        </a:p>
      </dgm:t>
    </dgm:pt>
    <dgm:pt modelId="{C085CB3E-C368-4157-9C75-52902A502FB2}" type="pres">
      <dgm:prSet presAssocID="{FB71CBAA-D4D0-4441-B96D-E7B5F4D20539}" presName="connTx" presStyleLbl="parChTrans1D2" presStyleIdx="1" presStyleCnt="4"/>
      <dgm:spPr/>
      <dgm:t>
        <a:bodyPr/>
        <a:lstStyle/>
        <a:p>
          <a:endParaRPr lang="zh-CN" altLang="en-US"/>
        </a:p>
      </dgm:t>
    </dgm:pt>
    <dgm:pt modelId="{1ED3D519-8BD4-4503-A5E0-33FBF5EFE085}" type="pres">
      <dgm:prSet presAssocID="{3E7424E6-5879-4B03-A02A-4395199C587A}" presName="node" presStyleLbl="node1" presStyleIdx="1" presStyleCnt="4" custScaleX="62093" custScaleY="62093" custRadScaleRad="129254" custRadScaleInc="-99002">
        <dgm:presLayoutVars>
          <dgm:bulletEnabled val="1"/>
        </dgm:presLayoutVars>
      </dgm:prSet>
      <dgm:spPr/>
      <dgm:t>
        <a:bodyPr/>
        <a:lstStyle/>
        <a:p>
          <a:endParaRPr lang="zh-CN" altLang="en-US"/>
        </a:p>
      </dgm:t>
    </dgm:pt>
    <dgm:pt modelId="{3C0272F8-8ABD-493D-9163-C78E5BECB3D0}" type="pres">
      <dgm:prSet presAssocID="{26D9A041-5997-49C9-87BC-2BEAA2296019}" presName="Name9" presStyleLbl="parChTrans1D2" presStyleIdx="2" presStyleCnt="4"/>
      <dgm:spPr/>
      <dgm:t>
        <a:bodyPr/>
        <a:lstStyle/>
        <a:p>
          <a:endParaRPr lang="zh-CN" altLang="en-US"/>
        </a:p>
      </dgm:t>
    </dgm:pt>
    <dgm:pt modelId="{16CD141C-9E1D-4A41-B1EC-5918FFC73496}" type="pres">
      <dgm:prSet presAssocID="{26D9A041-5997-49C9-87BC-2BEAA2296019}" presName="connTx" presStyleLbl="parChTrans1D2" presStyleIdx="2" presStyleCnt="4"/>
      <dgm:spPr/>
      <dgm:t>
        <a:bodyPr/>
        <a:lstStyle/>
        <a:p>
          <a:endParaRPr lang="zh-CN" altLang="en-US"/>
        </a:p>
      </dgm:t>
    </dgm:pt>
    <dgm:pt modelId="{6CC3E2B5-1D76-420A-A825-7342C4A35F86}" type="pres">
      <dgm:prSet presAssocID="{830F1849-99C4-4B1F-B4F9-CF738706D549}" presName="node" presStyleLbl="node1" presStyleIdx="2" presStyleCnt="4" custScaleX="62093" custScaleY="62093" custRadScaleRad="144827" custRadScaleInc="122625">
        <dgm:presLayoutVars>
          <dgm:bulletEnabled val="1"/>
        </dgm:presLayoutVars>
      </dgm:prSet>
      <dgm:spPr/>
      <dgm:t>
        <a:bodyPr/>
        <a:lstStyle/>
        <a:p>
          <a:endParaRPr lang="zh-CN" altLang="en-US"/>
        </a:p>
      </dgm:t>
    </dgm:pt>
    <dgm:pt modelId="{0C1D70EB-04AB-40CB-A034-400A1FEB844A}" type="pres">
      <dgm:prSet presAssocID="{6A26AEC1-4695-4775-89E9-02E29584ACE0}" presName="Name9" presStyleLbl="parChTrans1D2" presStyleIdx="3" presStyleCnt="4"/>
      <dgm:spPr/>
      <dgm:t>
        <a:bodyPr/>
        <a:lstStyle/>
        <a:p>
          <a:endParaRPr lang="zh-CN" altLang="en-US"/>
        </a:p>
      </dgm:t>
    </dgm:pt>
    <dgm:pt modelId="{ACE080C8-D91B-49D4-9DF2-1CD1A556FFBD}" type="pres">
      <dgm:prSet presAssocID="{6A26AEC1-4695-4775-89E9-02E29584ACE0}" presName="connTx" presStyleLbl="parChTrans1D2" presStyleIdx="3" presStyleCnt="4"/>
      <dgm:spPr/>
      <dgm:t>
        <a:bodyPr/>
        <a:lstStyle/>
        <a:p>
          <a:endParaRPr lang="zh-CN" altLang="en-US"/>
        </a:p>
      </dgm:t>
    </dgm:pt>
    <dgm:pt modelId="{E9588169-7B57-4C17-8A5C-1CE8BA1617C6}" type="pres">
      <dgm:prSet presAssocID="{5179A6DB-8296-450B-8897-FD2CB1D38BDC}" presName="node" presStyleLbl="node1" presStyleIdx="3" presStyleCnt="4" custScaleX="62093" custScaleY="62093" custRadScaleRad="114350" custRadScaleInc="28969">
        <dgm:presLayoutVars>
          <dgm:bulletEnabled val="1"/>
        </dgm:presLayoutVars>
      </dgm:prSet>
      <dgm:spPr/>
      <dgm:t>
        <a:bodyPr/>
        <a:lstStyle/>
        <a:p>
          <a:endParaRPr lang="zh-CN" altLang="en-US"/>
        </a:p>
      </dgm:t>
    </dgm:pt>
  </dgm:ptLst>
  <dgm:cxnLst>
    <dgm:cxn modelId="{002983BD-19A8-4FAA-B972-1D33AC907C5A}" srcId="{B0EFE00D-3856-4E8F-8AF8-7D05FC55204E}" destId="{830F1849-99C4-4B1F-B4F9-CF738706D549}" srcOrd="2" destOrd="0" parTransId="{26D9A041-5997-49C9-87BC-2BEAA2296019}" sibTransId="{27252A4D-31E9-426C-A1F8-CD2A2B95132D}"/>
    <dgm:cxn modelId="{DAB4D11C-BE68-40EC-A75F-C38DDCFD7561}" type="presOf" srcId="{3E7424E6-5879-4B03-A02A-4395199C587A}" destId="{1ED3D519-8BD4-4503-A5E0-33FBF5EFE085}" srcOrd="0" destOrd="0" presId="urn:microsoft.com/office/officeart/2005/8/layout/radial1"/>
    <dgm:cxn modelId="{56EBEA08-9243-47BF-AF4D-B389D8B10B53}" type="presOf" srcId="{26D9A041-5997-49C9-87BC-2BEAA2296019}" destId="{3C0272F8-8ABD-493D-9163-C78E5BECB3D0}" srcOrd="0" destOrd="0" presId="urn:microsoft.com/office/officeart/2005/8/layout/radial1"/>
    <dgm:cxn modelId="{EE539AA7-B671-4F68-892D-DFCE760C049F}" type="presOf" srcId="{FB71CBAA-D4D0-4441-B96D-E7B5F4D20539}" destId="{668FD72B-7AC4-4263-A9DE-4049505F84EA}" srcOrd="0" destOrd="0" presId="urn:microsoft.com/office/officeart/2005/8/layout/radial1"/>
    <dgm:cxn modelId="{E3BED3C5-7BCA-44ED-81E8-AD99E8653172}" type="presOf" srcId="{65BD7B1D-C8C1-4874-A413-B386AC3329B9}" destId="{26D21130-6C54-48F2-B29B-9123C0E7594C}" srcOrd="0" destOrd="0" presId="urn:microsoft.com/office/officeart/2005/8/layout/radial1"/>
    <dgm:cxn modelId="{E8F91B15-CD6F-4F6B-88C6-CCDCBEB4FFA3}" type="presOf" srcId="{5179A6DB-8296-450B-8897-FD2CB1D38BDC}" destId="{E9588169-7B57-4C17-8A5C-1CE8BA1617C6}" srcOrd="0" destOrd="0" presId="urn:microsoft.com/office/officeart/2005/8/layout/radial1"/>
    <dgm:cxn modelId="{F94D0A7D-5D11-4C76-B1B0-F77C88F9FE3B}" srcId="{B0EFE00D-3856-4E8F-8AF8-7D05FC55204E}" destId="{3E7424E6-5879-4B03-A02A-4395199C587A}" srcOrd="1" destOrd="0" parTransId="{FB71CBAA-D4D0-4441-B96D-E7B5F4D20539}" sibTransId="{4968CC65-F2AE-4AD8-836B-E6CEE6EDCCDC}"/>
    <dgm:cxn modelId="{53AA1220-0554-4452-A709-4DCDF94C9F43}" srcId="{B0EFE00D-3856-4E8F-8AF8-7D05FC55204E}" destId="{D746447A-38FE-471E-A828-5E76A74F4136}" srcOrd="0" destOrd="0" parTransId="{65BD7B1D-C8C1-4874-A413-B386AC3329B9}" sibTransId="{000A70E2-1226-4456-9B91-31642C5C022B}"/>
    <dgm:cxn modelId="{44482501-48F6-4011-87F9-E80BC6AFFACE}" srcId="{E51190D5-F7FB-4E60-AFA7-5779649AF49D}" destId="{B0EFE00D-3856-4E8F-8AF8-7D05FC55204E}" srcOrd="0" destOrd="0" parTransId="{421D4D56-AF6C-4941-BBCA-87AAF44FD232}" sibTransId="{F7E86B26-C3E1-4FA4-8EFA-1DF0F8709ADE}"/>
    <dgm:cxn modelId="{721137EF-C4EF-4D0B-AC57-EE4B71B169E3}" type="presOf" srcId="{B0EFE00D-3856-4E8F-8AF8-7D05FC55204E}" destId="{0F34E99E-1CF9-46A1-B075-4F04C1F1706E}" srcOrd="0" destOrd="0" presId="urn:microsoft.com/office/officeart/2005/8/layout/radial1"/>
    <dgm:cxn modelId="{CFB70E19-CE7C-42A8-8827-DE29110DCC65}" type="presOf" srcId="{E51190D5-F7FB-4E60-AFA7-5779649AF49D}" destId="{66EBD27E-CF89-487F-B5A0-CEE3A984258F}" srcOrd="0" destOrd="0" presId="urn:microsoft.com/office/officeart/2005/8/layout/radial1"/>
    <dgm:cxn modelId="{1920C333-9908-45A3-B098-AAC6C90D8D9C}" type="presOf" srcId="{65BD7B1D-C8C1-4874-A413-B386AC3329B9}" destId="{0156AFBA-7B69-4623-8F21-2D74A0747C08}" srcOrd="1" destOrd="0" presId="urn:microsoft.com/office/officeart/2005/8/layout/radial1"/>
    <dgm:cxn modelId="{B28600DC-AB9E-4761-84A3-52B7E8C5C5D4}" srcId="{B0EFE00D-3856-4E8F-8AF8-7D05FC55204E}" destId="{5179A6DB-8296-450B-8897-FD2CB1D38BDC}" srcOrd="3" destOrd="0" parTransId="{6A26AEC1-4695-4775-89E9-02E29584ACE0}" sibTransId="{EDD445FA-B5E9-4229-9EBD-986DF9D89C90}"/>
    <dgm:cxn modelId="{7768D906-4529-428E-8A1B-23A73F3E489A}" type="presOf" srcId="{D746447A-38FE-471E-A828-5E76A74F4136}" destId="{B6CC7380-B1D3-4D21-8412-6F5ED94ADA00}" srcOrd="0" destOrd="0" presId="urn:microsoft.com/office/officeart/2005/8/layout/radial1"/>
    <dgm:cxn modelId="{CAF27384-EAC4-40BD-A50C-24C15F70BCC1}" type="presOf" srcId="{6A26AEC1-4695-4775-89E9-02E29584ACE0}" destId="{0C1D70EB-04AB-40CB-A034-400A1FEB844A}" srcOrd="0" destOrd="0" presId="urn:microsoft.com/office/officeart/2005/8/layout/radial1"/>
    <dgm:cxn modelId="{C5CDBF62-E506-4CE8-9124-4B5761EF3A71}" type="presOf" srcId="{830F1849-99C4-4B1F-B4F9-CF738706D549}" destId="{6CC3E2B5-1D76-420A-A825-7342C4A35F86}" srcOrd="0" destOrd="0" presId="urn:microsoft.com/office/officeart/2005/8/layout/radial1"/>
    <dgm:cxn modelId="{6B99F14B-5420-43B4-BDFD-9A17F18D4DEE}" type="presOf" srcId="{26D9A041-5997-49C9-87BC-2BEAA2296019}" destId="{16CD141C-9E1D-4A41-B1EC-5918FFC73496}" srcOrd="1" destOrd="0" presId="urn:microsoft.com/office/officeart/2005/8/layout/radial1"/>
    <dgm:cxn modelId="{E4D43502-D2C0-4CEA-A99E-5295987730BC}" type="presOf" srcId="{FB71CBAA-D4D0-4441-B96D-E7B5F4D20539}" destId="{C085CB3E-C368-4157-9C75-52902A502FB2}" srcOrd="1" destOrd="0" presId="urn:microsoft.com/office/officeart/2005/8/layout/radial1"/>
    <dgm:cxn modelId="{F7AA9E11-61D7-4D1A-8A4A-F5A24F8D064D}" type="presOf" srcId="{6A26AEC1-4695-4775-89E9-02E29584ACE0}" destId="{ACE080C8-D91B-49D4-9DF2-1CD1A556FFBD}" srcOrd="1" destOrd="0" presId="urn:microsoft.com/office/officeart/2005/8/layout/radial1"/>
    <dgm:cxn modelId="{2E9CE7CD-BADD-4715-B81E-DEB58D93E664}" type="presParOf" srcId="{66EBD27E-CF89-487F-B5A0-CEE3A984258F}" destId="{0F34E99E-1CF9-46A1-B075-4F04C1F1706E}" srcOrd="0" destOrd="0" presId="urn:microsoft.com/office/officeart/2005/8/layout/radial1"/>
    <dgm:cxn modelId="{D867F813-FE24-427A-96A6-EC5D6D246C1C}" type="presParOf" srcId="{66EBD27E-CF89-487F-B5A0-CEE3A984258F}" destId="{26D21130-6C54-48F2-B29B-9123C0E7594C}" srcOrd="1" destOrd="0" presId="urn:microsoft.com/office/officeart/2005/8/layout/radial1"/>
    <dgm:cxn modelId="{406ECDD4-53D6-4ACF-8266-8D18B4A8C71E}" type="presParOf" srcId="{26D21130-6C54-48F2-B29B-9123C0E7594C}" destId="{0156AFBA-7B69-4623-8F21-2D74A0747C08}" srcOrd="0" destOrd="0" presId="urn:microsoft.com/office/officeart/2005/8/layout/radial1"/>
    <dgm:cxn modelId="{86002756-9444-4A90-BEAF-08A1DEFFF95E}" type="presParOf" srcId="{66EBD27E-CF89-487F-B5A0-CEE3A984258F}" destId="{B6CC7380-B1D3-4D21-8412-6F5ED94ADA00}" srcOrd="2" destOrd="0" presId="urn:microsoft.com/office/officeart/2005/8/layout/radial1"/>
    <dgm:cxn modelId="{B0EE81F0-6326-4EB8-91CB-EDC7576BA9AA}" type="presParOf" srcId="{66EBD27E-CF89-487F-B5A0-CEE3A984258F}" destId="{668FD72B-7AC4-4263-A9DE-4049505F84EA}" srcOrd="3" destOrd="0" presId="urn:microsoft.com/office/officeart/2005/8/layout/radial1"/>
    <dgm:cxn modelId="{A933B116-C15D-468D-B08B-CCD1F1D88F7F}" type="presParOf" srcId="{668FD72B-7AC4-4263-A9DE-4049505F84EA}" destId="{C085CB3E-C368-4157-9C75-52902A502FB2}" srcOrd="0" destOrd="0" presId="urn:microsoft.com/office/officeart/2005/8/layout/radial1"/>
    <dgm:cxn modelId="{37F6D52C-5194-4268-884D-5AECC8844C08}" type="presParOf" srcId="{66EBD27E-CF89-487F-B5A0-CEE3A984258F}" destId="{1ED3D519-8BD4-4503-A5E0-33FBF5EFE085}" srcOrd="4" destOrd="0" presId="urn:microsoft.com/office/officeart/2005/8/layout/radial1"/>
    <dgm:cxn modelId="{A7C10000-53F9-428F-A623-21434CA82523}" type="presParOf" srcId="{66EBD27E-CF89-487F-B5A0-CEE3A984258F}" destId="{3C0272F8-8ABD-493D-9163-C78E5BECB3D0}" srcOrd="5" destOrd="0" presId="urn:microsoft.com/office/officeart/2005/8/layout/radial1"/>
    <dgm:cxn modelId="{AEF952BF-8D77-49D9-B702-3A76DDE34211}" type="presParOf" srcId="{3C0272F8-8ABD-493D-9163-C78E5BECB3D0}" destId="{16CD141C-9E1D-4A41-B1EC-5918FFC73496}" srcOrd="0" destOrd="0" presId="urn:microsoft.com/office/officeart/2005/8/layout/radial1"/>
    <dgm:cxn modelId="{BC85DE2D-F7DE-45D0-94C5-F6948934836F}" type="presParOf" srcId="{66EBD27E-CF89-487F-B5A0-CEE3A984258F}" destId="{6CC3E2B5-1D76-420A-A825-7342C4A35F86}" srcOrd="6" destOrd="0" presId="urn:microsoft.com/office/officeart/2005/8/layout/radial1"/>
    <dgm:cxn modelId="{FB8366BC-4F75-4433-BA9B-11E17C4BC4FA}" type="presParOf" srcId="{66EBD27E-CF89-487F-B5A0-CEE3A984258F}" destId="{0C1D70EB-04AB-40CB-A034-400A1FEB844A}" srcOrd="7" destOrd="0" presId="urn:microsoft.com/office/officeart/2005/8/layout/radial1"/>
    <dgm:cxn modelId="{4E61D411-8D78-4A6F-A7DE-A2CB9F99FB1F}" type="presParOf" srcId="{0C1D70EB-04AB-40CB-A034-400A1FEB844A}" destId="{ACE080C8-D91B-49D4-9DF2-1CD1A556FFBD}" srcOrd="0" destOrd="0" presId="urn:microsoft.com/office/officeart/2005/8/layout/radial1"/>
    <dgm:cxn modelId="{DD3BF744-99FA-4FD0-9F1F-0914AF81B2C7}" type="presParOf" srcId="{66EBD27E-CF89-487F-B5A0-CEE3A984258F}" destId="{E9588169-7B57-4C17-8A5C-1CE8BA1617C6}"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4E99E-1CF9-46A1-B075-4F04C1F1706E}">
      <dsp:nvSpPr>
        <dsp:cNvPr id="0" name=""/>
        <dsp:cNvSpPr/>
      </dsp:nvSpPr>
      <dsp:spPr>
        <a:xfrm>
          <a:off x="824179" y="525479"/>
          <a:ext cx="1016553" cy="1015441"/>
        </a:xfrm>
        <a:prstGeom prst="ellipse">
          <a:avLst/>
        </a:prstGeom>
        <a:solidFill>
          <a:srgbClr val="43BBE1"/>
        </a:solidFill>
        <a:ln w="38100" cap="flat" cmpd="sng" algn="ctr">
          <a:solidFill>
            <a:schemeClr val="bg1"/>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100000"/>
            </a:lnSpc>
            <a:spcBef>
              <a:spcPct val="0"/>
            </a:spcBef>
            <a:spcAft>
              <a:spcPct val="35000"/>
            </a:spcAft>
          </a:pPr>
          <a:r>
            <a:rPr lang="zh-CN" altLang="en-US" sz="1200" kern="1200" dirty="0" smtClean="0">
              <a:latin typeface="微软雅黑" pitchFamily="34" charset="-122"/>
              <a:ea typeface="微软雅黑" pitchFamily="34" charset="-122"/>
            </a:rPr>
            <a:t>同一平台多家共享</a:t>
          </a:r>
          <a:endParaRPr lang="zh-CN" altLang="en-US" sz="1200" kern="1200" dirty="0">
            <a:latin typeface="微软雅黑" pitchFamily="34" charset="-122"/>
            <a:ea typeface="微软雅黑" pitchFamily="34" charset="-122"/>
          </a:endParaRPr>
        </a:p>
      </dsp:txBody>
      <dsp:txXfrm>
        <a:off x="973050" y="674187"/>
        <a:ext cx="718811" cy="718025"/>
      </dsp:txXfrm>
    </dsp:sp>
    <dsp:sp modelId="{26D21130-6C54-48F2-B29B-9123C0E7594C}">
      <dsp:nvSpPr>
        <dsp:cNvPr id="0" name=""/>
        <dsp:cNvSpPr/>
      </dsp:nvSpPr>
      <dsp:spPr>
        <a:xfrm rot="15233481">
          <a:off x="1118140" y="470788"/>
          <a:ext cx="114966" cy="38715"/>
        </a:xfrm>
        <a:custGeom>
          <a:avLst/>
          <a:gdLst/>
          <a:ahLst/>
          <a:cxnLst/>
          <a:rect l="0" t="0" r="0" b="0"/>
          <a:pathLst>
            <a:path>
              <a:moveTo>
                <a:pt x="0" y="19357"/>
              </a:moveTo>
              <a:lnTo>
                <a:pt x="114966" y="19357"/>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1172749" y="487272"/>
        <a:ext cx="5748" cy="5748"/>
      </dsp:txXfrm>
    </dsp:sp>
    <dsp:sp modelId="{B6CC7380-B1D3-4D21-8412-6F5ED94ADA00}">
      <dsp:nvSpPr>
        <dsp:cNvPr id="0" name=""/>
        <dsp:cNvSpPr/>
      </dsp:nvSpPr>
      <dsp:spPr>
        <a:xfrm>
          <a:off x="932342" y="85995"/>
          <a:ext cx="355911" cy="355911"/>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984464" y="138117"/>
        <a:ext cx="251667" cy="251667"/>
      </dsp:txXfrm>
    </dsp:sp>
    <dsp:sp modelId="{668FD72B-7AC4-4263-A9DE-4049505F84EA}">
      <dsp:nvSpPr>
        <dsp:cNvPr id="0" name=""/>
        <dsp:cNvSpPr/>
      </dsp:nvSpPr>
      <dsp:spPr>
        <a:xfrm rot="18926946">
          <a:off x="1654637" y="560208"/>
          <a:ext cx="277239" cy="38715"/>
        </a:xfrm>
        <a:custGeom>
          <a:avLst/>
          <a:gdLst/>
          <a:ahLst/>
          <a:cxnLst/>
          <a:rect l="0" t="0" r="0" b="0"/>
          <a:pathLst>
            <a:path>
              <a:moveTo>
                <a:pt x="0" y="19357"/>
              </a:moveTo>
              <a:lnTo>
                <a:pt x="277239" y="19357"/>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1786326" y="572635"/>
        <a:ext cx="13861" cy="13861"/>
      </dsp:txXfrm>
    </dsp:sp>
    <dsp:sp modelId="{1ED3D519-8BD4-4503-A5E0-33FBF5EFE085}">
      <dsp:nvSpPr>
        <dsp:cNvPr id="0" name=""/>
        <dsp:cNvSpPr/>
      </dsp:nvSpPr>
      <dsp:spPr>
        <a:xfrm>
          <a:off x="1840902" y="179519"/>
          <a:ext cx="355911" cy="355911"/>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zh-CN" altLang="en-US" sz="800" kern="1200" dirty="0"/>
        </a:p>
      </dsp:txBody>
      <dsp:txXfrm>
        <a:off x="1893024" y="231641"/>
        <a:ext cx="251667" cy="251667"/>
      </dsp:txXfrm>
    </dsp:sp>
    <dsp:sp modelId="{3C0272F8-8ABD-493D-9163-C78E5BECB3D0}">
      <dsp:nvSpPr>
        <dsp:cNvPr id="0" name=""/>
        <dsp:cNvSpPr/>
      </dsp:nvSpPr>
      <dsp:spPr>
        <a:xfrm rot="8710875">
          <a:off x="557330" y="1416209"/>
          <a:ext cx="393197" cy="38715"/>
        </a:xfrm>
        <a:custGeom>
          <a:avLst/>
          <a:gdLst/>
          <a:ahLst/>
          <a:cxnLst/>
          <a:rect l="0" t="0" r="0" b="0"/>
          <a:pathLst>
            <a:path>
              <a:moveTo>
                <a:pt x="0" y="19357"/>
              </a:moveTo>
              <a:lnTo>
                <a:pt x="393197" y="19357"/>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744099" y="1425737"/>
        <a:ext cx="19659" cy="19659"/>
      </dsp:txXfrm>
    </dsp:sp>
    <dsp:sp modelId="{6CC3E2B5-1D76-420A-A825-7342C4A35F86}">
      <dsp:nvSpPr>
        <dsp:cNvPr id="0" name=""/>
        <dsp:cNvSpPr/>
      </dsp:nvSpPr>
      <dsp:spPr>
        <a:xfrm>
          <a:off x="268478" y="1471475"/>
          <a:ext cx="355911" cy="355911"/>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320600" y="1523597"/>
        <a:ext cx="251667" cy="251667"/>
      </dsp:txXfrm>
    </dsp:sp>
    <dsp:sp modelId="{0C1D70EB-04AB-40CB-A034-400A1FEB844A}">
      <dsp:nvSpPr>
        <dsp:cNvPr id="0" name=""/>
        <dsp:cNvSpPr/>
      </dsp:nvSpPr>
      <dsp:spPr>
        <a:xfrm rot="11582163">
          <a:off x="673514" y="880485"/>
          <a:ext cx="165930" cy="38715"/>
        </a:xfrm>
        <a:custGeom>
          <a:avLst/>
          <a:gdLst/>
          <a:ahLst/>
          <a:cxnLst/>
          <a:rect l="0" t="0" r="0" b="0"/>
          <a:pathLst>
            <a:path>
              <a:moveTo>
                <a:pt x="0" y="19357"/>
              </a:moveTo>
              <a:lnTo>
                <a:pt x="165930" y="19357"/>
              </a:lnTo>
            </a:path>
          </a:pathLst>
        </a:custGeom>
        <a:noFill/>
        <a:ln w="25400" cap="flat" cmpd="sng" algn="ctr">
          <a:solidFill>
            <a:srgbClr val="43BBE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752331" y="895695"/>
        <a:ext cx="8296" cy="8296"/>
      </dsp:txXfrm>
    </dsp:sp>
    <dsp:sp modelId="{E9588169-7B57-4C17-8A5C-1CE8BA1617C6}">
      <dsp:nvSpPr>
        <dsp:cNvPr id="0" name=""/>
        <dsp:cNvSpPr/>
      </dsp:nvSpPr>
      <dsp:spPr>
        <a:xfrm>
          <a:off x="324327" y="663033"/>
          <a:ext cx="355911" cy="355911"/>
        </a:xfrm>
        <a:prstGeom prst="ellipse">
          <a:avLst/>
        </a:prstGeom>
        <a:solidFill>
          <a:srgbClr val="43BBE1"/>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zh-CN" altLang="en-US" sz="1600" kern="1200" dirty="0"/>
        </a:p>
      </dsp:txBody>
      <dsp:txXfrm>
        <a:off x="376449" y="715155"/>
        <a:ext cx="251667" cy="251667"/>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AB7BC1-5D4F-4A6F-9C1D-4DEF3815429B}" type="datetimeFigureOut">
              <a:rPr lang="zh-CN" altLang="en-US" smtClean="0"/>
              <a:pPr/>
              <a:t>2012-7-30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128C636-8C95-4523-8742-EC8E3768FAE4}" type="slidenum">
              <a:rPr lang="zh-CN" altLang="en-US" smtClean="0"/>
              <a:pPr/>
              <a:t>‹#›</a:t>
            </a:fld>
            <a:endParaRPr lang="zh-CN" altLang="en-US"/>
          </a:p>
        </p:txBody>
      </p:sp>
    </p:spTree>
    <p:extLst>
      <p:ext uri="{BB962C8B-B14F-4D97-AF65-F5344CB8AC3E}">
        <p14:creationId xmlns:p14="http://schemas.microsoft.com/office/powerpoint/2010/main" val="4140204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0C9B42-294C-4144-A4F3-812441EE0B38}" type="datetimeFigureOut">
              <a:rPr lang="zh-CN" altLang="en-US" smtClean="0"/>
              <a:pPr/>
              <a:t>2012-7-30</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432E6D-E52E-4449-B305-48FCE3677449}" type="slidenum">
              <a:rPr lang="zh-CN" altLang="en-US" smtClean="0"/>
              <a:pPr/>
              <a:t>‹#›</a:t>
            </a:fld>
            <a:endParaRPr lang="zh-CN" altLang="en-US"/>
          </a:p>
        </p:txBody>
      </p:sp>
    </p:spTree>
    <p:extLst>
      <p:ext uri="{BB962C8B-B14F-4D97-AF65-F5344CB8AC3E}">
        <p14:creationId xmlns:p14="http://schemas.microsoft.com/office/powerpoint/2010/main" val="115538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00077D55-BAFD-488A-9CF9-C346B9EE6949}" type="datetime1">
              <a:rPr lang="es-ES" altLang="zh-CN" smtClean="0"/>
              <a:pPr>
                <a:defRPr/>
              </a:pPr>
              <a:t>30/07/2012</a:t>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zh-CN"/>
          </a:p>
        </p:txBody>
      </p:sp>
      <p:sp>
        <p:nvSpPr>
          <p:cNvPr id="7" name="5 Marcador de número de diapositiva"/>
          <p:cNvSpPr>
            <a:spLocks noGrp="1"/>
          </p:cNvSpPr>
          <p:nvPr>
            <p:ph type="sldNum" sz="quarter" idx="12"/>
          </p:nvPr>
        </p:nvSpPr>
        <p:spPr>
          <a:xfrm>
            <a:off x="6553200" y="6356350"/>
            <a:ext cx="2133600" cy="365125"/>
          </a:xfrm>
        </p:spPr>
        <p:txBody>
          <a:bodyPr/>
          <a:lstStyle>
            <a:lvl1pPr>
              <a:defRPr/>
            </a:lvl1pPr>
          </a:lstStyle>
          <a:p>
            <a:pPr>
              <a:defRPr/>
            </a:pPr>
            <a:fld id="{7C2D327F-B359-4861-8B78-AE77FB515A21}" type="slidenum">
              <a:rPr lang="es-ES" altLang="zh-CN"/>
              <a:pPr>
                <a:defRPr/>
              </a:pPr>
              <a:t>‹#›</a:t>
            </a:fld>
            <a:endParaRPr lang="es-ES" altLang="zh-CN" dirty="0"/>
          </a:p>
        </p:txBody>
      </p:sp>
    </p:spTree>
    <p:extLst>
      <p:ext uri="{BB962C8B-B14F-4D97-AF65-F5344CB8AC3E}">
        <p14:creationId xmlns:p14="http://schemas.microsoft.com/office/powerpoint/2010/main" val="20817578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2026242-AC1A-46A1-8732-396F82750834}" type="datetime1">
              <a:rPr lang="es-ES" altLang="zh-CN" smtClean="0"/>
              <a:pPr>
                <a:defRPr/>
              </a:pPr>
              <a:t>30/07/2012</a:t>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zh-CN"/>
          </a:p>
        </p:txBody>
      </p:sp>
      <p:sp>
        <p:nvSpPr>
          <p:cNvPr id="6" name="5 Marcador de número de diapositiva"/>
          <p:cNvSpPr>
            <a:spLocks noGrp="1"/>
          </p:cNvSpPr>
          <p:nvPr>
            <p:ph type="sldNum" sz="quarter" idx="12"/>
          </p:nvPr>
        </p:nvSpPr>
        <p:spPr/>
        <p:txBody>
          <a:bodyPr/>
          <a:lstStyle>
            <a:lvl1pPr>
              <a:defRPr/>
            </a:lvl1pPr>
          </a:lstStyle>
          <a:p>
            <a:pPr>
              <a:defRPr/>
            </a:pPr>
            <a:fld id="{F7A22224-2EBA-4E23-9D97-D6F89DEC431F}" type="slidenum">
              <a:rPr lang="es-ES" altLang="zh-CN"/>
              <a:pPr>
                <a:defRPr/>
              </a:pPr>
              <a:t>‹#›</a:t>
            </a:fld>
            <a:endParaRPr lang="es-ES" altLang="zh-CN"/>
          </a:p>
        </p:txBody>
      </p:sp>
    </p:spTree>
    <p:extLst>
      <p:ext uri="{BB962C8B-B14F-4D97-AF65-F5344CB8AC3E}">
        <p14:creationId xmlns:p14="http://schemas.microsoft.com/office/powerpoint/2010/main" val="42917198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29053F3E-0917-4579-86BD-D5A8B60C340B}" type="datetime1">
              <a:rPr lang="es-ES" altLang="zh-CN" smtClean="0"/>
              <a:pPr>
                <a:defRPr/>
              </a:pPr>
              <a:t>30/07/2012</a:t>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zh-CN"/>
          </a:p>
        </p:txBody>
      </p:sp>
      <p:sp>
        <p:nvSpPr>
          <p:cNvPr id="6" name="5 Marcador de número de diapositiva"/>
          <p:cNvSpPr>
            <a:spLocks noGrp="1"/>
          </p:cNvSpPr>
          <p:nvPr>
            <p:ph type="sldNum" sz="quarter" idx="12"/>
          </p:nvPr>
        </p:nvSpPr>
        <p:spPr/>
        <p:txBody>
          <a:bodyPr/>
          <a:lstStyle>
            <a:lvl1pPr>
              <a:defRPr/>
            </a:lvl1pPr>
          </a:lstStyle>
          <a:p>
            <a:pPr>
              <a:defRPr/>
            </a:pPr>
            <a:fld id="{7876BA66-FCEB-46C0-9C43-ABA5867F52AE}" type="slidenum">
              <a:rPr lang="es-ES" altLang="zh-CN"/>
              <a:pPr>
                <a:defRPr/>
              </a:pPr>
              <a:t>‹#›</a:t>
            </a:fld>
            <a:endParaRPr lang="es-ES" altLang="zh-CN"/>
          </a:p>
        </p:txBody>
      </p:sp>
    </p:spTree>
    <p:extLst>
      <p:ext uri="{BB962C8B-B14F-4D97-AF65-F5344CB8AC3E}">
        <p14:creationId xmlns:p14="http://schemas.microsoft.com/office/powerpoint/2010/main" val="27840130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10E0BE5-A236-4D87-913F-0E004C2759BC}" type="datetime1">
              <a:rPr lang="es-ES" altLang="zh-CN" smtClean="0"/>
              <a:pPr>
                <a:defRPr/>
              </a:pPr>
              <a:t>30/07/2012</a:t>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zh-CN"/>
          </a:p>
        </p:txBody>
      </p:sp>
      <p:sp>
        <p:nvSpPr>
          <p:cNvPr id="6" name="5 Marcador de número de diapositiva"/>
          <p:cNvSpPr>
            <a:spLocks noGrp="1"/>
          </p:cNvSpPr>
          <p:nvPr>
            <p:ph type="sldNum" sz="quarter" idx="12"/>
          </p:nvPr>
        </p:nvSpPr>
        <p:spPr/>
        <p:txBody>
          <a:bodyPr/>
          <a:lstStyle>
            <a:lvl1pPr>
              <a:defRPr/>
            </a:lvl1pPr>
          </a:lstStyle>
          <a:p>
            <a:pPr>
              <a:defRPr/>
            </a:pPr>
            <a:fld id="{96867F1E-31B5-4E5F-8494-CCD3D4A32032}" type="slidenum">
              <a:rPr lang="es-ES" altLang="zh-CN"/>
              <a:pPr>
                <a:defRPr/>
              </a:pPr>
              <a:t>‹#›</a:t>
            </a:fld>
            <a:endParaRPr lang="es-ES" altLang="zh-CN"/>
          </a:p>
        </p:txBody>
      </p:sp>
    </p:spTree>
    <p:extLst>
      <p:ext uri="{BB962C8B-B14F-4D97-AF65-F5344CB8AC3E}">
        <p14:creationId xmlns:p14="http://schemas.microsoft.com/office/powerpoint/2010/main" val="35315809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443A45FA-C65D-4952-AAFE-15CD61A3603F}" type="datetime1">
              <a:rPr lang="es-ES" altLang="zh-CN" smtClean="0"/>
              <a:pPr>
                <a:defRPr/>
              </a:pPr>
              <a:t>30/07/2012</a:t>
            </a:fld>
            <a:endParaRPr lang="es-ES" altLang="zh-CN"/>
          </a:p>
        </p:txBody>
      </p:sp>
      <p:sp>
        <p:nvSpPr>
          <p:cNvPr id="5" name="4 Marcador de pie de página"/>
          <p:cNvSpPr>
            <a:spLocks noGrp="1"/>
          </p:cNvSpPr>
          <p:nvPr>
            <p:ph type="ftr" sz="quarter" idx="11"/>
          </p:nvPr>
        </p:nvSpPr>
        <p:spPr/>
        <p:txBody>
          <a:bodyPr/>
          <a:lstStyle>
            <a:lvl1pPr>
              <a:defRPr/>
            </a:lvl1pPr>
          </a:lstStyle>
          <a:p>
            <a:pPr>
              <a:defRPr/>
            </a:pPr>
            <a:endParaRPr lang="zh-CN" altLang="zh-CN"/>
          </a:p>
        </p:txBody>
      </p:sp>
      <p:sp>
        <p:nvSpPr>
          <p:cNvPr id="6" name="5 Marcador de número de diapositiva"/>
          <p:cNvSpPr>
            <a:spLocks noGrp="1"/>
          </p:cNvSpPr>
          <p:nvPr>
            <p:ph type="sldNum" sz="quarter" idx="12"/>
          </p:nvPr>
        </p:nvSpPr>
        <p:spPr/>
        <p:txBody>
          <a:bodyPr/>
          <a:lstStyle>
            <a:lvl1pPr>
              <a:defRPr/>
            </a:lvl1pPr>
          </a:lstStyle>
          <a:p>
            <a:pPr>
              <a:defRPr/>
            </a:pPr>
            <a:fld id="{7C2D327F-B359-4861-8B78-AE77FB515A21}" type="slidenum">
              <a:rPr lang="es-ES" altLang="zh-CN"/>
              <a:pPr>
                <a:defRPr/>
              </a:pPr>
              <a:t>‹#›</a:t>
            </a:fld>
            <a:endParaRPr lang="es-ES" altLang="zh-CN" dirty="0"/>
          </a:p>
        </p:txBody>
      </p:sp>
    </p:spTree>
    <p:extLst>
      <p:ext uri="{BB962C8B-B14F-4D97-AF65-F5344CB8AC3E}">
        <p14:creationId xmlns:p14="http://schemas.microsoft.com/office/powerpoint/2010/main" val="25755767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9ABED9A1-DAEF-4A3D-8237-2C9CBFA7171B}" type="datetime1">
              <a:rPr lang="es-ES" altLang="zh-CN" smtClean="0"/>
              <a:pPr>
                <a:defRPr/>
              </a:pPr>
              <a:t>30/07/2012</a:t>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zh-CN"/>
          </a:p>
        </p:txBody>
      </p:sp>
      <p:sp>
        <p:nvSpPr>
          <p:cNvPr id="7" name="5 Marcador de número de diapositiva"/>
          <p:cNvSpPr>
            <a:spLocks noGrp="1"/>
          </p:cNvSpPr>
          <p:nvPr>
            <p:ph type="sldNum" sz="quarter" idx="12"/>
          </p:nvPr>
        </p:nvSpPr>
        <p:spPr/>
        <p:txBody>
          <a:bodyPr/>
          <a:lstStyle>
            <a:lvl1pPr>
              <a:defRPr/>
            </a:lvl1pPr>
          </a:lstStyle>
          <a:p>
            <a:pPr>
              <a:defRPr/>
            </a:pPr>
            <a:fld id="{508A5D0B-32F7-4D08-AAF0-763DFBDDF82D}" type="slidenum">
              <a:rPr lang="es-ES" altLang="zh-CN"/>
              <a:pPr>
                <a:defRPr/>
              </a:pPr>
              <a:t>‹#›</a:t>
            </a:fld>
            <a:endParaRPr lang="es-ES" altLang="zh-CN"/>
          </a:p>
        </p:txBody>
      </p:sp>
    </p:spTree>
    <p:extLst>
      <p:ext uri="{BB962C8B-B14F-4D97-AF65-F5344CB8AC3E}">
        <p14:creationId xmlns:p14="http://schemas.microsoft.com/office/powerpoint/2010/main" val="32291714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8C2C2B0D-E47E-46B5-A453-A4E69DBA5F41}" type="datetime1">
              <a:rPr lang="es-ES" altLang="zh-CN" smtClean="0"/>
              <a:pPr>
                <a:defRPr/>
              </a:pPr>
              <a:t>30/07/2012</a:t>
            </a:fld>
            <a:endParaRPr lang="es-ES" altLang="zh-CN"/>
          </a:p>
        </p:txBody>
      </p:sp>
      <p:sp>
        <p:nvSpPr>
          <p:cNvPr id="8" name="4 Marcador de pie de página"/>
          <p:cNvSpPr>
            <a:spLocks noGrp="1"/>
          </p:cNvSpPr>
          <p:nvPr>
            <p:ph type="ftr" sz="quarter" idx="11"/>
          </p:nvPr>
        </p:nvSpPr>
        <p:spPr/>
        <p:txBody>
          <a:bodyPr/>
          <a:lstStyle>
            <a:lvl1pPr>
              <a:defRPr/>
            </a:lvl1pPr>
          </a:lstStyle>
          <a:p>
            <a:pPr>
              <a:defRPr/>
            </a:pPr>
            <a:endParaRPr lang="zh-CN" altLang="zh-CN"/>
          </a:p>
        </p:txBody>
      </p:sp>
      <p:sp>
        <p:nvSpPr>
          <p:cNvPr id="9" name="5 Marcador de número de diapositiva"/>
          <p:cNvSpPr>
            <a:spLocks noGrp="1"/>
          </p:cNvSpPr>
          <p:nvPr>
            <p:ph type="sldNum" sz="quarter" idx="12"/>
          </p:nvPr>
        </p:nvSpPr>
        <p:spPr/>
        <p:txBody>
          <a:bodyPr/>
          <a:lstStyle>
            <a:lvl1pPr>
              <a:defRPr/>
            </a:lvl1pPr>
          </a:lstStyle>
          <a:p>
            <a:pPr>
              <a:defRPr/>
            </a:pPr>
            <a:fld id="{9BF89C1C-4E8F-421D-B39F-710F87E0BD8C}" type="slidenum">
              <a:rPr lang="es-ES" altLang="zh-CN"/>
              <a:pPr>
                <a:defRPr/>
              </a:pPr>
              <a:t>‹#›</a:t>
            </a:fld>
            <a:endParaRPr lang="es-ES" altLang="zh-CN"/>
          </a:p>
        </p:txBody>
      </p:sp>
    </p:spTree>
    <p:extLst>
      <p:ext uri="{BB962C8B-B14F-4D97-AF65-F5344CB8AC3E}">
        <p14:creationId xmlns:p14="http://schemas.microsoft.com/office/powerpoint/2010/main" val="891416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E1B2107D-98F1-4A65-89EE-A47B60CB1031}" type="datetime1">
              <a:rPr lang="es-ES" altLang="zh-CN" smtClean="0"/>
              <a:pPr>
                <a:defRPr/>
              </a:pPr>
              <a:t>30/07/2012</a:t>
            </a:fld>
            <a:endParaRPr lang="es-ES" altLang="zh-CN"/>
          </a:p>
        </p:txBody>
      </p:sp>
      <p:sp>
        <p:nvSpPr>
          <p:cNvPr id="4" name="4 Marcador de pie de página"/>
          <p:cNvSpPr>
            <a:spLocks noGrp="1"/>
          </p:cNvSpPr>
          <p:nvPr>
            <p:ph type="ftr" sz="quarter" idx="11"/>
          </p:nvPr>
        </p:nvSpPr>
        <p:spPr/>
        <p:txBody>
          <a:bodyPr/>
          <a:lstStyle>
            <a:lvl1pPr>
              <a:defRPr/>
            </a:lvl1pPr>
          </a:lstStyle>
          <a:p>
            <a:pPr>
              <a:defRPr/>
            </a:pPr>
            <a:endParaRPr lang="zh-CN" altLang="zh-CN"/>
          </a:p>
        </p:txBody>
      </p:sp>
      <p:sp>
        <p:nvSpPr>
          <p:cNvPr id="5" name="5 Marcador de número de diapositiva"/>
          <p:cNvSpPr>
            <a:spLocks noGrp="1"/>
          </p:cNvSpPr>
          <p:nvPr>
            <p:ph type="sldNum" sz="quarter" idx="12"/>
          </p:nvPr>
        </p:nvSpPr>
        <p:spPr/>
        <p:txBody>
          <a:bodyPr/>
          <a:lstStyle>
            <a:lvl1pPr>
              <a:defRPr/>
            </a:lvl1pPr>
          </a:lstStyle>
          <a:p>
            <a:pPr>
              <a:defRPr/>
            </a:pPr>
            <a:fld id="{725C22D2-76B8-49C6-A9AA-E03476C28FAF}" type="slidenum">
              <a:rPr lang="es-ES" altLang="zh-CN"/>
              <a:pPr>
                <a:defRPr/>
              </a:pPr>
              <a:t>‹#›</a:t>
            </a:fld>
            <a:endParaRPr lang="es-ES" altLang="zh-CN"/>
          </a:p>
        </p:txBody>
      </p:sp>
    </p:spTree>
    <p:extLst>
      <p:ext uri="{BB962C8B-B14F-4D97-AF65-F5344CB8AC3E}">
        <p14:creationId xmlns:p14="http://schemas.microsoft.com/office/powerpoint/2010/main" val="42562333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153C2F1-07EE-4C8F-AB9F-8282DE5876D9}" type="datetime1">
              <a:rPr lang="es-ES" altLang="zh-CN" smtClean="0"/>
              <a:pPr>
                <a:defRPr/>
              </a:pPr>
              <a:t>30/07/2012</a:t>
            </a:fld>
            <a:endParaRPr lang="es-ES" altLang="zh-CN"/>
          </a:p>
        </p:txBody>
      </p:sp>
      <p:sp>
        <p:nvSpPr>
          <p:cNvPr id="3" name="4 Marcador de pie de página"/>
          <p:cNvSpPr>
            <a:spLocks noGrp="1"/>
          </p:cNvSpPr>
          <p:nvPr>
            <p:ph type="ftr" sz="quarter" idx="11"/>
          </p:nvPr>
        </p:nvSpPr>
        <p:spPr/>
        <p:txBody>
          <a:bodyPr/>
          <a:lstStyle>
            <a:lvl1pPr>
              <a:defRPr/>
            </a:lvl1pPr>
          </a:lstStyle>
          <a:p>
            <a:pPr>
              <a:defRPr/>
            </a:pPr>
            <a:endParaRPr lang="zh-CN" altLang="zh-CN"/>
          </a:p>
        </p:txBody>
      </p:sp>
      <p:sp>
        <p:nvSpPr>
          <p:cNvPr id="4" name="5 Marcador de número de diapositiva"/>
          <p:cNvSpPr>
            <a:spLocks noGrp="1"/>
          </p:cNvSpPr>
          <p:nvPr>
            <p:ph type="sldNum" sz="quarter" idx="12"/>
          </p:nvPr>
        </p:nvSpPr>
        <p:spPr/>
        <p:txBody>
          <a:bodyPr/>
          <a:lstStyle>
            <a:lvl1pPr>
              <a:defRPr/>
            </a:lvl1pPr>
          </a:lstStyle>
          <a:p>
            <a:pPr>
              <a:defRPr/>
            </a:pPr>
            <a:fld id="{4F2FDECC-3016-4F01-92A9-6B47B43951E2}" type="slidenum">
              <a:rPr lang="es-ES" altLang="zh-CN"/>
              <a:pPr>
                <a:defRPr/>
              </a:pPr>
              <a:t>‹#›</a:t>
            </a:fld>
            <a:endParaRPr lang="es-ES" altLang="zh-CN"/>
          </a:p>
        </p:txBody>
      </p:sp>
    </p:spTree>
    <p:extLst>
      <p:ext uri="{BB962C8B-B14F-4D97-AF65-F5344CB8AC3E}">
        <p14:creationId xmlns:p14="http://schemas.microsoft.com/office/powerpoint/2010/main" val="18705947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16D34B-E062-4143-8D21-0F7FE173CC02}" type="datetime1">
              <a:rPr lang="es-ES" altLang="zh-CN" smtClean="0"/>
              <a:pPr>
                <a:defRPr/>
              </a:pPr>
              <a:t>30/07/2012</a:t>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zh-CN"/>
          </a:p>
        </p:txBody>
      </p:sp>
      <p:sp>
        <p:nvSpPr>
          <p:cNvPr id="7" name="5 Marcador de número de diapositiva"/>
          <p:cNvSpPr>
            <a:spLocks noGrp="1"/>
          </p:cNvSpPr>
          <p:nvPr>
            <p:ph type="sldNum" sz="quarter" idx="12"/>
          </p:nvPr>
        </p:nvSpPr>
        <p:spPr/>
        <p:txBody>
          <a:bodyPr/>
          <a:lstStyle>
            <a:lvl1pPr>
              <a:defRPr/>
            </a:lvl1pPr>
          </a:lstStyle>
          <a:p>
            <a:pPr>
              <a:defRPr/>
            </a:pPr>
            <a:fld id="{3D9847D3-0F09-4D8B-AA03-B85A3E0A58BE}" type="slidenum">
              <a:rPr lang="es-ES" altLang="zh-CN"/>
              <a:pPr>
                <a:defRPr/>
              </a:pPr>
              <a:t>‹#›</a:t>
            </a:fld>
            <a:endParaRPr lang="es-ES" altLang="zh-CN"/>
          </a:p>
        </p:txBody>
      </p:sp>
    </p:spTree>
    <p:extLst>
      <p:ext uri="{BB962C8B-B14F-4D97-AF65-F5344CB8AC3E}">
        <p14:creationId xmlns:p14="http://schemas.microsoft.com/office/powerpoint/2010/main" val="25380815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E0ACBCD-F51E-441F-8D0B-883787785E99}" type="datetime1">
              <a:rPr lang="es-ES" altLang="zh-CN" smtClean="0"/>
              <a:pPr>
                <a:defRPr/>
              </a:pPr>
              <a:t>30/07/2012</a:t>
            </a:fld>
            <a:endParaRPr lang="es-ES" altLang="zh-CN"/>
          </a:p>
        </p:txBody>
      </p:sp>
      <p:sp>
        <p:nvSpPr>
          <p:cNvPr id="6" name="4 Marcador de pie de página"/>
          <p:cNvSpPr>
            <a:spLocks noGrp="1"/>
          </p:cNvSpPr>
          <p:nvPr>
            <p:ph type="ftr" sz="quarter" idx="11"/>
          </p:nvPr>
        </p:nvSpPr>
        <p:spPr/>
        <p:txBody>
          <a:bodyPr/>
          <a:lstStyle>
            <a:lvl1pPr>
              <a:defRPr/>
            </a:lvl1pPr>
          </a:lstStyle>
          <a:p>
            <a:pPr>
              <a:defRPr/>
            </a:pPr>
            <a:endParaRPr lang="zh-CN" altLang="zh-CN"/>
          </a:p>
        </p:txBody>
      </p:sp>
      <p:sp>
        <p:nvSpPr>
          <p:cNvPr id="7" name="5 Marcador de número de diapositiva"/>
          <p:cNvSpPr>
            <a:spLocks noGrp="1"/>
          </p:cNvSpPr>
          <p:nvPr>
            <p:ph type="sldNum" sz="quarter" idx="12"/>
          </p:nvPr>
        </p:nvSpPr>
        <p:spPr/>
        <p:txBody>
          <a:bodyPr/>
          <a:lstStyle>
            <a:lvl1pPr>
              <a:defRPr/>
            </a:lvl1pPr>
          </a:lstStyle>
          <a:p>
            <a:pPr>
              <a:defRPr/>
            </a:pPr>
            <a:fld id="{5D507EB5-56E2-4255-BF53-4F447B4737E4}" type="slidenum">
              <a:rPr lang="es-ES" altLang="zh-CN"/>
              <a:pPr>
                <a:defRPr/>
              </a:pPr>
              <a:t>‹#›</a:t>
            </a:fld>
            <a:endParaRPr lang="es-ES" altLang="zh-CN"/>
          </a:p>
        </p:txBody>
      </p:sp>
    </p:spTree>
    <p:extLst>
      <p:ext uri="{BB962C8B-B14F-4D97-AF65-F5344CB8AC3E}">
        <p14:creationId xmlns:p14="http://schemas.microsoft.com/office/powerpoint/2010/main" val="15725332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zh-CN" dirty="0"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zh-CN" dirty="0" smtClean="0"/>
              <a:t>Haga clic para modificar el estilo de texto del patrón</a:t>
            </a:r>
          </a:p>
          <a:p>
            <a:pPr lvl="1"/>
            <a:r>
              <a:rPr lang="es-ES" altLang="zh-CN" dirty="0" smtClean="0"/>
              <a:t>Segundo nivel</a:t>
            </a:r>
          </a:p>
          <a:p>
            <a:pPr lvl="2"/>
            <a:r>
              <a:rPr lang="es-ES" altLang="zh-CN" dirty="0" smtClean="0"/>
              <a:t>Tercer nivel</a:t>
            </a:r>
          </a:p>
          <a:p>
            <a:pPr lvl="3"/>
            <a:r>
              <a:rPr lang="es-ES" altLang="zh-CN" dirty="0" smtClean="0"/>
              <a:t>Cuarto nivel</a:t>
            </a:r>
          </a:p>
          <a:p>
            <a:pPr lvl="4"/>
            <a:r>
              <a:rPr lang="es-ES" altLang="zh-CN" dirty="0"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C4DF29E1-1411-481A-9369-980BCB185DF3}" type="datetime1">
              <a:rPr lang="es-ES" altLang="zh-CN" smtClean="0"/>
              <a:pPr>
                <a:defRPr/>
              </a:pPr>
              <a:t>30/07/2012</a:t>
            </a:fld>
            <a:endParaRPr lang="es-ES" altLang="zh-CN"/>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zh-CN" altLang="zh-CN"/>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C94FB0A-6DF9-4337-BF7C-29BFDA87B036}" type="slidenum">
              <a:rPr lang="es-ES" altLang="zh-CN"/>
              <a:pPr>
                <a:defRPr/>
              </a:pPr>
              <a:t>‹#›</a:t>
            </a:fld>
            <a:endParaRPr lang="es-ES" altLang="zh-CN" dirty="0"/>
          </a:p>
        </p:txBody>
      </p:sp>
      <p:sp>
        <p:nvSpPr>
          <p:cNvPr id="8" name="67 Recortar rectángulo de esquina del mismo lado"/>
          <p:cNvSpPr/>
          <p:nvPr userDrawn="1"/>
        </p:nvSpPr>
        <p:spPr>
          <a:xfrm>
            <a:off x="8286776" y="0"/>
            <a:ext cx="714380" cy="357166"/>
          </a:xfrm>
          <a:prstGeom prst="snip2SameRect">
            <a:avLst/>
          </a:prstGeom>
          <a:gradFill>
            <a:gsLst>
              <a:gs pos="0">
                <a:srgbClr val="C00000"/>
              </a:gs>
              <a:gs pos="80000">
                <a:srgbClr val="70201E"/>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marL="0" marR="0" indent="0" algn="ctr" defTabSz="914400" rtl="0" eaLnBrk="1" fontAlgn="base" latinLnBrk="0" hangingPunct="1">
              <a:lnSpc>
                <a:spcPct val="100000"/>
              </a:lnSpc>
              <a:spcBef>
                <a:spcPct val="0"/>
              </a:spcBef>
              <a:spcAft>
                <a:spcPct val="0"/>
              </a:spcAft>
              <a:buClrTx/>
              <a:buSzTx/>
              <a:buFontTx/>
              <a:buNone/>
              <a:tabLst/>
              <a:defRPr/>
            </a:pPr>
            <a:fld id="{9C94FB0A-6DF9-4337-BF7C-29BFDA87B036}" type="slidenum">
              <a:rPr lang="es-ES" altLang="zh-CN" sz="1400" b="1" smtClean="0">
                <a:latin typeface="+mn-lt"/>
              </a:rPr>
              <a:pPr marL="0" marR="0" indent="0" algn="ctr" defTabSz="914400" rtl="0" eaLnBrk="1" fontAlgn="base" latinLnBrk="0" hangingPunct="1">
                <a:lnSpc>
                  <a:spcPct val="100000"/>
                </a:lnSpc>
                <a:spcBef>
                  <a:spcPct val="0"/>
                </a:spcBef>
                <a:spcAft>
                  <a:spcPct val="0"/>
                </a:spcAft>
                <a:buClrTx/>
                <a:buSzTx/>
                <a:buFontTx/>
                <a:buNone/>
                <a:tabLst/>
                <a:defRPr/>
              </a:pPr>
              <a:t>‹#›</a:t>
            </a:fld>
            <a:r>
              <a:rPr lang="en-US" altLang="zh-CN" sz="1400" b="1" dirty="0" smtClean="0">
                <a:solidFill>
                  <a:srgbClr val="FFFFFF"/>
                </a:solidFill>
                <a:latin typeface="+mn-lt"/>
              </a:rPr>
              <a:t>/</a:t>
            </a:r>
            <a:r>
              <a:rPr lang="en-US" altLang="zh-CN" sz="1200" b="1" dirty="0" smtClean="0">
                <a:solidFill>
                  <a:srgbClr val="FFFFFF"/>
                </a:solidFill>
                <a:latin typeface="+mn-lt"/>
              </a:rPr>
              <a:t>41</a:t>
            </a:r>
            <a:endParaRPr lang="es-ES" altLang="zh-CN" sz="1200" b="1" dirty="0">
              <a:solidFill>
                <a:srgbClr val="FFFFFF"/>
              </a:solidFill>
              <a:latin typeface="+mn-l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slide" Target="slide11.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4" name="Imagen 5" descr="C:\Users\Design\Documents\Edu\Product Launch\shadow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0" y="6021388"/>
            <a:ext cx="76358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2 Subtítulo"/>
          <p:cNvSpPr>
            <a:spLocks noGrp="1"/>
          </p:cNvSpPr>
          <p:nvPr>
            <p:ph type="subTitle" idx="1"/>
          </p:nvPr>
        </p:nvSpPr>
        <p:spPr>
          <a:xfrm>
            <a:off x="2143108" y="2709862"/>
            <a:ext cx="5149850" cy="647700"/>
          </a:xfrm>
        </p:spPr>
        <p:txBody>
          <a:bodyPr/>
          <a:lstStyle/>
          <a:p>
            <a:pPr eaLnBrk="1" hangingPunct="1">
              <a:defRPr/>
            </a:pPr>
            <a:r>
              <a:rPr lang="zh-CN" altLang="en-US" sz="4800" b="1" dirty="0" smtClean="0">
                <a:solidFill>
                  <a:schemeClr val="tx1"/>
                </a:solidFill>
                <a:effectLst>
                  <a:outerShdw blurRad="38100" dist="38100" dir="2700000" algn="tl">
                    <a:srgbClr val="C0C0C0"/>
                  </a:outerShdw>
                </a:effectLst>
                <a:latin typeface="微软雅黑" pitchFamily="34" charset="-122"/>
                <a:ea typeface="微软雅黑" pitchFamily="34" charset="-122"/>
              </a:rPr>
              <a:t>典型应用工作进展</a:t>
            </a:r>
          </a:p>
        </p:txBody>
      </p:sp>
      <p:sp>
        <p:nvSpPr>
          <p:cNvPr id="30" name="9 CuadroTexto"/>
          <p:cNvSpPr txBox="1">
            <a:spLocks noChangeArrowheads="1"/>
          </p:cNvSpPr>
          <p:nvPr/>
        </p:nvSpPr>
        <p:spPr bwMode="auto">
          <a:xfrm>
            <a:off x="3357554" y="4929198"/>
            <a:ext cx="2636043"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36638" eaLnBrk="0" hangingPunct="0">
              <a:defRPr>
                <a:solidFill>
                  <a:schemeClr val="tx1"/>
                </a:solidFill>
                <a:latin typeface="Calibri" pitchFamily="34" charset="0"/>
                <a:cs typeface="Arial" pitchFamily="34" charset="0"/>
              </a:defRPr>
            </a:lvl1pPr>
            <a:lvl2pPr marL="742950" indent="-285750" defTabSz="1036638" eaLnBrk="0" hangingPunct="0">
              <a:defRPr>
                <a:solidFill>
                  <a:schemeClr val="tx1"/>
                </a:solidFill>
                <a:latin typeface="Calibri" pitchFamily="34" charset="0"/>
                <a:cs typeface="Arial" pitchFamily="34" charset="0"/>
              </a:defRPr>
            </a:lvl2pPr>
            <a:lvl3pPr marL="1143000" indent="-228600" defTabSz="1036638" eaLnBrk="0" hangingPunct="0">
              <a:defRPr>
                <a:solidFill>
                  <a:schemeClr val="tx1"/>
                </a:solidFill>
                <a:latin typeface="Calibri" pitchFamily="34" charset="0"/>
                <a:cs typeface="Arial" pitchFamily="34" charset="0"/>
              </a:defRPr>
            </a:lvl3pPr>
            <a:lvl4pPr marL="1600200" indent="-228600" defTabSz="1036638" eaLnBrk="0" hangingPunct="0">
              <a:defRPr>
                <a:solidFill>
                  <a:schemeClr val="tx1"/>
                </a:solidFill>
                <a:latin typeface="Calibri" pitchFamily="34" charset="0"/>
                <a:cs typeface="Arial" pitchFamily="34" charset="0"/>
              </a:defRPr>
            </a:lvl4pPr>
            <a:lvl5pPr marL="2057400" indent="-228600" defTabSz="1036638" eaLnBrk="0" hangingPunct="0">
              <a:defRPr>
                <a:solidFill>
                  <a:schemeClr val="tx1"/>
                </a:solidFill>
                <a:latin typeface="Calibri" pitchFamily="34" charset="0"/>
                <a:cs typeface="Arial" pitchFamily="34" charset="0"/>
              </a:defRPr>
            </a:lvl5pPr>
            <a:lvl6pPr marL="2514600" indent="-228600" defTabSz="1036638"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1036638"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1036638"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1036638"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20000"/>
              </a:spcBef>
            </a:pPr>
            <a:r>
              <a:rPr lang="zh-CN" altLang="en-US" sz="1400" dirty="0" smtClean="0">
                <a:latin typeface="微软雅黑" pitchFamily="34" charset="-122"/>
                <a:ea typeface="微软雅黑" pitchFamily="34" charset="-122"/>
              </a:rPr>
              <a:t>项目办公室主任     单从凯</a:t>
            </a:r>
          </a:p>
          <a:p>
            <a:pPr algn="ctr" eaLnBrk="1" hangingPunct="1">
              <a:spcBef>
                <a:spcPct val="20000"/>
              </a:spcBef>
            </a:pPr>
            <a:r>
              <a:rPr lang="en-US" altLang="zh-CN" sz="1400" dirty="0" smtClean="0">
                <a:latin typeface="微软雅黑" pitchFamily="34" charset="-122"/>
                <a:ea typeface="微软雅黑" pitchFamily="34" charset="-122"/>
              </a:rPr>
              <a:t>2012</a:t>
            </a:r>
            <a:r>
              <a:rPr lang="zh-CN" altLang="en-US" sz="1400" dirty="0" smtClean="0">
                <a:latin typeface="微软雅黑" pitchFamily="34" charset="-122"/>
                <a:ea typeface="微软雅黑" pitchFamily="34" charset="-122"/>
              </a:rPr>
              <a:t>年</a:t>
            </a:r>
            <a:r>
              <a:rPr lang="en-US" altLang="zh-CN" sz="1400" dirty="0" smtClean="0">
                <a:latin typeface="微软雅黑" pitchFamily="34" charset="-122"/>
                <a:ea typeface="微软雅黑" pitchFamily="34" charset="-122"/>
              </a:rPr>
              <a:t>8</a:t>
            </a:r>
            <a:r>
              <a:rPr lang="zh-CN" altLang="en-US" sz="1400" dirty="0" smtClean="0">
                <a:latin typeface="微软雅黑" pitchFamily="34" charset="-122"/>
                <a:ea typeface="微软雅黑" pitchFamily="34" charset="-122"/>
              </a:rPr>
              <a:t>月</a:t>
            </a:r>
            <a:r>
              <a:rPr lang="en-US" altLang="zh-CN" sz="1400" dirty="0" smtClean="0">
                <a:latin typeface="微软雅黑" pitchFamily="34" charset="-122"/>
                <a:ea typeface="微软雅黑" pitchFamily="34" charset="-122"/>
              </a:rPr>
              <a:t>3</a:t>
            </a:r>
            <a:r>
              <a:rPr lang="zh-CN" altLang="en-US" sz="1400" dirty="0" smtClean="0">
                <a:latin typeface="微软雅黑" pitchFamily="34" charset="-122"/>
                <a:ea typeface="微软雅黑" pitchFamily="34" charset="-122"/>
              </a:rPr>
              <a:t>日</a:t>
            </a:r>
            <a:endParaRPr lang="zh-CN" altLang="zh-CN" sz="1400" dirty="0">
              <a:latin typeface="微软雅黑" pitchFamily="34" charset="-122"/>
              <a:ea typeface="微软雅黑" pitchFamily="34" charset="-122"/>
            </a:endParaRPr>
          </a:p>
        </p:txBody>
      </p:sp>
      <p:sp>
        <p:nvSpPr>
          <p:cNvPr id="8" name="矩形 7"/>
          <p:cNvSpPr/>
          <p:nvPr/>
        </p:nvSpPr>
        <p:spPr>
          <a:xfrm>
            <a:off x="857224" y="571480"/>
            <a:ext cx="4572000" cy="923330"/>
          </a:xfrm>
          <a:prstGeom prst="rect">
            <a:avLst/>
          </a:prstGeom>
        </p:spPr>
        <p:txBody>
          <a:bodyPr>
            <a:spAutoFit/>
          </a:bodyPr>
          <a:lstStyle/>
          <a:p>
            <a:pPr fontAlgn="auto">
              <a:lnSpc>
                <a:spcPct val="150000"/>
              </a:lnSpc>
              <a:spcBef>
                <a:spcPts val="0"/>
              </a:spcBef>
              <a:spcAft>
                <a:spcPts val="0"/>
              </a:spcAft>
              <a:defRPr/>
            </a:pPr>
            <a:r>
              <a:rPr lang="zh-CN" altLang="en-US" b="1" dirty="0" smtClean="0">
                <a:latin typeface="微软雅黑" pitchFamily="34" charset="-122"/>
                <a:ea typeface="微软雅黑" pitchFamily="34" charset="-122"/>
                <a:sym typeface="Calibri" pitchFamily="34" charset="0"/>
              </a:rPr>
              <a:t>教育部财政部</a:t>
            </a:r>
            <a:endParaRPr lang="en-US" altLang="zh-CN" b="1" dirty="0" smtClean="0">
              <a:latin typeface="微软雅黑" pitchFamily="34" charset="-122"/>
              <a:ea typeface="微软雅黑" pitchFamily="34" charset="-122"/>
              <a:sym typeface="Calibri" pitchFamily="34" charset="0"/>
            </a:endParaRPr>
          </a:p>
          <a:p>
            <a:pPr fontAlgn="auto">
              <a:lnSpc>
                <a:spcPct val="150000"/>
              </a:lnSpc>
              <a:spcBef>
                <a:spcPts val="0"/>
              </a:spcBef>
              <a:spcAft>
                <a:spcPts val="0"/>
              </a:spcAft>
              <a:defRPr/>
            </a:pPr>
            <a:r>
              <a:rPr lang="zh-CN" altLang="en-US" b="1" dirty="0" smtClean="0">
                <a:latin typeface="微软雅黑" pitchFamily="34" charset="-122"/>
                <a:ea typeface="微软雅黑" pitchFamily="34" charset="-122"/>
                <a:sym typeface="Calibri" pitchFamily="34" charset="0"/>
              </a:rPr>
              <a:t>“网络教育数字化学习资源中心建设”项目</a:t>
            </a:r>
            <a:endParaRPr lang="zh-CN" altLang="en-US" b="1" dirty="0">
              <a:latin typeface="微软雅黑" pitchFamily="34" charset="-122"/>
              <a:ea typeface="微软雅黑" pitchFamily="34" charset="-122"/>
              <a:sym typeface="Calibri" pitchFamily="34" charset="0"/>
            </a:endParaRPr>
          </a:p>
        </p:txBody>
      </p:sp>
      <p:pic>
        <p:nvPicPr>
          <p:cNvPr id="7" name="Picture 3" descr="C:\Documents and Settings\mder\桌面\nerc 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210088" y="3175085"/>
            <a:ext cx="2723823" cy="458908"/>
          </a:xfrm>
          <a:prstGeom prst="rect">
            <a:avLst/>
          </a:prstGeom>
        </p:spPr>
        <p:txBody>
          <a:bodyPr wrap="none">
            <a:spAutoFit/>
          </a:bodyPr>
          <a:lstStyle/>
          <a:p>
            <a:pPr fontAlgn="auto">
              <a:lnSpc>
                <a:spcPct val="150000"/>
              </a:lnSpc>
              <a:spcBef>
                <a:spcPts val="300"/>
              </a:spcBef>
              <a:spcAft>
                <a:spcPts val="300"/>
              </a:spcAft>
              <a:defRPr/>
            </a:pPr>
            <a:r>
              <a:rPr lang="zh-CN" altLang="en-US" b="1" dirty="0" smtClean="0">
                <a:solidFill>
                  <a:schemeClr val="bg1">
                    <a:lumMod val="50000"/>
                  </a:schemeClr>
                </a:solidFill>
                <a:latin typeface="微软雅黑" pitchFamily="34" charset="-122"/>
                <a:ea typeface="微软雅黑" pitchFamily="34" charset="-122"/>
              </a:rPr>
              <a:t>泛在备课平台系统功能图</a:t>
            </a:r>
            <a:endParaRPr lang="en-US" altLang="zh-CN" b="1" dirty="0">
              <a:solidFill>
                <a:schemeClr val="bg1">
                  <a:lumMod val="50000"/>
                </a:schemeClr>
              </a:solidFill>
              <a:latin typeface="微软雅黑" pitchFamily="34" charset="-122"/>
              <a:ea typeface="微软雅黑" pitchFamily="34" charset="-122"/>
            </a:endParaRPr>
          </a:p>
        </p:txBody>
      </p:sp>
      <p:pic>
        <p:nvPicPr>
          <p:cNvPr id="4" name="Picture 2" descr="C:\Users\Administrator\Desktop\1\图片2副本.jpg"/>
          <p:cNvPicPr>
            <a:picLocks noChangeAspect="1" noChangeArrowheads="1"/>
          </p:cNvPicPr>
          <p:nvPr/>
        </p:nvPicPr>
        <p:blipFill>
          <a:blip r:embed="rId2"/>
          <a:srcRect/>
          <a:stretch>
            <a:fillRect/>
          </a:stretch>
        </p:blipFill>
        <p:spPr bwMode="auto">
          <a:xfrm>
            <a:off x="-1588" y="-71462"/>
            <a:ext cx="9145588" cy="5572164"/>
          </a:xfrm>
          <a:prstGeom prst="rect">
            <a:avLst/>
          </a:prstGeom>
          <a:noFill/>
          <a:ln w="9525">
            <a:noFill/>
            <a:miter lim="800000"/>
            <a:headEnd/>
            <a:tailEnd/>
          </a:ln>
        </p:spPr>
      </p:pic>
      <p:sp>
        <p:nvSpPr>
          <p:cNvPr id="6" name="矩形 5"/>
          <p:cNvSpPr/>
          <p:nvPr/>
        </p:nvSpPr>
        <p:spPr>
          <a:xfrm>
            <a:off x="0" y="-142900"/>
            <a:ext cx="9144000" cy="7000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1.jpg"/>
          <p:cNvPicPr>
            <a:picLocks noChangeAspect="1"/>
          </p:cNvPicPr>
          <p:nvPr/>
        </p:nvPicPr>
        <p:blipFill>
          <a:blip r:embed="rId3"/>
          <a:stretch>
            <a:fillRect/>
          </a:stretch>
        </p:blipFill>
        <p:spPr>
          <a:xfrm>
            <a:off x="500034" y="285728"/>
            <a:ext cx="8286808" cy="7897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4" presetClass="path" presetSubtype="0" accel="50000" decel="50000" fill="hold" nodeType="clickEffect">
                                  <p:stCondLst>
                                    <p:cond delay="0"/>
                                  </p:stCondLst>
                                  <p:childTnLst>
                                    <p:animMotion origin="layout" path="M 0 0  L 0 -0.3331  E" pathEditMode="relative" ptsTypes="">
                                      <p:cBhvr>
                                        <p:cTn id="31" dur="3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45"/>
          <p:cNvGrpSpPr>
            <a:grpSpLocks/>
          </p:cNvGrpSpPr>
          <p:nvPr/>
        </p:nvGrpSpPr>
        <p:grpSpPr bwMode="auto">
          <a:xfrm>
            <a:off x="0" y="2365195"/>
            <a:ext cx="9144000"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634745"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4</a:t>
                </a: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NERC</a:t>
                </a:r>
                <a:r>
                  <a:rPr lang="zh-CN" altLang="en-US" dirty="0" smtClean="0">
                    <a:solidFill>
                      <a:srgbClr val="00B050"/>
                    </a:solidFill>
                    <a:latin typeface="微软雅黑" pitchFamily="34" charset="-122"/>
                    <a:ea typeface="微软雅黑" pitchFamily="34" charset="-122"/>
                  </a:rPr>
                  <a:t>平台优化与应用拓展</a:t>
                </a:r>
              </a:p>
            </p:txBody>
          </p:sp>
          <p:cxnSp>
            <p:nvCxnSpPr>
              <p:cNvPr id="16" name="直接连接符 15"/>
              <p:cNvCxnSpPr>
                <a:stCxn id="15" idx="0"/>
              </p:cNvCxnSpPr>
              <p:nvPr/>
            </p:nvCxnSpPr>
            <p:spPr>
              <a:xfrm>
                <a:off x="4677644" y="1779662"/>
                <a:ext cx="4394148"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6" name="TextBox 25"/>
          <p:cNvSpPr txBox="1"/>
          <p:nvPr/>
        </p:nvSpPr>
        <p:spPr>
          <a:xfrm>
            <a:off x="571472" y="3143248"/>
            <a:ext cx="8177240" cy="1705403"/>
          </a:xfrm>
          <a:prstGeom prst="rect">
            <a:avLst/>
          </a:prstGeom>
          <a:noFill/>
        </p:spPr>
        <p:txBody>
          <a:bodyPr wrap="square">
            <a:spAutoFit/>
          </a:bodyPr>
          <a:lstStyle/>
          <a:p>
            <a:pPr fontAlgn="auto">
              <a:lnSpc>
                <a:spcPct val="150000"/>
              </a:lnSpc>
              <a:spcBef>
                <a:spcPts val="0"/>
              </a:spcBef>
              <a:spcAft>
                <a:spcPts val="0"/>
              </a:spcAft>
              <a:defRPr/>
            </a:pPr>
            <a:r>
              <a:rPr lang="zh-CN" altLang="en-US" b="1" dirty="0" smtClean="0">
                <a:solidFill>
                  <a:schemeClr val="tx1">
                    <a:lumMod val="50000"/>
                    <a:lumOff val="50000"/>
                  </a:schemeClr>
                </a:solidFill>
                <a:latin typeface="微软雅黑" pitchFamily="34" charset="-122"/>
                <a:ea typeface="微软雅黑" pitchFamily="34" charset="-122"/>
              </a:rPr>
              <a:t>泛在学习平台</a:t>
            </a:r>
          </a:p>
          <a:p>
            <a:pPr fontAlgn="auto">
              <a:lnSpc>
                <a:spcPct val="150000"/>
              </a:lnSpc>
              <a:spcBef>
                <a:spcPts val="0"/>
              </a:spcBef>
              <a:spcAft>
                <a:spcPts val="0"/>
              </a:spcAft>
              <a:defRPr/>
            </a:pPr>
            <a:r>
              <a:rPr lang="zh-CN" altLang="en-US" b="1"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泛在学习平台是基于</a:t>
            </a:r>
            <a:r>
              <a:rPr lang="en-US" altLang="zh-CN" dirty="0" smtClean="0">
                <a:solidFill>
                  <a:schemeClr val="tx1">
                    <a:lumMod val="50000"/>
                    <a:lumOff val="50000"/>
                  </a:schemeClr>
                </a:solidFill>
                <a:latin typeface="微软雅黑" pitchFamily="34" charset="-122"/>
                <a:ea typeface="微软雅黑" pitchFamily="34" charset="-122"/>
              </a:rPr>
              <a:t>Web</a:t>
            </a:r>
            <a:r>
              <a:rPr lang="zh-CN" altLang="en-US" dirty="0" smtClean="0">
                <a:solidFill>
                  <a:schemeClr val="tx1">
                    <a:lumMod val="50000"/>
                    <a:lumOff val="50000"/>
                  </a:schemeClr>
                </a:solidFill>
                <a:latin typeface="微软雅黑" pitchFamily="34" charset="-122"/>
                <a:ea typeface="微软雅黑" pitchFamily="34" charset="-122"/>
              </a:rPr>
              <a:t>的在线学习管理系统，为广大用户提供专业的虚拟学习环境。提供以课程管理为中心，以学习活动为驱动的在线教学信息化解决方案。</a:t>
            </a:r>
          </a:p>
        </p:txBody>
      </p:sp>
      <p:sp>
        <p:nvSpPr>
          <p:cNvPr id="17"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19" name="矩形 18"/>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428604"/>
            <a:ext cx="9190038" cy="557216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45"/>
          <p:cNvGrpSpPr>
            <a:grpSpLocks/>
          </p:cNvGrpSpPr>
          <p:nvPr/>
        </p:nvGrpSpPr>
        <p:grpSpPr bwMode="auto">
          <a:xfrm>
            <a:off x="0" y="2365195"/>
            <a:ext cx="9144000"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634745"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4</a:t>
                </a: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NERC</a:t>
                </a:r>
                <a:r>
                  <a:rPr lang="zh-CN" altLang="en-US" dirty="0" smtClean="0">
                    <a:solidFill>
                      <a:srgbClr val="00B050"/>
                    </a:solidFill>
                    <a:latin typeface="微软雅黑" pitchFamily="34" charset="-122"/>
                    <a:ea typeface="微软雅黑" pitchFamily="34" charset="-122"/>
                  </a:rPr>
                  <a:t>平台优化与应用拓展</a:t>
                </a:r>
              </a:p>
            </p:txBody>
          </p:sp>
          <p:cxnSp>
            <p:nvCxnSpPr>
              <p:cNvPr id="16" name="直接连接符 15"/>
              <p:cNvCxnSpPr>
                <a:stCxn id="15" idx="0"/>
              </p:cNvCxnSpPr>
              <p:nvPr/>
            </p:nvCxnSpPr>
            <p:spPr>
              <a:xfrm>
                <a:off x="4677644" y="1779662"/>
                <a:ext cx="4394148"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17" name="TextBox 16"/>
          <p:cNvSpPr txBox="1"/>
          <p:nvPr/>
        </p:nvSpPr>
        <p:spPr>
          <a:xfrm>
            <a:off x="738188" y="3238517"/>
            <a:ext cx="1889125" cy="458908"/>
          </a:xfrm>
          <a:prstGeom prst="rect">
            <a:avLst/>
          </a:prstGeom>
          <a:noFill/>
        </p:spPr>
        <p:txBody>
          <a:bodyPr>
            <a:spAutoFit/>
          </a:bodyPr>
          <a:lstStyle/>
          <a:p>
            <a:pPr fontAlgn="auto">
              <a:lnSpc>
                <a:spcPct val="150000"/>
              </a:lnSpc>
              <a:spcBef>
                <a:spcPts val="300"/>
              </a:spcBef>
              <a:spcAft>
                <a:spcPts val="300"/>
              </a:spcAft>
              <a:defRPr/>
            </a:pPr>
            <a:r>
              <a:rPr lang="zh-CN" altLang="en-US" b="1" dirty="0">
                <a:solidFill>
                  <a:schemeClr val="tx1">
                    <a:lumMod val="50000"/>
                    <a:lumOff val="50000"/>
                  </a:schemeClr>
                </a:solidFill>
                <a:latin typeface="微软雅黑" pitchFamily="34" charset="-122"/>
                <a:ea typeface="微软雅黑" pitchFamily="34" charset="-122"/>
              </a:rPr>
              <a:t>泛在学习平台</a:t>
            </a:r>
            <a:endParaRPr lang="en-US" altLang="zh-CN" b="1" dirty="0">
              <a:solidFill>
                <a:schemeClr val="tx1">
                  <a:lumMod val="50000"/>
                  <a:lumOff val="50000"/>
                </a:schemeClr>
              </a:solidFill>
              <a:latin typeface="微软雅黑" pitchFamily="34" charset="-122"/>
              <a:ea typeface="微软雅黑" pitchFamily="34" charset="-122"/>
            </a:endParaRPr>
          </a:p>
        </p:txBody>
      </p:sp>
      <p:grpSp>
        <p:nvGrpSpPr>
          <p:cNvPr id="18" name="组合 40"/>
          <p:cNvGrpSpPr>
            <a:grpSpLocks/>
          </p:cNvGrpSpPr>
          <p:nvPr/>
        </p:nvGrpSpPr>
        <p:grpSpPr bwMode="auto">
          <a:xfrm>
            <a:off x="628650" y="3790967"/>
            <a:ext cx="3871913" cy="2138363"/>
            <a:chOff x="1349056" y="3003798"/>
            <a:chExt cx="3871016" cy="2139702"/>
          </a:xfrm>
        </p:grpSpPr>
        <p:graphicFrame>
          <p:nvGraphicFramePr>
            <p:cNvPr id="19" name="图示 18"/>
            <p:cNvGraphicFramePr/>
            <p:nvPr/>
          </p:nvGraphicFramePr>
          <p:xfrm>
            <a:off x="2267744" y="3075806"/>
            <a:ext cx="2664296" cy="20676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p:cNvSpPr txBox="1"/>
            <p:nvPr/>
          </p:nvSpPr>
          <p:spPr>
            <a:xfrm>
              <a:off x="1358579" y="3782160"/>
              <a:ext cx="1296688" cy="287518"/>
            </a:xfrm>
            <a:prstGeom prst="rect">
              <a:avLst/>
            </a:prstGeom>
            <a:noFill/>
          </p:spPr>
          <p:txBody>
            <a:bodyPr>
              <a:spAutoFit/>
            </a:bodyPr>
            <a:lstStyle/>
            <a:p>
              <a:pPr fontAlgn="auto">
                <a:spcBef>
                  <a:spcPts val="0"/>
                </a:spcBef>
                <a:spcAft>
                  <a:spcPts val="0"/>
                </a:spcAft>
                <a:defRPr/>
              </a:pPr>
              <a:r>
                <a:rPr lang="zh-CN" altLang="en-US" sz="1200" kern="10" dirty="0">
                  <a:ln w="9525">
                    <a:noFill/>
                    <a:round/>
                    <a:headEnd/>
                    <a:tailEnd/>
                  </a:ln>
                  <a:latin typeface="微软雅黑" pitchFamily="34" charset="-122"/>
                  <a:ea typeface="微软雅黑" pitchFamily="34" charset="-122"/>
                </a:rPr>
                <a:t>功能设计模块化</a:t>
              </a:r>
            </a:p>
          </p:txBody>
        </p:sp>
        <p:sp>
          <p:nvSpPr>
            <p:cNvPr id="21" name="TextBox 20"/>
            <p:cNvSpPr txBox="1"/>
            <p:nvPr/>
          </p:nvSpPr>
          <p:spPr>
            <a:xfrm>
              <a:off x="2007716" y="3178532"/>
              <a:ext cx="1368108" cy="277987"/>
            </a:xfrm>
            <a:prstGeom prst="rect">
              <a:avLst/>
            </a:prstGeom>
            <a:noFill/>
          </p:spPr>
          <p:txBody>
            <a:bodyPr>
              <a:spAutoFit/>
            </a:bodyPr>
            <a:lstStyle/>
            <a:p>
              <a:pPr fontAlgn="auto">
                <a:spcBef>
                  <a:spcPts val="0"/>
                </a:spcBef>
                <a:spcAft>
                  <a:spcPts val="0"/>
                </a:spcAft>
                <a:defRPr/>
              </a:pPr>
              <a:r>
                <a:rPr lang="zh-CN" altLang="en-US" sz="1200" kern="10" dirty="0">
                  <a:ln w="9525">
                    <a:noFill/>
                    <a:round/>
                    <a:headEnd/>
                    <a:tailEnd/>
                  </a:ln>
                  <a:latin typeface="微软雅黑" pitchFamily="34" charset="-122"/>
                  <a:ea typeface="微软雅黑" pitchFamily="34" charset="-122"/>
                </a:rPr>
                <a:t>教学流程多样化</a:t>
              </a:r>
            </a:p>
          </p:txBody>
        </p:sp>
        <p:sp>
          <p:nvSpPr>
            <p:cNvPr id="22" name="TextBox 21"/>
            <p:cNvSpPr txBox="1"/>
            <p:nvPr/>
          </p:nvSpPr>
          <p:spPr>
            <a:xfrm>
              <a:off x="3707534" y="3003798"/>
              <a:ext cx="1512538" cy="276398"/>
            </a:xfrm>
            <a:prstGeom prst="rect">
              <a:avLst/>
            </a:prstGeom>
            <a:noFill/>
          </p:spPr>
          <p:txBody>
            <a:bodyPr>
              <a:spAutoFit/>
            </a:bodyPr>
            <a:lstStyle/>
            <a:p>
              <a:pPr fontAlgn="auto">
                <a:spcBef>
                  <a:spcPts val="0"/>
                </a:spcBef>
                <a:spcAft>
                  <a:spcPts val="0"/>
                </a:spcAft>
                <a:defRPr/>
              </a:pPr>
              <a:r>
                <a:rPr lang="zh-CN" altLang="en-US" sz="1200" kern="10" dirty="0">
                  <a:ln w="9525">
                    <a:noFill/>
                    <a:round/>
                    <a:headEnd/>
                    <a:tailEnd/>
                  </a:ln>
                  <a:latin typeface="微软雅黑" pitchFamily="34" charset="-122"/>
                  <a:ea typeface="微软雅黑" pitchFamily="34" charset="-122"/>
                </a:rPr>
                <a:t>可扩展性良好</a:t>
              </a:r>
            </a:p>
          </p:txBody>
        </p:sp>
        <p:sp>
          <p:nvSpPr>
            <p:cNvPr id="23" name="TextBox 22"/>
            <p:cNvSpPr txBox="1"/>
            <p:nvPr/>
          </p:nvSpPr>
          <p:spPr>
            <a:xfrm>
              <a:off x="1349056" y="4585938"/>
              <a:ext cx="1512538" cy="276398"/>
            </a:xfrm>
            <a:prstGeom prst="rect">
              <a:avLst/>
            </a:prstGeom>
            <a:noFill/>
          </p:spPr>
          <p:txBody>
            <a:bodyPr>
              <a:spAutoFit/>
            </a:bodyPr>
            <a:lstStyle/>
            <a:p>
              <a:pPr fontAlgn="auto">
                <a:spcBef>
                  <a:spcPts val="0"/>
                </a:spcBef>
                <a:spcAft>
                  <a:spcPts val="0"/>
                </a:spcAft>
                <a:defRPr/>
              </a:pPr>
              <a:r>
                <a:rPr lang="zh-CN" altLang="en-US" sz="1200" kern="10" dirty="0">
                  <a:ln w="9525">
                    <a:noFill/>
                    <a:round/>
                    <a:headEnd/>
                    <a:tailEnd/>
                  </a:ln>
                  <a:latin typeface="微软雅黑" pitchFamily="34" charset="-122"/>
                  <a:ea typeface="微软雅黑" pitchFamily="34" charset="-122"/>
                </a:rPr>
                <a:t>教学素材可拆分</a:t>
              </a:r>
            </a:p>
          </p:txBody>
        </p:sp>
      </p:grpSp>
      <p:grpSp>
        <p:nvGrpSpPr>
          <p:cNvPr id="24" name="组合 71"/>
          <p:cNvGrpSpPr>
            <a:grpSpLocks/>
          </p:cNvGrpSpPr>
          <p:nvPr/>
        </p:nvGrpSpPr>
        <p:grpSpPr bwMode="auto">
          <a:xfrm>
            <a:off x="4787900" y="3348055"/>
            <a:ext cx="4711700" cy="2447925"/>
            <a:chOff x="4788024" y="2293598"/>
            <a:chExt cx="4711423" cy="2448272"/>
          </a:xfrm>
        </p:grpSpPr>
        <p:sp>
          <p:nvSpPr>
            <p:cNvPr id="25" name="Text Box 20"/>
            <p:cNvSpPr txBox="1">
              <a:spLocks noChangeArrowheads="1"/>
            </p:cNvSpPr>
            <p:nvPr/>
          </p:nvSpPr>
          <p:spPr bwMode="gray">
            <a:xfrm>
              <a:off x="5171638" y="2846149"/>
              <a:ext cx="4296906" cy="307776"/>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dirty="0">
                  <a:solidFill>
                    <a:schemeClr val="tx1">
                      <a:lumMod val="65000"/>
                      <a:lumOff val="35000"/>
                    </a:schemeClr>
                  </a:solidFill>
                  <a:latin typeface="微软雅黑" pitchFamily="34" charset="-122"/>
                  <a:ea typeface="微软雅黑" pitchFamily="34" charset="-122"/>
                </a:rPr>
                <a:t> 素材可重用，提高建课效率</a:t>
              </a:r>
              <a:endParaRPr lang="en-US" altLang="zh-CN" sz="1400" dirty="0">
                <a:solidFill>
                  <a:schemeClr val="tx1">
                    <a:lumMod val="65000"/>
                    <a:lumOff val="35000"/>
                  </a:schemeClr>
                </a:solidFill>
                <a:latin typeface="微软雅黑" pitchFamily="34" charset="-122"/>
                <a:ea typeface="微软雅黑" pitchFamily="34" charset="-122"/>
              </a:endParaRPr>
            </a:p>
          </p:txBody>
        </p:sp>
        <p:sp>
          <p:nvSpPr>
            <p:cNvPr id="28" name="Text Box 21"/>
            <p:cNvSpPr txBox="1">
              <a:spLocks noChangeArrowheads="1"/>
            </p:cNvSpPr>
            <p:nvPr/>
          </p:nvSpPr>
          <p:spPr bwMode="gray">
            <a:xfrm>
              <a:off x="5171638" y="3206189"/>
              <a:ext cx="4296421"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a:solidFill>
                    <a:schemeClr val="tx1">
                      <a:lumMod val="65000"/>
                      <a:lumOff val="35000"/>
                    </a:schemeClr>
                  </a:solidFill>
                  <a:latin typeface="微软雅黑" pitchFamily="34" charset="-122"/>
                  <a:ea typeface="微软雅黑" pitchFamily="34" charset="-122"/>
                </a:rPr>
                <a:t> 不同模块组合，实现多种功能</a:t>
              </a:r>
              <a:endParaRPr lang="en-US" altLang="zh-CN" sz="1400">
                <a:solidFill>
                  <a:schemeClr val="tx1">
                    <a:lumMod val="65000"/>
                    <a:lumOff val="35000"/>
                  </a:schemeClr>
                </a:solidFill>
                <a:latin typeface="微软雅黑" pitchFamily="34" charset="-122"/>
                <a:ea typeface="微软雅黑" pitchFamily="34" charset="-122"/>
              </a:endParaRPr>
            </a:p>
          </p:txBody>
        </p:sp>
        <p:sp>
          <p:nvSpPr>
            <p:cNvPr id="29" name="Text Box 22"/>
            <p:cNvSpPr txBox="1">
              <a:spLocks noChangeArrowheads="1"/>
            </p:cNvSpPr>
            <p:nvPr/>
          </p:nvSpPr>
          <p:spPr bwMode="gray">
            <a:xfrm>
              <a:off x="5171638" y="3566229"/>
              <a:ext cx="3721643"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a:solidFill>
                    <a:schemeClr val="tx1">
                      <a:lumMod val="65000"/>
                      <a:lumOff val="35000"/>
                    </a:schemeClr>
                  </a:solidFill>
                  <a:latin typeface="微软雅黑" pitchFamily="34" charset="-122"/>
                  <a:ea typeface="微软雅黑" pitchFamily="34" charset="-122"/>
                </a:rPr>
                <a:t> 支持流程化和非流程化学习</a:t>
              </a:r>
              <a:endParaRPr lang="en-US" altLang="zh-CN" sz="1400">
                <a:solidFill>
                  <a:schemeClr val="tx1">
                    <a:lumMod val="65000"/>
                    <a:lumOff val="35000"/>
                  </a:schemeClr>
                </a:solidFill>
                <a:latin typeface="微软雅黑" pitchFamily="34" charset="-122"/>
                <a:ea typeface="微软雅黑" pitchFamily="34" charset="-122"/>
              </a:endParaRPr>
            </a:p>
          </p:txBody>
        </p:sp>
        <p:sp>
          <p:nvSpPr>
            <p:cNvPr id="30" name="Text Box 23"/>
            <p:cNvSpPr txBox="1">
              <a:spLocks noChangeArrowheads="1"/>
            </p:cNvSpPr>
            <p:nvPr/>
          </p:nvSpPr>
          <p:spPr bwMode="gray">
            <a:xfrm>
              <a:off x="5220072" y="3949782"/>
              <a:ext cx="4279375"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a:solidFill>
                    <a:schemeClr val="tx1">
                      <a:lumMod val="65000"/>
                      <a:lumOff val="35000"/>
                    </a:schemeClr>
                  </a:solidFill>
                  <a:latin typeface="微软雅黑" pitchFamily="34" charset="-122"/>
                  <a:ea typeface="微软雅黑" pitchFamily="34" charset="-122"/>
                </a:rPr>
                <a:t> 支持与其他学习平台、资源库对接</a:t>
              </a:r>
              <a:endParaRPr lang="en-US" altLang="zh-CN" sz="1400">
                <a:solidFill>
                  <a:schemeClr val="tx1">
                    <a:lumMod val="65000"/>
                    <a:lumOff val="35000"/>
                  </a:schemeClr>
                </a:solidFill>
                <a:latin typeface="微软雅黑" pitchFamily="34" charset="-122"/>
                <a:ea typeface="微软雅黑" pitchFamily="34" charset="-122"/>
              </a:endParaRPr>
            </a:p>
          </p:txBody>
        </p:sp>
        <p:sp>
          <p:nvSpPr>
            <p:cNvPr id="31" name="Text Box 23"/>
            <p:cNvSpPr txBox="1">
              <a:spLocks noChangeArrowheads="1"/>
            </p:cNvSpPr>
            <p:nvPr/>
          </p:nvSpPr>
          <p:spPr bwMode="gray">
            <a:xfrm>
              <a:off x="5171638" y="4290077"/>
              <a:ext cx="3361329" cy="307777"/>
            </a:xfrm>
            <a:prstGeom prst="rect">
              <a:avLst/>
            </a:prstGeom>
            <a:noFill/>
            <a:ln w="9525">
              <a:noFill/>
              <a:miter lim="800000"/>
              <a:headEnd/>
              <a:tailEnd/>
            </a:ln>
          </p:spPr>
          <p:txBody>
            <a:bodyPr>
              <a:spAutoFit/>
            </a:bodyPr>
            <a:lstStyle/>
            <a:p>
              <a:pPr eaLnBrk="0" hangingPunct="0">
                <a:buFont typeface="Wingdings" pitchFamily="2" charset="2"/>
                <a:buChar char="Ø"/>
              </a:pPr>
              <a:r>
                <a:rPr lang="zh-CN" altLang="en-US" sz="1400">
                  <a:solidFill>
                    <a:schemeClr val="tx1">
                      <a:lumMod val="65000"/>
                      <a:lumOff val="35000"/>
                    </a:schemeClr>
                  </a:solidFill>
                  <a:latin typeface="微软雅黑" pitchFamily="34" charset="-122"/>
                  <a:ea typeface="微软雅黑" pitchFamily="34" charset="-122"/>
                </a:rPr>
                <a:t> 支持机构分级管理</a:t>
              </a:r>
              <a:endParaRPr lang="en-US" altLang="zh-CN" sz="1400">
                <a:solidFill>
                  <a:schemeClr val="tx1">
                    <a:lumMod val="65000"/>
                    <a:lumOff val="35000"/>
                  </a:schemeClr>
                </a:solidFill>
                <a:latin typeface="微软雅黑" pitchFamily="34" charset="-122"/>
                <a:ea typeface="微软雅黑" pitchFamily="34" charset="-122"/>
              </a:endParaRPr>
            </a:p>
          </p:txBody>
        </p:sp>
        <p:sp>
          <p:nvSpPr>
            <p:cNvPr id="32" name="流程图: 联系 31"/>
            <p:cNvSpPr/>
            <p:nvPr/>
          </p:nvSpPr>
          <p:spPr>
            <a:xfrm>
              <a:off x="4788024" y="2411090"/>
              <a:ext cx="173028" cy="171474"/>
            </a:xfrm>
            <a:prstGeom prst="flowChartConnector">
              <a:avLst/>
            </a:prstGeom>
            <a:solidFill>
              <a:srgbClr val="00B050"/>
            </a:solidFill>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zh-CN" altLang="en-US">
                <a:solidFill>
                  <a:schemeClr val="tx1">
                    <a:lumMod val="65000"/>
                    <a:lumOff val="35000"/>
                  </a:schemeClr>
                </a:solidFill>
                <a:latin typeface="微软雅黑" pitchFamily="34" charset="-122"/>
                <a:ea typeface="微软雅黑" pitchFamily="34" charset="-122"/>
              </a:endParaRPr>
            </a:p>
          </p:txBody>
        </p:sp>
        <p:cxnSp>
          <p:nvCxnSpPr>
            <p:cNvPr id="33" name="直接连接符 32"/>
            <p:cNvCxnSpPr/>
            <p:nvPr/>
          </p:nvCxnSpPr>
          <p:spPr>
            <a:xfrm>
              <a:off x="4788024" y="2654011"/>
              <a:ext cx="421139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03911" y="2334879"/>
              <a:ext cx="1296912" cy="338185"/>
            </a:xfrm>
            <a:prstGeom prst="rect">
              <a:avLst/>
            </a:prstGeom>
            <a:noFill/>
          </p:spPr>
          <p:txBody>
            <a:bodyPr>
              <a:spAutoFit/>
            </a:bodyPr>
            <a:lstStyle/>
            <a:p>
              <a:pPr fontAlgn="auto">
                <a:spcBef>
                  <a:spcPts val="0"/>
                </a:spcBef>
                <a:spcAft>
                  <a:spcPts val="0"/>
                </a:spcAft>
                <a:defRPr/>
              </a:pPr>
              <a:r>
                <a:rPr lang="zh-CN" altLang="en-US" sz="1600" dirty="0">
                  <a:solidFill>
                    <a:schemeClr val="tx1">
                      <a:lumMod val="65000"/>
                      <a:lumOff val="35000"/>
                    </a:schemeClr>
                  </a:solidFill>
                  <a:latin typeface="微软雅黑" pitchFamily="34" charset="-122"/>
                  <a:ea typeface="微软雅黑" pitchFamily="34" charset="-122"/>
                </a:rPr>
                <a:t>系统特点</a:t>
              </a:r>
            </a:p>
          </p:txBody>
        </p:sp>
        <p:cxnSp>
          <p:nvCxnSpPr>
            <p:cNvPr id="35" name="直接连接符 34"/>
            <p:cNvCxnSpPr/>
            <p:nvPr/>
          </p:nvCxnSpPr>
          <p:spPr>
            <a:xfrm>
              <a:off x="5003911" y="2293598"/>
              <a:ext cx="0" cy="24482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6"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38" name="矩形 37"/>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sp>
        <p:nvSpPr>
          <p:cNvPr id="37" name="矩形 36"/>
          <p:cNvSpPr/>
          <p:nvPr/>
        </p:nvSpPr>
        <p:spPr>
          <a:xfrm>
            <a:off x="642910" y="3643314"/>
            <a:ext cx="3571900" cy="228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143372" y="3143248"/>
            <a:ext cx="4857784" cy="3143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6" name="组合 134"/>
          <p:cNvGrpSpPr>
            <a:grpSpLocks/>
          </p:cNvGrpSpPr>
          <p:nvPr/>
        </p:nvGrpSpPr>
        <p:grpSpPr bwMode="auto">
          <a:xfrm>
            <a:off x="3970361" y="3322653"/>
            <a:ext cx="3887787" cy="2320925"/>
            <a:chOff x="3408464" y="2355726"/>
            <a:chExt cx="3888000" cy="2320925"/>
          </a:xfrm>
        </p:grpSpPr>
        <p:sp>
          <p:nvSpPr>
            <p:cNvPr id="57" name="矩形 56"/>
            <p:cNvSpPr/>
            <p:nvPr/>
          </p:nvSpPr>
          <p:spPr>
            <a:xfrm>
              <a:off x="3440216" y="2878014"/>
              <a:ext cx="1246255" cy="17986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8" name="矩形 57"/>
            <p:cNvSpPr/>
            <p:nvPr/>
          </p:nvSpPr>
          <p:spPr>
            <a:xfrm>
              <a:off x="4700760" y="2878014"/>
              <a:ext cx="1246255" cy="17986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9" name="矩形 58"/>
            <p:cNvSpPr/>
            <p:nvPr/>
          </p:nvSpPr>
          <p:spPr>
            <a:xfrm>
              <a:off x="5959716" y="2878014"/>
              <a:ext cx="1247843" cy="17986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0" name="矩形 102"/>
            <p:cNvSpPr>
              <a:spLocks noChangeArrowheads="1"/>
            </p:cNvSpPr>
            <p:nvPr/>
          </p:nvSpPr>
          <p:spPr bwMode="auto">
            <a:xfrm>
              <a:off x="3440871" y="2903414"/>
              <a:ext cx="1107996" cy="1754326"/>
            </a:xfrm>
            <a:prstGeom prst="rect">
              <a:avLst/>
            </a:prstGeom>
            <a:noFill/>
            <a:ln w="9525">
              <a:noFill/>
              <a:miter lim="800000"/>
              <a:headEnd/>
              <a:tailEnd/>
            </a:ln>
          </p:spPr>
          <p:txBody>
            <a:bodyPr wrap="none">
              <a:spAutoFit/>
            </a:bodyPr>
            <a:lstStyle/>
            <a:p>
              <a:pPr>
                <a:lnSpc>
                  <a:spcPct val="150000"/>
                </a:lnSpc>
              </a:pPr>
              <a:r>
                <a:rPr lang="zh-CN" altLang="en-US" sz="1200">
                  <a:latin typeface="微软雅黑" pitchFamily="34" charset="-122"/>
                  <a:ea typeface="微软雅黑" pitchFamily="34" charset="-122"/>
                </a:rPr>
                <a:t>开设课程</a:t>
              </a:r>
            </a:p>
            <a:p>
              <a:pPr>
                <a:lnSpc>
                  <a:spcPct val="150000"/>
                </a:lnSpc>
              </a:pPr>
              <a:r>
                <a:rPr lang="zh-CN" altLang="en-US" sz="1200">
                  <a:latin typeface="微软雅黑" pitchFamily="34" charset="-122"/>
                  <a:ea typeface="微软雅黑" pitchFamily="34" charset="-122"/>
                </a:rPr>
                <a:t>查看进度</a:t>
              </a:r>
              <a:endParaRPr lang="en-US" altLang="zh-CN" sz="1200">
                <a:latin typeface="微软雅黑" pitchFamily="34" charset="-122"/>
                <a:ea typeface="微软雅黑" pitchFamily="34" charset="-122"/>
              </a:endParaRPr>
            </a:p>
            <a:p>
              <a:pPr>
                <a:lnSpc>
                  <a:spcPct val="150000"/>
                </a:lnSpc>
              </a:pPr>
              <a:r>
                <a:rPr lang="zh-CN" altLang="en-US" sz="1200">
                  <a:latin typeface="微软雅黑" pitchFamily="34" charset="-122"/>
                  <a:ea typeface="微软雅黑" pitchFamily="34" charset="-122"/>
                </a:rPr>
                <a:t>布置批改作业</a:t>
              </a:r>
            </a:p>
            <a:p>
              <a:pPr>
                <a:lnSpc>
                  <a:spcPct val="150000"/>
                </a:lnSpc>
              </a:pPr>
              <a:r>
                <a:rPr lang="zh-CN" altLang="en-US" sz="1200">
                  <a:latin typeface="微软雅黑" pitchFamily="34" charset="-122"/>
                  <a:ea typeface="微软雅黑" pitchFamily="34" charset="-122"/>
                </a:rPr>
                <a:t>设置考核</a:t>
              </a:r>
            </a:p>
            <a:p>
              <a:pPr>
                <a:lnSpc>
                  <a:spcPct val="150000"/>
                </a:lnSpc>
              </a:pPr>
              <a:r>
                <a:rPr lang="zh-CN" altLang="en-US" sz="1200">
                  <a:latin typeface="微软雅黑" pitchFamily="34" charset="-122"/>
                  <a:ea typeface="微软雅黑" pitchFamily="34" charset="-122"/>
                </a:rPr>
                <a:t>定制学习流程</a:t>
              </a:r>
              <a:endParaRPr lang="en-US" altLang="zh-CN" sz="1200">
                <a:latin typeface="微软雅黑" pitchFamily="34" charset="-122"/>
                <a:ea typeface="微软雅黑" pitchFamily="34" charset="-122"/>
              </a:endParaRPr>
            </a:p>
            <a:p>
              <a:pPr>
                <a:lnSpc>
                  <a:spcPct val="150000"/>
                </a:lnSpc>
              </a:pPr>
              <a:r>
                <a:rPr lang="zh-CN" altLang="en-US" sz="1200">
                  <a:latin typeface="微软雅黑" pitchFamily="34" charset="-122"/>
                  <a:ea typeface="微软雅黑" pitchFamily="34" charset="-122"/>
                </a:rPr>
                <a:t>论坛答疑</a:t>
              </a:r>
              <a:endParaRPr lang="zh-CN" altLang="en-US" sz="1200" b="1">
                <a:solidFill>
                  <a:schemeClr val="bg1"/>
                </a:solidFill>
                <a:latin typeface="微软雅黑" pitchFamily="34" charset="-122"/>
                <a:ea typeface="微软雅黑" pitchFamily="34" charset="-122"/>
              </a:endParaRPr>
            </a:p>
          </p:txBody>
        </p:sp>
        <p:sp>
          <p:nvSpPr>
            <p:cNvPr id="61" name="矩形 103"/>
            <p:cNvSpPr>
              <a:spLocks noChangeArrowheads="1"/>
            </p:cNvSpPr>
            <p:nvPr/>
          </p:nvSpPr>
          <p:spPr bwMode="auto">
            <a:xfrm>
              <a:off x="4769607" y="2903414"/>
              <a:ext cx="800219" cy="1477328"/>
            </a:xfrm>
            <a:prstGeom prst="rect">
              <a:avLst/>
            </a:prstGeom>
            <a:noFill/>
            <a:ln w="9525">
              <a:noFill/>
              <a:miter lim="800000"/>
              <a:headEnd/>
              <a:tailEnd/>
            </a:ln>
          </p:spPr>
          <p:txBody>
            <a:bodyPr wrap="none">
              <a:spAutoFit/>
            </a:bodyPr>
            <a:lstStyle/>
            <a:p>
              <a:pPr>
                <a:lnSpc>
                  <a:spcPct val="150000"/>
                </a:lnSpc>
              </a:pPr>
              <a:r>
                <a:rPr lang="zh-CN" altLang="en-US" sz="1200">
                  <a:latin typeface="微软雅黑" pitchFamily="34" charset="-122"/>
                  <a:ea typeface="微软雅黑" pitchFamily="34" charset="-122"/>
                </a:rPr>
                <a:t>权限管理</a:t>
              </a:r>
            </a:p>
            <a:p>
              <a:pPr>
                <a:lnSpc>
                  <a:spcPct val="150000"/>
                </a:lnSpc>
              </a:pPr>
              <a:r>
                <a:rPr lang="zh-CN" altLang="en-US" sz="1200">
                  <a:latin typeface="微软雅黑" pitchFamily="34" charset="-122"/>
                  <a:ea typeface="微软雅黑" pitchFamily="34" charset="-122"/>
                </a:rPr>
                <a:t>课程管理</a:t>
              </a:r>
            </a:p>
            <a:p>
              <a:pPr>
                <a:lnSpc>
                  <a:spcPct val="150000"/>
                </a:lnSpc>
              </a:pPr>
              <a:r>
                <a:rPr lang="zh-CN" altLang="en-US" sz="1200">
                  <a:latin typeface="微软雅黑" pitchFamily="34" charset="-122"/>
                  <a:ea typeface="微软雅黑" pitchFamily="34" charset="-122"/>
                </a:rPr>
                <a:t>考核管理</a:t>
              </a:r>
              <a:endParaRPr lang="en-US" altLang="zh-CN" sz="1200">
                <a:latin typeface="微软雅黑" pitchFamily="34" charset="-122"/>
                <a:ea typeface="微软雅黑" pitchFamily="34" charset="-122"/>
              </a:endParaRPr>
            </a:p>
            <a:p>
              <a:pPr>
                <a:lnSpc>
                  <a:spcPct val="150000"/>
                </a:lnSpc>
              </a:pPr>
              <a:r>
                <a:rPr lang="zh-CN" altLang="en-US" sz="1200">
                  <a:latin typeface="微软雅黑" pitchFamily="34" charset="-122"/>
                  <a:ea typeface="微软雅黑" pitchFamily="34" charset="-122"/>
                </a:rPr>
                <a:t>论坛管理</a:t>
              </a:r>
            </a:p>
            <a:p>
              <a:pPr>
                <a:lnSpc>
                  <a:spcPct val="150000"/>
                </a:lnSpc>
              </a:pPr>
              <a:r>
                <a:rPr lang="zh-CN" altLang="en-US" sz="1200">
                  <a:latin typeface="微软雅黑" pitchFamily="34" charset="-122"/>
                  <a:ea typeface="微软雅黑" pitchFamily="34" charset="-122"/>
                </a:rPr>
                <a:t>充值管理</a:t>
              </a:r>
            </a:p>
          </p:txBody>
        </p:sp>
        <p:sp>
          <p:nvSpPr>
            <p:cNvPr id="62" name="矩形 104"/>
            <p:cNvSpPr>
              <a:spLocks noChangeArrowheads="1"/>
            </p:cNvSpPr>
            <p:nvPr/>
          </p:nvSpPr>
          <p:spPr bwMode="auto">
            <a:xfrm>
              <a:off x="6030082" y="2903414"/>
              <a:ext cx="800219" cy="1754326"/>
            </a:xfrm>
            <a:prstGeom prst="rect">
              <a:avLst/>
            </a:prstGeom>
            <a:noFill/>
            <a:ln w="9525">
              <a:noFill/>
              <a:miter lim="800000"/>
              <a:headEnd/>
              <a:tailEnd/>
            </a:ln>
          </p:spPr>
          <p:txBody>
            <a:bodyPr wrap="none">
              <a:spAutoFit/>
            </a:bodyPr>
            <a:lstStyle/>
            <a:p>
              <a:pPr>
                <a:lnSpc>
                  <a:spcPct val="150000"/>
                </a:lnSpc>
              </a:pPr>
              <a:r>
                <a:rPr lang="zh-CN" altLang="en-US" sz="1200">
                  <a:latin typeface="微软雅黑" pitchFamily="34" charset="-122"/>
                  <a:ea typeface="微软雅黑" pitchFamily="34" charset="-122"/>
                </a:rPr>
                <a:t>选择课程</a:t>
              </a:r>
            </a:p>
            <a:p>
              <a:pPr>
                <a:lnSpc>
                  <a:spcPct val="150000"/>
                </a:lnSpc>
              </a:pPr>
              <a:r>
                <a:rPr lang="zh-CN" altLang="en-US" sz="1200">
                  <a:latin typeface="微软雅黑" pitchFamily="34" charset="-122"/>
                  <a:ea typeface="微软雅黑" pitchFamily="34" charset="-122"/>
                </a:rPr>
                <a:t>进入学习</a:t>
              </a:r>
              <a:endParaRPr lang="en-US" altLang="zh-CN" sz="1200">
                <a:latin typeface="微软雅黑" pitchFamily="34" charset="-122"/>
                <a:ea typeface="微软雅黑" pitchFamily="34" charset="-122"/>
              </a:endParaRPr>
            </a:p>
            <a:p>
              <a:pPr>
                <a:lnSpc>
                  <a:spcPct val="150000"/>
                </a:lnSpc>
              </a:pPr>
              <a:r>
                <a:rPr lang="zh-CN" altLang="en-US" sz="1200">
                  <a:latin typeface="微软雅黑" pitchFamily="34" charset="-122"/>
                  <a:ea typeface="微软雅黑" pitchFamily="34" charset="-122"/>
                </a:rPr>
                <a:t>完成作业</a:t>
              </a:r>
              <a:endParaRPr lang="en-US" altLang="zh-CN" sz="1200">
                <a:latin typeface="微软雅黑" pitchFamily="34" charset="-122"/>
                <a:ea typeface="微软雅黑" pitchFamily="34" charset="-122"/>
              </a:endParaRPr>
            </a:p>
            <a:p>
              <a:pPr>
                <a:lnSpc>
                  <a:spcPct val="150000"/>
                </a:lnSpc>
              </a:pPr>
              <a:r>
                <a:rPr lang="zh-CN" altLang="en-US" sz="1200">
                  <a:latin typeface="微软雅黑" pitchFamily="34" charset="-122"/>
                  <a:ea typeface="微软雅黑" pitchFamily="34" charset="-122"/>
                </a:rPr>
                <a:t>问题讨论</a:t>
              </a:r>
            </a:p>
            <a:p>
              <a:pPr>
                <a:lnSpc>
                  <a:spcPct val="150000"/>
                </a:lnSpc>
              </a:pPr>
              <a:r>
                <a:rPr lang="zh-CN" altLang="en-US" sz="1200">
                  <a:latin typeface="微软雅黑" pitchFamily="34" charset="-122"/>
                  <a:ea typeface="微软雅黑" pitchFamily="34" charset="-122"/>
                </a:rPr>
                <a:t>参加考核</a:t>
              </a:r>
            </a:p>
            <a:p>
              <a:pPr>
                <a:lnSpc>
                  <a:spcPct val="150000"/>
                </a:lnSpc>
              </a:pPr>
              <a:r>
                <a:rPr lang="zh-CN" altLang="en-US" sz="1200">
                  <a:latin typeface="微软雅黑" pitchFamily="34" charset="-122"/>
                  <a:ea typeface="微软雅黑" pitchFamily="34" charset="-122"/>
                </a:rPr>
                <a:t>账户充值</a:t>
              </a:r>
            </a:p>
          </p:txBody>
        </p:sp>
        <p:cxnSp>
          <p:nvCxnSpPr>
            <p:cNvPr id="63" name="直接连接符 62"/>
            <p:cNvCxnSpPr/>
            <p:nvPr/>
          </p:nvCxnSpPr>
          <p:spPr>
            <a:xfrm>
              <a:off x="3408464" y="2733551"/>
              <a:ext cx="3888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462442"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4716636"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5970829"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7225023" y="2547814"/>
              <a:ext cx="0" cy="25082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462442" y="2355726"/>
              <a:ext cx="808081" cy="369888"/>
            </a:xfrm>
            <a:prstGeom prst="rect">
              <a:avLst/>
            </a:prstGeom>
            <a:noFill/>
          </p:spPr>
          <p:txBody>
            <a:bodyPr wrap="none">
              <a:spAutoFit/>
            </a:bodyPr>
            <a:lstStyle/>
            <a:p>
              <a:pPr fontAlgn="auto">
                <a:spcBef>
                  <a:spcPts val="0"/>
                </a:spcBef>
                <a:spcAft>
                  <a:spcPts val="0"/>
                </a:spcAft>
                <a:defRPr/>
              </a:pPr>
              <a:r>
                <a:rPr lang="en-US" altLang="zh-CN" dirty="0">
                  <a:solidFill>
                    <a:schemeClr val="tx1">
                      <a:lumMod val="75000"/>
                      <a:lumOff val="25000"/>
                    </a:schemeClr>
                  </a:solidFill>
                  <a:latin typeface="微软雅黑" pitchFamily="34" charset="-122"/>
                  <a:ea typeface="微软雅黑" pitchFamily="34" charset="-122"/>
                </a:rPr>
                <a:t>A</a:t>
              </a:r>
              <a:r>
                <a:rPr lang="zh-CN" altLang="en-US" dirty="0">
                  <a:solidFill>
                    <a:schemeClr val="tx1">
                      <a:lumMod val="75000"/>
                      <a:lumOff val="25000"/>
                    </a:schemeClr>
                  </a:solidFill>
                  <a:latin typeface="微软雅黑" pitchFamily="34" charset="-122"/>
                  <a:ea typeface="微软雅黑" pitchFamily="34" charset="-122"/>
                </a:rPr>
                <a:t>教师</a:t>
              </a:r>
            </a:p>
          </p:txBody>
        </p:sp>
        <p:sp>
          <p:nvSpPr>
            <p:cNvPr id="69" name="TextBox 68"/>
            <p:cNvSpPr txBox="1"/>
            <p:nvPr/>
          </p:nvSpPr>
          <p:spPr>
            <a:xfrm>
              <a:off x="4724573" y="2355726"/>
              <a:ext cx="1022406" cy="369888"/>
            </a:xfrm>
            <a:prstGeom prst="rect">
              <a:avLst/>
            </a:prstGeom>
            <a:noFill/>
          </p:spPr>
          <p:txBody>
            <a:bodyPr wrap="none">
              <a:spAutoFit/>
            </a:bodyPr>
            <a:lstStyle/>
            <a:p>
              <a:pPr fontAlgn="auto">
                <a:spcBef>
                  <a:spcPts val="0"/>
                </a:spcBef>
                <a:spcAft>
                  <a:spcPts val="0"/>
                </a:spcAft>
                <a:defRPr/>
              </a:pPr>
              <a:r>
                <a:rPr lang="en-US" altLang="zh-CN" dirty="0">
                  <a:solidFill>
                    <a:schemeClr val="tx1">
                      <a:lumMod val="75000"/>
                      <a:lumOff val="25000"/>
                    </a:schemeClr>
                  </a:solidFill>
                  <a:latin typeface="微软雅黑" pitchFamily="34" charset="-122"/>
                  <a:ea typeface="微软雅黑" pitchFamily="34" charset="-122"/>
                </a:rPr>
                <a:t>B</a:t>
              </a:r>
              <a:r>
                <a:rPr lang="zh-CN" altLang="en-US" dirty="0">
                  <a:solidFill>
                    <a:schemeClr val="tx1">
                      <a:lumMod val="75000"/>
                      <a:lumOff val="25000"/>
                    </a:schemeClr>
                  </a:solidFill>
                  <a:latin typeface="微软雅黑" pitchFamily="34" charset="-122"/>
                  <a:ea typeface="微软雅黑" pitchFamily="34" charset="-122"/>
                </a:rPr>
                <a:t>管理员</a:t>
              </a:r>
            </a:p>
          </p:txBody>
        </p:sp>
        <p:sp>
          <p:nvSpPr>
            <p:cNvPr id="70" name="TextBox 69"/>
            <p:cNvSpPr txBox="1"/>
            <p:nvPr/>
          </p:nvSpPr>
          <p:spPr>
            <a:xfrm>
              <a:off x="5986705" y="2355726"/>
              <a:ext cx="800144" cy="369888"/>
            </a:xfrm>
            <a:prstGeom prst="rect">
              <a:avLst/>
            </a:prstGeom>
            <a:noFill/>
          </p:spPr>
          <p:txBody>
            <a:bodyPr wrap="none">
              <a:spAutoFit/>
            </a:bodyPr>
            <a:lstStyle/>
            <a:p>
              <a:pPr fontAlgn="auto">
                <a:spcBef>
                  <a:spcPts val="0"/>
                </a:spcBef>
                <a:spcAft>
                  <a:spcPts val="0"/>
                </a:spcAft>
                <a:defRPr/>
              </a:pPr>
              <a:r>
                <a:rPr lang="en-US" altLang="zh-CN" dirty="0">
                  <a:solidFill>
                    <a:schemeClr val="tx1">
                      <a:lumMod val="75000"/>
                      <a:lumOff val="25000"/>
                    </a:schemeClr>
                  </a:solidFill>
                  <a:latin typeface="微软雅黑" pitchFamily="34" charset="-122"/>
                  <a:ea typeface="微软雅黑" pitchFamily="34" charset="-122"/>
                </a:rPr>
                <a:t>C</a:t>
              </a:r>
              <a:r>
                <a:rPr lang="zh-CN" altLang="en-US" dirty="0">
                  <a:solidFill>
                    <a:schemeClr val="tx1">
                      <a:lumMod val="75000"/>
                      <a:lumOff val="25000"/>
                    </a:schemeClr>
                  </a:solidFill>
                  <a:latin typeface="微软雅黑" pitchFamily="34" charset="-122"/>
                  <a:ea typeface="微软雅黑" pitchFamily="34" charset="-122"/>
                </a:rPr>
                <a:t>学生</a:t>
              </a:r>
            </a:p>
          </p:txBody>
        </p:sp>
      </p:gr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Effect transition="in" filter="fade">
                                      <p:cBhvr>
                                        <p:cTn id="21" dur="1000"/>
                                        <p:tgtEl>
                                          <p:spTgt spid="18"/>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1000" fill="hold"/>
                                        <p:tgtEl>
                                          <p:spTgt spid="24"/>
                                        </p:tgtEl>
                                        <p:attrNameLst>
                                          <p:attrName>ppt_w</p:attrName>
                                        </p:attrNameLst>
                                      </p:cBhvr>
                                      <p:tavLst>
                                        <p:tav tm="0">
                                          <p:val>
                                            <p:fltVal val="0"/>
                                          </p:val>
                                        </p:tav>
                                        <p:tav tm="100000">
                                          <p:val>
                                            <p:strVal val="#ppt_w"/>
                                          </p:val>
                                        </p:tav>
                                      </p:tavLst>
                                    </p:anim>
                                    <p:anim calcmode="lin" valueType="num">
                                      <p:cBhvr>
                                        <p:cTn id="26" dur="1000" fill="hold"/>
                                        <p:tgtEl>
                                          <p:spTgt spid="24"/>
                                        </p:tgtEl>
                                        <p:attrNameLst>
                                          <p:attrName>ppt_h</p:attrName>
                                        </p:attrNameLst>
                                      </p:cBhvr>
                                      <p:tavLst>
                                        <p:tav tm="0">
                                          <p:val>
                                            <p:fltVal val="0"/>
                                          </p:val>
                                        </p:tav>
                                        <p:tav tm="100000">
                                          <p:val>
                                            <p:strVal val="#ppt_h"/>
                                          </p:val>
                                        </p:tav>
                                      </p:tavLst>
                                    </p:anim>
                                    <p:animEffect transition="in" filter="fade">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dissolve">
                                      <p:cBhvr>
                                        <p:cTn id="32" dur="500"/>
                                        <p:tgtEl>
                                          <p:spTgt spid="3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dissolve">
                                      <p:cBhvr>
                                        <p:cTn id="36" dur="500"/>
                                        <p:tgtEl>
                                          <p:spTgt spid="55"/>
                                        </p:tgtEl>
                                      </p:cBhvr>
                                    </p:animEffect>
                                  </p:childTnLst>
                                </p:cTn>
                              </p:par>
                            </p:childTnLst>
                          </p:cTn>
                        </p:par>
                        <p:par>
                          <p:cTn id="37" fill="hold">
                            <p:stCondLst>
                              <p:cond delay="1000"/>
                            </p:stCondLst>
                            <p:childTnLst>
                              <p:par>
                                <p:cTn id="38" presetID="9" presetClass="entr" presetSubtype="0"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dissolve">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8" grpId="0"/>
      <p:bldP spid="37" grpId="0" animBg="1"/>
      <p:bldP spid="5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grpSp>
        <p:nvGrpSpPr>
          <p:cNvPr id="10" name="组合 9"/>
          <p:cNvGrpSpPr/>
          <p:nvPr/>
        </p:nvGrpSpPr>
        <p:grpSpPr>
          <a:xfrm>
            <a:off x="500034" y="1142984"/>
            <a:ext cx="7358114" cy="3375518"/>
            <a:chOff x="500034" y="1142984"/>
            <a:chExt cx="7358114" cy="3375518"/>
          </a:xfrm>
        </p:grpSpPr>
        <p:sp>
          <p:nvSpPr>
            <p:cNvPr id="22" name="矩形 21"/>
            <p:cNvSpPr/>
            <p:nvPr/>
          </p:nvSpPr>
          <p:spPr>
            <a:xfrm>
              <a:off x="785786" y="2071678"/>
              <a:ext cx="7072362" cy="2446824"/>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实现对电大系统、普通高校及网络学院、中高职院校、社会培训机构、出版机构、教育软件研发机构、港台及欧美教育机构等众多来源的数字化学习资源整合。共整合学历教育及非学历教育课程超过</a:t>
              </a:r>
              <a:r>
                <a:rPr lang="en-US" altLang="zh-CN" sz="2400" dirty="0" smtClean="0">
                  <a:solidFill>
                    <a:srgbClr val="FF0000"/>
                  </a:solidFill>
                  <a:latin typeface="微软雅黑" pitchFamily="34" charset="-122"/>
                  <a:ea typeface="微软雅黑" pitchFamily="34" charset="-122"/>
                </a:rPr>
                <a:t>20000</a:t>
              </a:r>
              <a:r>
                <a:rPr lang="zh-CN" altLang="en-US" dirty="0" smtClean="0">
                  <a:solidFill>
                    <a:schemeClr val="tx1">
                      <a:lumMod val="50000"/>
                      <a:lumOff val="50000"/>
                    </a:schemeClr>
                  </a:solidFill>
                  <a:latin typeface="微软雅黑" pitchFamily="34" charset="-122"/>
                  <a:ea typeface="微软雅黑" pitchFamily="34" charset="-122"/>
                </a:rPr>
                <a:t>门，包含视频、文本、课件、动画、试题试卷等各类媒体资源数量超过</a:t>
              </a:r>
              <a:r>
                <a:rPr lang="en-US" altLang="zh-CN" sz="2400" dirty="0" smtClean="0">
                  <a:solidFill>
                    <a:srgbClr val="FF0000"/>
                  </a:solidFill>
                  <a:latin typeface="微软雅黑" pitchFamily="34" charset="-122"/>
                  <a:ea typeface="微软雅黑" pitchFamily="34" charset="-122"/>
                </a:rPr>
                <a:t>160000</a:t>
              </a:r>
              <a:r>
                <a:rPr lang="zh-CN" altLang="en-US" dirty="0" smtClean="0">
                  <a:solidFill>
                    <a:schemeClr val="tx1">
                      <a:lumMod val="50000"/>
                      <a:lumOff val="50000"/>
                    </a:schemeClr>
                  </a:solidFill>
                  <a:latin typeface="微软雅黑" pitchFamily="34" charset="-122"/>
                  <a:ea typeface="微软雅黑" pitchFamily="34" charset="-122"/>
                </a:rPr>
                <a:t>条。</a:t>
              </a:r>
            </a:p>
          </p:txBody>
        </p:sp>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资源整合</a:t>
              </a:r>
            </a:p>
          </p:txBody>
        </p:sp>
      </p:grpSp>
      <p:sp>
        <p:nvSpPr>
          <p:cNvPr id="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资源整合</a:t>
            </a:r>
          </a:p>
        </p:txBody>
      </p:sp>
      <p:graphicFrame>
        <p:nvGraphicFramePr>
          <p:cNvPr id="8" name="表格 7"/>
          <p:cNvGraphicFramePr>
            <a:graphicFrameLocks noGrp="1"/>
          </p:cNvGraphicFramePr>
          <p:nvPr/>
        </p:nvGraphicFramePr>
        <p:xfrm>
          <a:off x="684213" y="1963745"/>
          <a:ext cx="7920038" cy="2965453"/>
        </p:xfrm>
        <a:graphic>
          <a:graphicData uri="http://schemas.openxmlformats.org/drawingml/2006/table">
            <a:tbl>
              <a:tblPr firstRow="1" firstCol="1" bandRow="1">
                <a:tableStyleId>{7DF18680-E054-41AD-8BC1-D1AEF772440D}</a:tableStyleId>
              </a:tblPr>
              <a:tblGrid>
                <a:gridCol w="452574"/>
                <a:gridCol w="1075399"/>
                <a:gridCol w="892038"/>
                <a:gridCol w="567372"/>
                <a:gridCol w="1042110"/>
                <a:gridCol w="3890545"/>
              </a:tblGrid>
              <a:tr h="339769">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gridSpan="3">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hMerge="1">
                  <a:txBody>
                    <a:bodyPr/>
                    <a:lstStyle/>
                    <a:p>
                      <a:endParaRPr lang="zh-CN" altLang="en-US"/>
                    </a:p>
                  </a:txBody>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整合数量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r>
              <a:tr h="253838">
                <a:tc rowSpan="4">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1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rowSpan="4">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电大系统资源</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row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学历课程</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ctr" defTabSz="914400" rtl="0" eaLnBrk="0" fontAlgn="base" latinLnBrk="0" hangingPunct="0">
                        <a:spcAft>
                          <a:spcPts val="0"/>
                        </a:spcAft>
                      </a:pPr>
                      <a:r>
                        <a:rPr lang="zh-CN" sz="1100" b="0" kern="1200" dirty="0">
                          <a:effectLst/>
                          <a:latin typeface="微软雅黑" pitchFamily="34" charset="-122"/>
                          <a:ea typeface="微软雅黑" pitchFamily="34" charset="-122"/>
                        </a:rPr>
                        <a:t>本科</a:t>
                      </a:r>
                      <a:endParaRPr lang="zh-CN" sz="11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259</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16570</a:t>
                      </a:r>
                      <a:r>
                        <a:rPr lang="zh-CN" sz="1200" b="0" kern="1200" dirty="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r>
              <a:tr h="25383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sz="1100" b="0" kern="1200" dirty="0">
                          <a:effectLst/>
                          <a:latin typeface="微软雅黑" pitchFamily="34" charset="-122"/>
                          <a:ea typeface="微软雅黑" pitchFamily="34" charset="-122"/>
                        </a:rPr>
                        <a:t>专科</a:t>
                      </a:r>
                      <a:endParaRPr lang="zh-CN" sz="1100" b="0" kern="1200" dirty="0">
                        <a:solidFill>
                          <a:schemeClr val="dk1"/>
                        </a:solidFill>
                        <a:effectLst/>
                        <a:latin typeface="微软雅黑" pitchFamily="34" charset="-122"/>
                        <a:ea typeface="微软雅黑" pitchFamily="34" charset="-122"/>
                        <a:cs typeface="+mn-cs"/>
                      </a:endParaRPr>
                    </a:p>
                  </a:txBody>
                  <a:tcPr marL="0" marR="0" marT="0" marB="0" anchor="ctr">
                    <a:solidFill>
                      <a:srgbClr val="E8F4EB"/>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333</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14462</a:t>
                      </a:r>
                      <a:r>
                        <a:rPr lang="zh-CN" sz="1200" b="0" kern="1200" dirty="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r>
              <a:tr h="420233">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社区教育资源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视频课程</a:t>
                      </a:r>
                      <a:r>
                        <a:rPr lang="en-US" sz="1200" b="0" kern="1200" dirty="0">
                          <a:effectLst/>
                          <a:latin typeface="微软雅黑" pitchFamily="34" charset="-122"/>
                          <a:ea typeface="微软雅黑" pitchFamily="34" charset="-122"/>
                        </a:rPr>
                        <a:t>715</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3269</a:t>
                      </a:r>
                      <a:r>
                        <a:rPr lang="zh-CN" sz="1200" b="0" kern="1200" dirty="0">
                          <a:effectLst/>
                          <a:latin typeface="微软雅黑" pitchFamily="34" charset="-122"/>
                          <a:ea typeface="微软雅黑" pitchFamily="34" charset="-122"/>
                        </a:rPr>
                        <a:t>条，</a:t>
                      </a:r>
                      <a:r>
                        <a:rPr lang="en-US" sz="1200" b="0" kern="1200" dirty="0">
                          <a:effectLst/>
                          <a:latin typeface="微软雅黑" pitchFamily="34" charset="-122"/>
                          <a:ea typeface="微软雅黑" pitchFamily="34" charset="-122"/>
                        </a:rPr>
                        <a:t>16.5</a:t>
                      </a:r>
                      <a:r>
                        <a:rPr lang="zh-CN" sz="1200" b="0" kern="1200" dirty="0">
                          <a:effectLst/>
                          <a:latin typeface="微软雅黑" pitchFamily="34" charset="-122"/>
                          <a:ea typeface="微软雅黑" pitchFamily="34" charset="-122"/>
                        </a:rPr>
                        <a:t>万分钟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r>
              <a:tr h="420233">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农村教育资源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E8F4EB"/>
                    </a:solidFill>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视频课程</a:t>
                      </a:r>
                      <a:r>
                        <a:rPr lang="en-US" sz="1200" b="0" kern="1200" dirty="0">
                          <a:effectLst/>
                          <a:latin typeface="微软雅黑" pitchFamily="34" charset="-122"/>
                          <a:ea typeface="微软雅黑" pitchFamily="34" charset="-122"/>
                        </a:rPr>
                        <a:t>1273</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6202</a:t>
                      </a:r>
                      <a:r>
                        <a:rPr lang="zh-CN" sz="1200" b="0" kern="1200" dirty="0">
                          <a:effectLst/>
                          <a:latin typeface="微软雅黑" pitchFamily="34" charset="-122"/>
                          <a:ea typeface="微软雅黑" pitchFamily="34" charset="-122"/>
                        </a:rPr>
                        <a:t>条，</a:t>
                      </a:r>
                      <a:r>
                        <a:rPr lang="en-US" sz="1200" b="0" kern="1200" dirty="0">
                          <a:effectLst/>
                          <a:latin typeface="微软雅黑" pitchFamily="34" charset="-122"/>
                          <a:ea typeface="微软雅黑" pitchFamily="34" charset="-122"/>
                        </a:rPr>
                        <a:t>10.8</a:t>
                      </a:r>
                      <a:r>
                        <a:rPr lang="zh-CN" sz="1200" b="0" kern="1200" dirty="0">
                          <a:effectLst/>
                          <a:latin typeface="微软雅黑" pitchFamily="34" charset="-122"/>
                          <a:ea typeface="微软雅黑" pitchFamily="34" charset="-122"/>
                        </a:rPr>
                        <a:t>万分钟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r>
              <a:tr h="253838">
                <a:tc rowSpan="5">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2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rowSpan="5">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国家精品课程</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rowSpan="2"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普通本科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rowSpan="2"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l" defTabSz="914400" rtl="0" eaLnBrk="0" fontAlgn="base" latinLnBrk="0" hangingPunct="0">
                        <a:spcAft>
                          <a:spcPts val="0"/>
                        </a:spcAft>
                        <a:tabLst>
                          <a:tab pos="95250" algn="l"/>
                          <a:tab pos="361950" algn="l"/>
                          <a:tab pos="441325" algn="l"/>
                        </a:tabLst>
                      </a:pPr>
                      <a:r>
                        <a:rPr lang="zh-CN" sz="1200" b="0" kern="1200" dirty="0" smtClean="0">
                          <a:effectLst/>
                          <a:latin typeface="微软雅黑" pitchFamily="34" charset="-122"/>
                          <a:ea typeface="微软雅黑" pitchFamily="34" charset="-122"/>
                        </a:rPr>
                        <a:t>课程</a:t>
                      </a:r>
                      <a:r>
                        <a:rPr lang="en-US" altLang="zh-CN" sz="1200" b="0" kern="1200" dirty="0" smtClean="0">
                          <a:solidFill>
                            <a:schemeClr val="tx1"/>
                          </a:solidFill>
                          <a:effectLst/>
                          <a:latin typeface="微软雅黑" pitchFamily="34" charset="-122"/>
                          <a:ea typeface="微软雅黑" pitchFamily="34" charset="-122"/>
                        </a:rPr>
                        <a:t>104</a:t>
                      </a:r>
                      <a:r>
                        <a:rPr lang="zh-CN" sz="1200" b="0" kern="1200" dirty="0" smtClean="0">
                          <a:effectLst/>
                          <a:latin typeface="微软雅黑" pitchFamily="34" charset="-122"/>
                          <a:ea typeface="微软雅黑" pitchFamily="34" charset="-122"/>
                        </a:rPr>
                        <a:t>门，媒体</a:t>
                      </a:r>
                      <a:r>
                        <a:rPr lang="en-US" altLang="zh-CN" sz="1200" b="0" kern="1200" dirty="0" smtClean="0">
                          <a:solidFill>
                            <a:schemeClr val="tx1"/>
                          </a:solidFill>
                          <a:effectLst/>
                          <a:latin typeface="微软雅黑" pitchFamily="34" charset="-122"/>
                          <a:ea typeface="微软雅黑" pitchFamily="34" charset="-122"/>
                        </a:rPr>
                        <a:t>6558</a:t>
                      </a:r>
                      <a:r>
                        <a:rPr lang="zh-CN" sz="1200" b="0" kern="1200" dirty="0" smtClean="0">
                          <a:effectLst/>
                          <a:latin typeface="微软雅黑" pitchFamily="34" charset="-122"/>
                          <a:ea typeface="微软雅黑" pitchFamily="34" charset="-122"/>
                        </a:rPr>
                        <a:t>条</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r>
              <a:tr h="258014">
                <a:tc vMerge="1">
                  <a:txBody>
                    <a:bodyPr/>
                    <a:lstStyle/>
                    <a:p>
                      <a:endParaRPr lang="zh-CN" altLang="en-US"/>
                    </a:p>
                  </a:txBody>
                  <a:tcPr/>
                </a:tc>
                <a:tc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tabLst>
                          <a:tab pos="95250" algn="l"/>
                          <a:tab pos="361950" algn="l"/>
                          <a:tab pos="441325" algn="l"/>
                        </a:tabLst>
                      </a:pPr>
                      <a:r>
                        <a:rPr lang="zh-CN" sz="1200" b="0" kern="1200" dirty="0" smtClean="0">
                          <a:effectLst/>
                          <a:latin typeface="微软雅黑" pitchFamily="34" charset="-122"/>
                          <a:ea typeface="微软雅黑" pitchFamily="34" charset="-122"/>
                        </a:rPr>
                        <a:t>国家级课程</a:t>
                      </a:r>
                      <a:r>
                        <a:rPr lang="en-US" altLang="zh-CN" sz="1200" b="0" kern="1200" dirty="0" smtClean="0">
                          <a:solidFill>
                            <a:schemeClr val="tx1"/>
                          </a:solidFill>
                          <a:effectLst/>
                          <a:latin typeface="微软雅黑" pitchFamily="34" charset="-122"/>
                          <a:ea typeface="微软雅黑" pitchFamily="34" charset="-122"/>
                        </a:rPr>
                        <a:t>1</a:t>
                      </a:r>
                      <a:r>
                        <a:rPr lang="en-US" sz="1200" b="0" kern="1200" dirty="0" smtClean="0">
                          <a:solidFill>
                            <a:schemeClr val="tx1"/>
                          </a:solidFill>
                          <a:effectLst/>
                          <a:latin typeface="微软雅黑" pitchFamily="34" charset="-122"/>
                          <a:ea typeface="微软雅黑" pitchFamily="34" charset="-122"/>
                        </a:rPr>
                        <a:t>593</a:t>
                      </a:r>
                      <a:r>
                        <a:rPr lang="zh-CN" sz="1200" b="0" kern="1200" dirty="0" smtClean="0">
                          <a:effectLst/>
                          <a:latin typeface="微软雅黑" pitchFamily="34" charset="-122"/>
                          <a:ea typeface="微软雅黑" pitchFamily="34" charset="-122"/>
                        </a:rPr>
                        <a:t>门；省级课程</a:t>
                      </a:r>
                      <a:r>
                        <a:rPr lang="en-US" altLang="zh-CN" sz="1200" b="0" kern="1200" dirty="0" smtClean="0">
                          <a:solidFill>
                            <a:schemeClr val="tx1"/>
                          </a:solidFill>
                          <a:effectLst/>
                          <a:latin typeface="微软雅黑" pitchFamily="34" charset="-122"/>
                          <a:ea typeface="微软雅黑" pitchFamily="34" charset="-122"/>
                        </a:rPr>
                        <a:t>5615</a:t>
                      </a:r>
                      <a:r>
                        <a:rPr lang="zh-CN" sz="1200" b="0" kern="1200" dirty="0" smtClean="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r>
              <a:tr h="253838">
                <a:tc vMerge="1">
                  <a:txBody>
                    <a:bodyPr/>
                    <a:lstStyle/>
                    <a:p>
                      <a:endParaRPr lang="zh-CN" altLang="en-US"/>
                    </a:p>
                  </a:txBody>
                  <a:tcPr/>
                </a:tc>
                <a:tc vMerge="1">
                  <a:txBody>
                    <a:bodyPr/>
                    <a:lstStyle/>
                    <a:p>
                      <a:endParaRPr lang="zh-CN" altLang="en-US"/>
                    </a:p>
                  </a:txBody>
                  <a:tcPr/>
                </a:tc>
                <a:tc rowSpan="2"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高职高专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rowSpan="2"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a:effectLst/>
                          <a:latin typeface="微软雅黑" pitchFamily="34" charset="-122"/>
                          <a:ea typeface="微软雅黑" pitchFamily="34" charset="-122"/>
                        </a:rPr>
                        <a:t>828</a:t>
                      </a:r>
                      <a:r>
                        <a:rPr lang="zh-CN" sz="1200" b="0" kern="1200" dirty="0">
                          <a:effectLst/>
                          <a:latin typeface="微软雅黑" pitchFamily="34" charset="-122"/>
                          <a:ea typeface="微软雅黑" pitchFamily="34" charset="-122"/>
                        </a:rPr>
                        <a:t>门，媒体</a:t>
                      </a:r>
                      <a:r>
                        <a:rPr lang="en-US" sz="1200" b="0" kern="1200" dirty="0">
                          <a:effectLst/>
                          <a:latin typeface="微软雅黑" pitchFamily="34" charset="-122"/>
                          <a:ea typeface="微软雅黑" pitchFamily="34" charset="-122"/>
                        </a:rPr>
                        <a:t>80505</a:t>
                      </a:r>
                      <a:r>
                        <a:rPr lang="zh-CN" sz="1200" b="0" kern="1200" dirty="0">
                          <a:effectLst/>
                          <a:latin typeface="微软雅黑" pitchFamily="34" charset="-122"/>
                          <a:ea typeface="微软雅黑" pitchFamily="34" charset="-122"/>
                        </a:rPr>
                        <a:t>条</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r>
              <a:tr h="258014">
                <a:tc vMerge="1">
                  <a:txBody>
                    <a:bodyPr/>
                    <a:lstStyle/>
                    <a:p>
                      <a:endParaRPr lang="zh-CN" altLang="en-US"/>
                    </a:p>
                  </a:txBody>
                  <a:tcPr/>
                </a:tc>
                <a:tc vMerge="1">
                  <a:txBody>
                    <a:bodyPr/>
                    <a:lstStyle/>
                    <a:p>
                      <a:endParaRPr lang="zh-CN" altLang="en-US"/>
                    </a:p>
                  </a:txBody>
                  <a:tcPr/>
                </a:tc>
                <a:tc gridSpan="2" vMerge="1">
                  <a:txBody>
                    <a:bodyPr/>
                    <a:lstStyle/>
                    <a:p>
                      <a:endParaRPr lang="zh-CN" altLang="en-US"/>
                    </a:p>
                  </a:txBody>
                  <a:tcPr/>
                </a:tc>
                <a:tc hMerge="1"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pPr>
                      <a:r>
                        <a:rPr lang="zh-CN" sz="1200" b="0" kern="1200" dirty="0" smtClean="0">
                          <a:effectLst/>
                          <a:latin typeface="微软雅黑" pitchFamily="34" charset="-122"/>
                          <a:ea typeface="微软雅黑" pitchFamily="34" charset="-122"/>
                        </a:rPr>
                        <a:t>国家级课程</a:t>
                      </a:r>
                      <a:r>
                        <a:rPr lang="en-US" altLang="zh-CN" sz="1200" b="0" kern="1200" dirty="0" smtClean="0">
                          <a:solidFill>
                            <a:schemeClr val="tx1"/>
                          </a:solidFill>
                          <a:effectLst/>
                          <a:latin typeface="微软雅黑" pitchFamily="34" charset="-122"/>
                          <a:ea typeface="微软雅黑" pitchFamily="34" charset="-122"/>
                        </a:rPr>
                        <a:t>380</a:t>
                      </a:r>
                      <a:r>
                        <a:rPr lang="zh-CN" sz="1200" b="0" kern="1200" dirty="0" smtClean="0">
                          <a:effectLst/>
                          <a:latin typeface="微软雅黑" pitchFamily="34" charset="-122"/>
                          <a:ea typeface="微软雅黑" pitchFamily="34" charset="-122"/>
                        </a:rPr>
                        <a:t>门；省级课程</a:t>
                      </a:r>
                      <a:r>
                        <a:rPr lang="en-US" altLang="zh-CN" sz="1200" b="0" kern="1200" dirty="0" smtClean="0">
                          <a:solidFill>
                            <a:schemeClr val="tx1"/>
                          </a:solidFill>
                          <a:effectLst/>
                          <a:latin typeface="微软雅黑" pitchFamily="34" charset="-122"/>
                          <a:ea typeface="微软雅黑" pitchFamily="34" charset="-122"/>
                        </a:rPr>
                        <a:t>2622</a:t>
                      </a:r>
                      <a:r>
                        <a:rPr lang="zh-CN" sz="1200" b="0" kern="1200" dirty="0" smtClean="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r>
              <a:tr h="253838">
                <a:tc vMerge="1">
                  <a:txBody>
                    <a:bodyPr/>
                    <a:lstStyle/>
                    <a:p>
                      <a:endParaRPr lang="zh-CN" altLang="en-US"/>
                    </a:p>
                  </a:txBody>
                  <a:tcPr/>
                </a:tc>
                <a:tc vMerge="1">
                  <a:txBody>
                    <a:bodyPr/>
                    <a:lstStyle/>
                    <a:p>
                      <a:endParaRPr lang="zh-CN" altLang="en-US"/>
                    </a:p>
                  </a:txBody>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网络教育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h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课程</a:t>
                      </a:r>
                      <a:r>
                        <a:rPr lang="en-US" sz="1200" b="0" kern="1200" dirty="0" smtClean="0">
                          <a:solidFill>
                            <a:schemeClr val="tx1"/>
                          </a:solidFill>
                          <a:effectLst/>
                          <a:latin typeface="微软雅黑" pitchFamily="34" charset="-122"/>
                          <a:ea typeface="微软雅黑" pitchFamily="34" charset="-122"/>
                        </a:rPr>
                        <a:t>116</a:t>
                      </a:r>
                      <a:r>
                        <a:rPr lang="zh-CN" sz="1200" b="0" kern="1200" dirty="0" smtClean="0">
                          <a:effectLst/>
                          <a:latin typeface="微软雅黑" pitchFamily="34" charset="-122"/>
                          <a:ea typeface="微软雅黑" pitchFamily="34" charset="-122"/>
                        </a:rPr>
                        <a:t>门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r>
            </a:tbl>
          </a:graphicData>
        </a:graphic>
      </p:graphicFrame>
      <p:sp>
        <p:nvSpPr>
          <p:cNvPr id="10"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7" name="矩形 6"/>
          <p:cNvSpPr/>
          <p:nvPr/>
        </p:nvSpPr>
        <p:spPr>
          <a:xfrm>
            <a:off x="571472" y="1785926"/>
            <a:ext cx="8286808" cy="35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p:cNvGraphicFramePr>
            <a:graphicFrameLocks noGrp="1"/>
          </p:cNvGraphicFramePr>
          <p:nvPr/>
        </p:nvGraphicFramePr>
        <p:xfrm>
          <a:off x="684213" y="1963745"/>
          <a:ext cx="7920038" cy="2322511"/>
        </p:xfrm>
        <a:graphic>
          <a:graphicData uri="http://schemas.openxmlformats.org/drawingml/2006/table">
            <a:tbl>
              <a:tblPr firstRow="1" firstCol="1" bandRow="1">
                <a:tableStyleId>{7DF18680-E054-41AD-8BC1-D1AEF772440D}</a:tableStyleId>
              </a:tblPr>
              <a:tblGrid>
                <a:gridCol w="452574"/>
                <a:gridCol w="1075399"/>
                <a:gridCol w="1459410"/>
                <a:gridCol w="1042110"/>
                <a:gridCol w="3890545"/>
              </a:tblGrid>
              <a:tr h="466353">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a:txBody>
                    <a:bodyPr/>
                    <a:lstStyle/>
                    <a:p>
                      <a:pPr marL="0" algn="ctr" defTabSz="914400" rtl="0" eaLnBrk="0" fontAlgn="base" latinLnBrk="0" hangingPunct="0">
                        <a:spcAft>
                          <a:spcPts val="0"/>
                        </a:spcAft>
                      </a:pPr>
                      <a:r>
                        <a:rPr lang="zh-CN" sz="1200" b="0" kern="1200" smtClean="0">
                          <a:effectLst/>
                          <a:latin typeface="微软雅黑" pitchFamily="34" charset="-122"/>
                          <a:ea typeface="微软雅黑" pitchFamily="34" charset="-122"/>
                        </a:rPr>
                        <a:t>整合数量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r>
              <a:tr h="576795">
                <a:tc>
                  <a:txBody>
                    <a:bodyPr/>
                    <a:lstStyle/>
                    <a:p>
                      <a:pPr marL="0" algn="ctr" defTabSz="914400" rtl="0" eaLnBrk="0" fontAlgn="base" latinLnBrk="0" hangingPunct="0">
                        <a:spcAft>
                          <a:spcPts val="0"/>
                        </a:spcAft>
                      </a:pPr>
                      <a:r>
                        <a:rPr lang="en-US" sz="1200" b="0" kern="1200" dirty="0" smtClean="0">
                          <a:effectLst/>
                          <a:latin typeface="微软雅黑" pitchFamily="34" charset="-122"/>
                          <a:ea typeface="微软雅黑" pitchFamily="34" charset="-122"/>
                        </a:rPr>
                        <a:t>3</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a: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zh-CN" altLang="en-US" sz="1200" b="0" kern="1200" dirty="0" smtClean="0">
                          <a:effectLst/>
                          <a:latin typeface="微软雅黑" pitchFamily="34" charset="-122"/>
                          <a:ea typeface="微软雅黑" pitchFamily="34" charset="-122"/>
                        </a:rPr>
                        <a:t>中职教育资源 </a:t>
                      </a:r>
                      <a:endParaRPr lang="zh-CN" altLang="en-US" sz="1200" b="0" kern="1200" dirty="0" smtClean="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ctr" defTabSz="914400" rtl="0" eaLnBrk="0" fontAlgn="base" latinLnBrk="0" hangingPunct="0">
                        <a:spcAft>
                          <a:spcPts val="0"/>
                        </a:spcAft>
                      </a:pP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E8F4EB"/>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pPr>
                      <a:r>
                        <a:rPr lang="zh-CN" altLang="en-US" sz="1200" b="0" kern="1200" smtClean="0">
                          <a:effectLst/>
                          <a:latin typeface="微软雅黑" pitchFamily="34" charset="-122"/>
                          <a:ea typeface="微软雅黑" pitchFamily="34" charset="-122"/>
                        </a:rPr>
                        <a:t>课件</a:t>
                      </a:r>
                      <a:r>
                        <a:rPr lang="en-US" sz="1200" b="0" kern="1200" smtClean="0">
                          <a:effectLst/>
                          <a:latin typeface="微软雅黑" pitchFamily="34" charset="-122"/>
                          <a:ea typeface="微软雅黑" pitchFamily="34" charset="-122"/>
                        </a:rPr>
                        <a:t>3198</a:t>
                      </a:r>
                      <a:r>
                        <a:rPr lang="zh-CN" altLang="en-US" sz="1200" b="0" kern="1200" smtClean="0">
                          <a:effectLst/>
                          <a:latin typeface="微软雅黑" pitchFamily="34" charset="-122"/>
                          <a:ea typeface="微软雅黑" pitchFamily="34" charset="-122"/>
                        </a:rPr>
                        <a:t>个</a:t>
                      </a:r>
                      <a:endParaRPr lang="zh-CN" altLang="en-US"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r>
              <a:tr h="576795">
                <a:tc>
                  <a:txBody>
                    <a:bodyPr/>
                    <a:lstStyle/>
                    <a:p>
                      <a:pPr marL="0" algn="ctr" defTabSz="914400" rtl="0" eaLnBrk="0" fontAlgn="base" latinLnBrk="0" hangingPunct="0">
                        <a:spcAft>
                          <a:spcPts val="0"/>
                        </a:spcAft>
                      </a:pPr>
                      <a:r>
                        <a:rPr lang="en-US" altLang="zh-CN" sz="1200" b="0" kern="1200" dirty="0" smtClean="0">
                          <a:solidFill>
                            <a:schemeClr val="bg1">
                              <a:lumMod val="95000"/>
                            </a:schemeClr>
                          </a:solidFill>
                          <a:effectLst/>
                          <a:latin typeface="微软雅黑" pitchFamily="34" charset="-122"/>
                          <a:ea typeface="微软雅黑" pitchFamily="34" charset="-122"/>
                          <a:cs typeface="+mn-cs"/>
                        </a:rPr>
                        <a:t>4</a:t>
                      </a:r>
                      <a:endParaRPr lang="zh-CN" sz="1200" b="0" kern="1200" dirty="0">
                        <a:solidFill>
                          <a:schemeClr val="bg1">
                            <a:lumMod val="95000"/>
                          </a:schemeClr>
                        </a:solidFill>
                        <a:effectLst/>
                        <a:latin typeface="微软雅黑" pitchFamily="34" charset="-122"/>
                        <a:ea typeface="微软雅黑" pitchFamily="34" charset="-122"/>
                        <a:cs typeface="+mn-cs"/>
                      </a:endParaRPr>
                    </a:p>
                  </a:txBody>
                  <a:tcPr marL="70966" marR="70966" marT="35479" marB="35479" anchor="ctr">
                    <a:solidFill>
                      <a:srgbClr val="00B050"/>
                    </a:solidFill>
                  </a:tcPr>
                </a:tc>
                <a:tc>
                  <a: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zh-CN" altLang="en-US" sz="1200" b="0" kern="1200" dirty="0" smtClean="0">
                          <a:solidFill>
                            <a:schemeClr val="dk1"/>
                          </a:solidFill>
                          <a:effectLst/>
                          <a:latin typeface="微软雅黑" pitchFamily="34" charset="-122"/>
                          <a:ea typeface="微软雅黑" pitchFamily="34" charset="-122"/>
                          <a:cs typeface="+mn-cs"/>
                        </a:rPr>
                        <a:t>港台教育资源 </a:t>
                      </a:r>
                    </a:p>
                  </a:txBody>
                  <a:tcPr marL="70966" marR="70966" marT="35479" marB="35479" anchor="ctr">
                    <a:solidFill>
                      <a:srgbClr val="C5E1CC"/>
                    </a:solidFill>
                  </a:tcPr>
                </a:tc>
                <a:tc>
                  <a:txBody>
                    <a:bodyPr/>
                    <a:lstStyle/>
                    <a:p>
                      <a:pPr marL="0" algn="ctr" defTabSz="914400" rtl="0" eaLnBrk="0" fontAlgn="base" latinLnBrk="0" hangingPunct="0">
                        <a:spcAft>
                          <a:spcPts val="0"/>
                        </a:spcAft>
                      </a:pP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85" marR="70985" marT="35486" marB="35486" anchor="ctr">
                    <a:solidFill>
                      <a:srgbClr val="C5E1CC"/>
                    </a:solidFill>
                  </a:tcPr>
                </a:tc>
                <a:tc>
                  <a:txBody>
                    <a:bodyPr/>
                    <a:lstStyle/>
                    <a:p>
                      <a:pPr marL="0" algn="l" defTabSz="914400" rtl="0" eaLnBrk="0" fontAlgn="base" latinLnBrk="0" hangingPunct="0">
                        <a:spcAft>
                          <a:spcPts val="0"/>
                        </a:spcAft>
                      </a:pPr>
                      <a:r>
                        <a:rPr lang="zh-CN" sz="1200" b="0" kern="1200" smtClean="0">
                          <a:effectLst/>
                          <a:latin typeface="微软雅黑" pitchFamily="34" charset="-122"/>
                          <a:ea typeface="微软雅黑" pitchFamily="34" charset="-122"/>
                        </a:rPr>
                        <a:t>课程</a:t>
                      </a:r>
                      <a:r>
                        <a:rPr lang="en-US" sz="1200" b="0" kern="1200" smtClean="0">
                          <a:effectLst/>
                          <a:latin typeface="微软雅黑" pitchFamily="34" charset="-122"/>
                          <a:ea typeface="微软雅黑" pitchFamily="34" charset="-122"/>
                        </a:rPr>
                        <a:t>196</a:t>
                      </a:r>
                      <a:r>
                        <a:rPr lang="zh-CN" sz="1200" b="0" kern="1200" smtClean="0">
                          <a:effectLst/>
                          <a:latin typeface="微软雅黑" pitchFamily="34" charset="-122"/>
                          <a:ea typeface="微软雅黑" pitchFamily="34" charset="-122"/>
                        </a:rPr>
                        <a:t>门，媒体</a:t>
                      </a:r>
                      <a:r>
                        <a:rPr lang="en-US" sz="1200" b="0" kern="1200" smtClean="0">
                          <a:effectLst/>
                          <a:latin typeface="微软雅黑" pitchFamily="34" charset="-122"/>
                          <a:ea typeface="微软雅黑" pitchFamily="34" charset="-122"/>
                        </a:rPr>
                        <a:t>2842</a:t>
                      </a:r>
                      <a:r>
                        <a:rPr lang="zh-CN" sz="1200" b="0" kern="1200" smtClean="0">
                          <a:effectLst/>
                          <a:latin typeface="微软雅黑" pitchFamily="34" charset="-122"/>
                          <a:ea typeface="微软雅黑" pitchFamily="34" charset="-122"/>
                        </a:rPr>
                        <a:t>条 </a:t>
                      </a:r>
                      <a:endParaRPr lang="zh-CN" sz="1200" b="0" kern="1200" dirty="0">
                        <a:solidFill>
                          <a:schemeClr val="dk1"/>
                        </a:solidFill>
                        <a:effectLst/>
                        <a:latin typeface="微软雅黑" pitchFamily="34" charset="-122"/>
                        <a:ea typeface="微软雅黑" pitchFamily="34" charset="-122"/>
                        <a:cs typeface="+mn-cs"/>
                      </a:endParaRPr>
                    </a:p>
                  </a:txBody>
                  <a:tcPr marL="70985" marR="70985" marT="35486" marB="35486" anchor="ctr">
                    <a:solidFill>
                      <a:srgbClr val="C5E1CC"/>
                    </a:solidFill>
                  </a:tcPr>
                </a:tc>
              </a:tr>
              <a:tr h="348428">
                <a:tc rowSpan="2">
                  <a:txBody>
                    <a:bodyPr/>
                    <a:lstStyle/>
                    <a:p>
                      <a:pPr marL="0" algn="ctr" defTabSz="914400" rtl="0" eaLnBrk="0" fontAlgn="base" latinLnBrk="0" hangingPunct="0">
                        <a:spcAft>
                          <a:spcPts val="0"/>
                        </a:spcAft>
                      </a:pPr>
                      <a:r>
                        <a:rPr lang="en-US" sz="1200" b="0" kern="1200" dirty="0" smtClean="0">
                          <a:effectLst/>
                          <a:latin typeface="微软雅黑" pitchFamily="34" charset="-122"/>
                          <a:ea typeface="微软雅黑" pitchFamily="34" charset="-122"/>
                        </a:rPr>
                        <a:t>5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00B050"/>
                    </a:solidFill>
                  </a:tcPr>
                </a:tc>
                <a:tc rowSpan="2">
                  <a:txBody>
                    <a:bodyPr/>
                    <a:lstStyle/>
                    <a:p>
                      <a:pPr marL="0" algn="l" defTabSz="914400" rtl="0" eaLnBrk="0" fontAlgn="base" latinLnBrk="0" hangingPunct="0">
                        <a:spcAft>
                          <a:spcPts val="0"/>
                        </a:spcAft>
                      </a:pPr>
                      <a:r>
                        <a:rPr lang="zh-CN" altLang="en-US" sz="1200" b="0" kern="1200" dirty="0" smtClean="0">
                          <a:solidFill>
                            <a:schemeClr val="dk1"/>
                          </a:solidFill>
                          <a:effectLst/>
                          <a:latin typeface="微软雅黑" pitchFamily="34" charset="-122"/>
                          <a:ea typeface="微软雅黑" pitchFamily="34" charset="-122"/>
                          <a:cs typeface="+mn-cs"/>
                        </a:rPr>
                        <a:t>国外教育资源</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row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普通本科 </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实体编目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E8F4EB"/>
                    </a:solidFill>
                  </a:tcPr>
                </a:tc>
                <a:tc>
                  <a:txBody>
                    <a:bodyPr/>
                    <a:lstStyle/>
                    <a:p>
                      <a:pPr marL="0" algn="l" defTabSz="914400" rtl="0" eaLnBrk="0" fontAlgn="base" latinLnBrk="0" hangingPunct="0">
                        <a:spcAft>
                          <a:spcPts val="0"/>
                        </a:spcAft>
                      </a:pPr>
                      <a:r>
                        <a:rPr lang="zh-CN" altLang="en-US" sz="1200" b="0" kern="1200" dirty="0" smtClean="0">
                          <a:solidFill>
                            <a:schemeClr val="tx1"/>
                          </a:solidFill>
                          <a:effectLst/>
                          <a:latin typeface="微软雅黑" pitchFamily="34" charset="-122"/>
                          <a:ea typeface="微软雅黑" pitchFamily="34" charset="-122"/>
                          <a:cs typeface="+mn-cs"/>
                        </a:rPr>
                        <a:t>课程</a:t>
                      </a:r>
                      <a:r>
                        <a:rPr lang="en-US" altLang="zh-CN" sz="1200" b="0" kern="1200" dirty="0" smtClean="0">
                          <a:solidFill>
                            <a:schemeClr val="tx1"/>
                          </a:solidFill>
                          <a:effectLst/>
                          <a:latin typeface="微软雅黑" pitchFamily="34" charset="-122"/>
                          <a:ea typeface="微软雅黑" pitchFamily="34" charset="-122"/>
                          <a:cs typeface="+mn-cs"/>
                        </a:rPr>
                        <a:t>528</a:t>
                      </a:r>
                      <a:r>
                        <a:rPr lang="zh-CN" altLang="en-US" sz="1200" b="0" kern="1200" dirty="0" smtClean="0">
                          <a:solidFill>
                            <a:schemeClr val="tx1"/>
                          </a:solidFill>
                          <a:effectLst/>
                          <a:latin typeface="微软雅黑" pitchFamily="34" charset="-122"/>
                          <a:ea typeface="微软雅黑" pitchFamily="34" charset="-122"/>
                          <a:cs typeface="+mn-cs"/>
                        </a:rPr>
                        <a:t>门，媒体</a:t>
                      </a:r>
                      <a:r>
                        <a:rPr lang="en-US" altLang="zh-CN" sz="1200" b="0" kern="1200" dirty="0" smtClean="0">
                          <a:solidFill>
                            <a:schemeClr val="tx1"/>
                          </a:solidFill>
                          <a:effectLst/>
                          <a:latin typeface="微软雅黑" pitchFamily="34" charset="-122"/>
                          <a:ea typeface="微软雅黑" pitchFamily="34" charset="-122"/>
                          <a:cs typeface="+mn-cs"/>
                        </a:rPr>
                        <a:t>9635</a:t>
                      </a:r>
                      <a:r>
                        <a:rPr lang="zh-CN" altLang="en-US" sz="1200" b="0" kern="1200" dirty="0" smtClean="0">
                          <a:solidFill>
                            <a:schemeClr val="tx1"/>
                          </a:solidFill>
                          <a:effectLst/>
                          <a:latin typeface="微软雅黑" pitchFamily="34" charset="-122"/>
                          <a:ea typeface="微软雅黑" pitchFamily="34" charset="-122"/>
                          <a:cs typeface="+mn-cs"/>
                        </a:rPr>
                        <a:t>条</a:t>
                      </a:r>
                      <a:endParaRPr lang="zh-CN" sz="1200" b="0" kern="1200" dirty="0">
                        <a:solidFill>
                          <a:schemeClr val="tx1"/>
                        </a:solidFill>
                        <a:effectLst/>
                        <a:latin typeface="微软雅黑" pitchFamily="34" charset="-122"/>
                        <a:ea typeface="微软雅黑" pitchFamily="34" charset="-122"/>
                        <a:cs typeface="+mn-cs"/>
                      </a:endParaRPr>
                    </a:p>
                  </a:txBody>
                  <a:tcPr marL="70985" marR="70985" marT="35486" marB="35486" anchor="ctr">
                    <a:solidFill>
                      <a:srgbClr val="E8F4EB"/>
                    </a:solidFill>
                  </a:tcPr>
                </a:tc>
              </a:tr>
              <a:tr h="354140">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URL</a:t>
                      </a:r>
                      <a:r>
                        <a:rPr lang="zh-CN" sz="1200" b="0" kern="1200" dirty="0">
                          <a:effectLst/>
                          <a:latin typeface="微软雅黑" pitchFamily="34" charset="-122"/>
                          <a:ea typeface="微软雅黑" pitchFamily="34" charset="-122"/>
                        </a:rPr>
                        <a:t>编目</a:t>
                      </a:r>
                      <a:endParaRPr lang="zh-CN" sz="1200" b="0" kern="1200" dirty="0">
                        <a:solidFill>
                          <a:schemeClr val="dk1"/>
                        </a:solidFill>
                        <a:effectLst/>
                        <a:latin typeface="微软雅黑" pitchFamily="34" charset="-122"/>
                        <a:ea typeface="微软雅黑" pitchFamily="34" charset="-122"/>
                        <a:cs typeface="+mn-cs"/>
                      </a:endParaRPr>
                    </a:p>
                  </a:txBody>
                  <a:tcPr marL="70966" marR="70966" marT="35479" marB="35479" anchor="ctr">
                    <a:solidFill>
                      <a:srgbClr val="C5E1CC"/>
                    </a:solidFill>
                  </a:tcPr>
                </a:tc>
                <a:tc>
                  <a: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zh-CN" altLang="zh-CN" sz="1200" b="0" kern="1200" dirty="0" smtClean="0">
                          <a:effectLst/>
                          <a:latin typeface="微软雅黑" pitchFamily="34" charset="-122"/>
                          <a:ea typeface="微软雅黑" pitchFamily="34" charset="-122"/>
                        </a:rPr>
                        <a:t>课程</a:t>
                      </a:r>
                      <a:r>
                        <a:rPr lang="en-US" altLang="zh-CN" sz="1200" b="0" kern="1200" dirty="0" smtClean="0">
                          <a:effectLst/>
                          <a:latin typeface="微软雅黑" pitchFamily="34" charset="-122"/>
                          <a:ea typeface="微软雅黑" pitchFamily="34" charset="-122"/>
                        </a:rPr>
                        <a:t>100</a:t>
                      </a:r>
                      <a:r>
                        <a:rPr lang="zh-CN" altLang="zh-CN" sz="1200" b="0" kern="1200" dirty="0" smtClean="0">
                          <a:effectLst/>
                          <a:latin typeface="微软雅黑" pitchFamily="34" charset="-122"/>
                          <a:ea typeface="微软雅黑" pitchFamily="34" charset="-122"/>
                        </a:rPr>
                        <a:t>门</a:t>
                      </a:r>
                      <a:endParaRPr lang="zh-CN" sz="1200" b="0" kern="1200" dirty="0">
                        <a:solidFill>
                          <a:schemeClr val="dk1"/>
                        </a:solidFill>
                        <a:effectLst/>
                        <a:latin typeface="微软雅黑" pitchFamily="34" charset="-122"/>
                        <a:ea typeface="微软雅黑" pitchFamily="34" charset="-122"/>
                        <a:cs typeface="+mn-cs"/>
                      </a:endParaRPr>
                    </a:p>
                  </a:txBody>
                  <a:tcPr marL="70985" marR="70985" marT="35486" marB="35486" anchor="ctr">
                    <a:solidFill>
                      <a:srgbClr val="C5E1CC"/>
                    </a:solidFill>
                  </a:tcPr>
                </a:tc>
              </a:tr>
            </a:tbl>
          </a:graphicData>
        </a:graphic>
      </p:graphicFrame>
      <p:sp>
        <p:nvSpPr>
          <p:cNvPr id="12" name="矩形 11"/>
          <p:cNvSpPr/>
          <p:nvPr/>
        </p:nvSpPr>
        <p:spPr>
          <a:xfrm>
            <a:off x="642910" y="1785926"/>
            <a:ext cx="8286808" cy="350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4" name="表格 13"/>
          <p:cNvGraphicFramePr>
            <a:graphicFrameLocks noGrp="1"/>
          </p:cNvGraphicFramePr>
          <p:nvPr/>
        </p:nvGraphicFramePr>
        <p:xfrm>
          <a:off x="650903" y="1971685"/>
          <a:ext cx="7993063" cy="3028951"/>
        </p:xfrm>
        <a:graphic>
          <a:graphicData uri="http://schemas.openxmlformats.org/drawingml/2006/table">
            <a:tbl>
              <a:tblPr firstRow="1" firstCol="1" bandRow="1">
                <a:tableStyleId>{7DF18680-E054-41AD-8BC1-D1AEF772440D}</a:tableStyleId>
              </a:tblPr>
              <a:tblGrid>
                <a:gridCol w="495115"/>
                <a:gridCol w="873066"/>
                <a:gridCol w="1296172"/>
                <a:gridCol w="1538896"/>
                <a:gridCol w="3789814"/>
              </a:tblGrid>
              <a:tr h="360029">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序号 </a:t>
                      </a:r>
                      <a:endParaRPr lang="zh-CN" sz="1200" b="0" kern="1200" dirty="0">
                        <a:solidFill>
                          <a:schemeClr val="lt1"/>
                        </a:solidFill>
                        <a:effectLst/>
                        <a:latin typeface="微软雅黑" pitchFamily="34" charset="-122"/>
                        <a:ea typeface="微软雅黑" pitchFamily="34" charset="-122"/>
                        <a:cs typeface="+mn-cs"/>
                      </a:endParaRPr>
                    </a:p>
                  </a:txBody>
                  <a:tcPr marL="70990" marR="70990" marT="35496" marB="35496" anchor="ctr">
                    <a:solidFill>
                      <a:srgbClr val="00B050"/>
                    </a:solidFill>
                  </a:tcPr>
                </a:tc>
                <a:tc gridSpan="2">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类型</a:t>
                      </a:r>
                      <a:r>
                        <a:rPr lang="en-US" sz="1200" b="0" kern="1200" dirty="0">
                          <a:effectLst/>
                          <a:latin typeface="微软雅黑" pitchFamily="34" charset="-122"/>
                          <a:ea typeface="微软雅黑" pitchFamily="34" charset="-122"/>
                        </a:rPr>
                        <a:t>/</a:t>
                      </a:r>
                      <a:r>
                        <a:rPr lang="zh-CN" sz="1200" b="0" kern="1200" dirty="0">
                          <a:effectLst/>
                          <a:latin typeface="微软雅黑" pitchFamily="34" charset="-122"/>
                          <a:ea typeface="微软雅黑" pitchFamily="34" charset="-122"/>
                        </a:rPr>
                        <a:t>来源 </a:t>
                      </a:r>
                      <a:endParaRPr lang="zh-CN" sz="1200" b="0" kern="1200" dirty="0">
                        <a:solidFill>
                          <a:schemeClr val="lt1"/>
                        </a:solidFill>
                        <a:effectLst/>
                        <a:latin typeface="微软雅黑" pitchFamily="34" charset="-122"/>
                        <a:ea typeface="微软雅黑" pitchFamily="34" charset="-122"/>
                        <a:cs typeface="+mn-cs"/>
                      </a:endParaRPr>
                    </a:p>
                  </a:txBody>
                  <a:tcPr marL="70990" marR="70990" marT="35496" marB="35496" anchor="ctr">
                    <a:solidFill>
                      <a:srgbClr val="00B050"/>
                    </a:solidFill>
                  </a:tcPr>
                </a:tc>
                <a:tc hMerge="1">
                  <a:txBody>
                    <a:bodyPr/>
                    <a:lstStyle/>
                    <a:p>
                      <a:endParaRPr lang="zh-CN" altLang="en-US"/>
                    </a:p>
                  </a:txBody>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资源形式 </a:t>
                      </a:r>
                      <a:endParaRPr lang="zh-CN" sz="1200" b="0" kern="1200" dirty="0">
                        <a:solidFill>
                          <a:schemeClr val="lt1"/>
                        </a:solidFill>
                        <a:effectLst/>
                        <a:latin typeface="微软雅黑" pitchFamily="34" charset="-122"/>
                        <a:ea typeface="微软雅黑" pitchFamily="34" charset="-122"/>
                        <a:cs typeface="+mn-cs"/>
                      </a:endParaRPr>
                    </a:p>
                  </a:txBody>
                  <a:tcPr marL="70990" marR="70990" marT="35496" marB="35496" anchor="ctr">
                    <a:solidFill>
                      <a:srgbClr val="00B050"/>
                    </a:solidFill>
                  </a:tcPr>
                </a:tc>
                <a:tc>
                  <a:txBody>
                    <a:bodyPr/>
                    <a:lstStyle/>
                    <a:p>
                      <a:pPr marL="0" algn="ctr" defTabSz="914400" rtl="0" eaLnBrk="0" fontAlgn="base" latinLnBrk="0" hangingPunct="0">
                        <a:spcAft>
                          <a:spcPts val="0"/>
                        </a:spcAft>
                      </a:pPr>
                      <a:r>
                        <a:rPr lang="zh-CN" sz="1200" b="0" kern="1200" dirty="0">
                          <a:effectLst/>
                          <a:latin typeface="微软雅黑" pitchFamily="34" charset="-122"/>
                          <a:ea typeface="微软雅黑" pitchFamily="34" charset="-122"/>
                        </a:rPr>
                        <a:t>整合数量 </a:t>
                      </a:r>
                      <a:endParaRPr lang="zh-CN" sz="1200" b="0" kern="1200" dirty="0">
                        <a:solidFill>
                          <a:schemeClr val="lt1"/>
                        </a:solidFill>
                        <a:effectLst/>
                        <a:latin typeface="微软雅黑" pitchFamily="34" charset="-122"/>
                        <a:ea typeface="微软雅黑" pitchFamily="34" charset="-122"/>
                        <a:cs typeface="+mn-cs"/>
                      </a:endParaRPr>
                    </a:p>
                  </a:txBody>
                  <a:tcPr marL="70990" marR="70990" marT="35496" marB="35496" anchor="ctr">
                    <a:solidFill>
                      <a:srgbClr val="00B050"/>
                    </a:solidFill>
                  </a:tcPr>
                </a:tc>
              </a:tr>
              <a:tr h="359241">
                <a:tc rowSpan="5">
                  <a:txBody>
                    <a:bodyPr/>
                    <a:lstStyle/>
                    <a:p>
                      <a:pPr marL="0" algn="ctr" defTabSz="914400" rtl="0" eaLnBrk="0" fontAlgn="base" latinLnBrk="0" hangingPunct="0">
                        <a:spcAft>
                          <a:spcPts val="0"/>
                        </a:spcAft>
                      </a:pPr>
                      <a:r>
                        <a:rPr lang="en-US" sz="1200" b="0" kern="1200" dirty="0">
                          <a:effectLst/>
                          <a:latin typeface="微软雅黑" pitchFamily="34" charset="-122"/>
                          <a:ea typeface="微软雅黑" pitchFamily="34" charset="-122"/>
                        </a:rPr>
                        <a:t>6 </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00B050"/>
                    </a:solidFill>
                  </a:tcPr>
                </a:tc>
                <a:tc rowSpan="5">
                  <a:txBody>
                    <a:bodyPr/>
                    <a:lstStyle/>
                    <a:p>
                      <a:pPr marL="0" algn="l" defTabSz="914400" rtl="0" eaLnBrk="0" fontAlgn="base" latinLnBrk="0" hangingPunct="0">
                        <a:spcAft>
                          <a:spcPts val="0"/>
                        </a:spcAft>
                      </a:pPr>
                      <a:r>
                        <a:rPr lang="zh-CN" sz="1200" b="0" kern="1200" dirty="0">
                          <a:effectLst/>
                          <a:latin typeface="微软雅黑" pitchFamily="34" charset="-122"/>
                          <a:ea typeface="微软雅黑" pitchFamily="34" charset="-122"/>
                        </a:rPr>
                        <a:t>引进资源</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仿真实验实训资源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l" defTabSz="914400" rtl="0" eaLnBrk="0" fontAlgn="base" latinLnBrk="0" hangingPunct="0">
                        <a:spcAft>
                          <a:spcPts val="0"/>
                        </a:spcAft>
                      </a:pPr>
                      <a:r>
                        <a:rPr 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包括</a:t>
                      </a:r>
                      <a:r>
                        <a:rPr lang="en-US" altLang="zh-CN" sz="1200" b="0" kern="1200" dirty="0" smtClean="0">
                          <a:effectLst/>
                          <a:latin typeface="微软雅黑" pitchFamily="34" charset="-122"/>
                          <a:ea typeface="微软雅黑" pitchFamily="34" charset="-122"/>
                        </a:rPr>
                        <a:t>22</a:t>
                      </a:r>
                      <a:r>
                        <a:rPr lang="zh-CN" altLang="en-US" sz="1200" b="0" kern="1200" dirty="0" smtClean="0">
                          <a:effectLst/>
                          <a:latin typeface="微软雅黑" pitchFamily="34" charset="-122"/>
                          <a:ea typeface="微软雅黑" pitchFamily="34" charset="-122"/>
                        </a:rPr>
                        <a:t>家企业，</a:t>
                      </a:r>
                      <a:r>
                        <a:rPr lang="en-US" altLang="zh-CN" sz="1200" b="0" kern="1200" dirty="0" smtClean="0">
                          <a:effectLst/>
                          <a:latin typeface="微软雅黑" pitchFamily="34" charset="-122"/>
                          <a:ea typeface="微软雅黑" pitchFamily="34" charset="-122"/>
                        </a:rPr>
                        <a:t>193</a:t>
                      </a:r>
                      <a:r>
                        <a:rPr lang="zh-CN" altLang="en-US" sz="1200" b="0" kern="1200" dirty="0" smtClean="0">
                          <a:effectLst/>
                          <a:latin typeface="微软雅黑" pitchFamily="34" charset="-122"/>
                          <a:ea typeface="微软雅黑" pitchFamily="34" charset="-122"/>
                        </a:rPr>
                        <a:t>个产品信息及部分试学材料</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r>
              <a:tr h="836365">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出版社资源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E8F4EB"/>
                    </a:solidFill>
                  </a:tcPr>
                </a:tc>
                <a:tc>
                  <a:txBody>
                    <a:bodyPr/>
                    <a:lstStyle/>
                    <a:p>
                      <a:pPr marL="0" marR="0" indent="0" algn="l" defTabSz="914400" rtl="0" eaLnBrk="0" fontAlgn="base" latinLnBrk="0" hangingPunct="0">
                        <a:lnSpc>
                          <a:spcPct val="100000"/>
                        </a:lnSpc>
                        <a:spcBef>
                          <a:spcPts val="0"/>
                        </a:spcBef>
                        <a:spcAft>
                          <a:spcPts val="0"/>
                        </a:spcAft>
                        <a:buClrTx/>
                        <a:buSzTx/>
                        <a:buFontTx/>
                        <a:buNone/>
                        <a:tabLst/>
                        <a:defRPr/>
                      </a:pPr>
                      <a:r>
                        <a:rPr lang="zh-CN" alt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E8F4EB"/>
                    </a:solidFill>
                  </a:tcP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中央电大音像出版社、中国农影音像出版社、清华大学出版社、电子工业出版社、人民邮电出版社、机械工业出版社等视频、图书信息</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E8F4EB"/>
                    </a:solidFill>
                  </a:tcPr>
                </a:tc>
              </a:tr>
              <a:tr h="518282">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教育资源厂商</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目录</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r>
                        <a:rPr lang="en-US" altLang="zh-CN" sz="1200" b="0" kern="1200" dirty="0" smtClean="0">
                          <a:effectLst/>
                          <a:latin typeface="微软雅黑" pitchFamily="34" charset="-122"/>
                          <a:ea typeface="微软雅黑" pitchFamily="34" charset="-122"/>
                        </a:rPr>
                        <a:t>+</a:t>
                      </a:r>
                      <a:r>
                        <a:rPr lang="en-US" sz="1200" b="0" kern="1200" dirty="0" smtClean="0">
                          <a:effectLst/>
                          <a:latin typeface="微软雅黑" pitchFamily="34" charset="-122"/>
                          <a:ea typeface="微软雅黑" pitchFamily="34" charset="-122"/>
                        </a:rPr>
                        <a:t>URL</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超星学术视频公开课、麦课在线艺术赏析通识课程、万方数据学术视频信息等</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r>
              <a:tr h="436752">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培训机构资源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目录信息</a:t>
                      </a:r>
                      <a:r>
                        <a:rPr lang="en-US" altLang="zh-CN" sz="1200" b="0" kern="1200" dirty="0" smtClean="0">
                          <a:effectLst/>
                          <a:latin typeface="微软雅黑" pitchFamily="34" charset="-122"/>
                          <a:ea typeface="微软雅黑" pitchFamily="34" charset="-122"/>
                        </a:rPr>
                        <a:t>+</a:t>
                      </a:r>
                      <a:r>
                        <a:rPr lang="zh-CN" altLang="en-US" sz="1200" b="0" kern="1200" dirty="0" smtClean="0">
                          <a:effectLst/>
                          <a:latin typeface="微软雅黑" pitchFamily="34" charset="-122"/>
                          <a:ea typeface="微软雅黑" pitchFamily="34" charset="-122"/>
                        </a:rPr>
                        <a:t>试学材料</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时代光华、简单科技、</a:t>
                      </a:r>
                      <a:r>
                        <a:rPr lang="en-US" altLang="zh-CN" sz="1200" b="0" kern="1200" dirty="0" smtClean="0">
                          <a:effectLst/>
                          <a:latin typeface="微软雅黑" pitchFamily="34" charset="-122"/>
                          <a:ea typeface="微软雅黑" pitchFamily="34" charset="-122"/>
                        </a:rPr>
                        <a:t>101</a:t>
                      </a:r>
                      <a:r>
                        <a:rPr lang="zh-CN" altLang="en-US" sz="1200" b="0" kern="1200" dirty="0" smtClean="0">
                          <a:effectLst/>
                          <a:latin typeface="微软雅黑" pitchFamily="34" charset="-122"/>
                          <a:ea typeface="微软雅黑" pitchFamily="34" charset="-122"/>
                        </a:rPr>
                        <a:t>网校等培训课程信息、试学材料</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tc>
              </a:tr>
              <a:tr h="518282">
                <a:tc vMerge="1">
                  <a:txBody>
                    <a:bodyPr/>
                    <a:lstStyle/>
                    <a:p>
                      <a:endParaRPr lang="zh-CN" altLang="en-US"/>
                    </a:p>
                  </a:txBody>
                  <a:tcPr/>
                </a:tc>
                <a:tc vMerge="1">
                  <a:txBody>
                    <a:bodyPr/>
                    <a:lstStyle/>
                    <a:p>
                      <a:endParaRPr lang="zh-CN" altLang="en-US"/>
                    </a:p>
                  </a:txBody>
                  <a:tcPr/>
                </a:tc>
                <a:tc>
                  <a:txBody>
                    <a:bodyPr/>
                    <a:lstStyle/>
                    <a:p>
                      <a:pPr marL="0" algn="ctr"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其他机构资源</a:t>
                      </a:r>
                      <a:endParaRPr lang="zh-CN" sz="1200" b="0" kern="1200" dirty="0">
                        <a:solidFill>
                          <a:schemeClr val="dk1"/>
                        </a:solidFill>
                        <a:effectLst/>
                        <a:latin typeface="微软雅黑" pitchFamily="34" charset="-122"/>
                        <a:ea typeface="微软雅黑" pitchFamily="34" charset="-122"/>
                        <a:cs typeface="+mn-cs"/>
                      </a:endParaRPr>
                    </a:p>
                  </a:txBody>
                  <a:tcPr marL="0" marR="0" marT="0" marB="0" anchor="ctr">
                    <a:solidFill>
                      <a:srgbClr val="C5E1CC"/>
                    </a:solidFill>
                  </a:tcPr>
                </a:tc>
                <a:tc>
                  <a:txBody>
                    <a:bodyPr/>
                    <a:lstStyle/>
                    <a:p>
                      <a:pPr marL="0" algn="l" defTabSz="914400" rtl="0" eaLnBrk="0" fontAlgn="base" latinLnBrk="0" hangingPunct="0">
                        <a:spcAft>
                          <a:spcPts val="0"/>
                        </a:spcAft>
                      </a:pPr>
                      <a:r>
                        <a:rPr lang="zh-CN" sz="1200" b="0" kern="1200" dirty="0" smtClean="0">
                          <a:effectLst/>
                          <a:latin typeface="微软雅黑" pitchFamily="34" charset="-122"/>
                          <a:ea typeface="微软雅黑" pitchFamily="34" charset="-122"/>
                        </a:rPr>
                        <a:t>目录</a:t>
                      </a:r>
                      <a:r>
                        <a:rPr lang="zh-CN" altLang="en-US" sz="1200" b="0" kern="1200" dirty="0" smtClean="0">
                          <a:effectLst/>
                          <a:latin typeface="微软雅黑" pitchFamily="34" charset="-122"/>
                          <a:ea typeface="微软雅黑" pitchFamily="34" charset="-122"/>
                        </a:rPr>
                        <a:t>信息</a:t>
                      </a:r>
                      <a:r>
                        <a:rPr lang="en-US" altLang="zh-CN" sz="1200" b="0" kern="1200" dirty="0" smtClean="0">
                          <a:effectLst/>
                          <a:latin typeface="微软雅黑" pitchFamily="34" charset="-122"/>
                          <a:ea typeface="微软雅黑" pitchFamily="34" charset="-122"/>
                        </a:rPr>
                        <a:t>+URL</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c>
                  <a:txBody>
                    <a:bodyPr/>
                    <a:lstStyle/>
                    <a:p>
                      <a:pPr marL="0" algn="l" defTabSz="914400" rtl="0" eaLnBrk="0" fontAlgn="base" latinLnBrk="0" hangingPunct="0">
                        <a:spcAft>
                          <a:spcPts val="0"/>
                        </a:spcAft>
                      </a:pPr>
                      <a:r>
                        <a:rPr lang="zh-CN" altLang="en-US" sz="1200" b="0" kern="1200" dirty="0" smtClean="0">
                          <a:effectLst/>
                          <a:latin typeface="微软雅黑" pitchFamily="34" charset="-122"/>
                          <a:ea typeface="微软雅黑" pitchFamily="34" charset="-122"/>
                        </a:rPr>
                        <a:t>国家知识产权局培训中心知识产权培训课程、北交大网院网络课程等</a:t>
                      </a:r>
                      <a:endParaRPr lang="zh-CN" sz="1200" b="0" kern="1200" dirty="0">
                        <a:solidFill>
                          <a:schemeClr val="dk1"/>
                        </a:solidFill>
                        <a:effectLst/>
                        <a:latin typeface="微软雅黑" pitchFamily="34" charset="-122"/>
                        <a:ea typeface="微软雅黑" pitchFamily="34" charset="-122"/>
                        <a:cs typeface="+mn-cs"/>
                      </a:endParaRPr>
                    </a:p>
                  </a:txBody>
                  <a:tcPr marL="70990" marR="70990" marT="35496" marB="35496" anchor="ctr">
                    <a:solidFill>
                      <a:srgbClr val="C5E1CC"/>
                    </a:solidFill>
                  </a:tcPr>
                </a:tc>
              </a:tr>
            </a:tbl>
          </a:graphicData>
        </a:graphic>
      </p:graphicFrame>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Bottom)">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par>
                          <p:cTn id="17" fill="hold">
                            <p:stCondLst>
                              <p:cond delay="500"/>
                            </p:stCondLst>
                            <p:childTnLst>
                              <p:par>
                                <p:cTn id="18" presetID="1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Bottom)">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childTnLst>
                          </p:cTn>
                        </p:par>
                        <p:par>
                          <p:cTn id="26" fill="hold">
                            <p:stCondLst>
                              <p:cond delay="500"/>
                            </p:stCondLst>
                            <p:childTnLst>
                              <p:par>
                                <p:cTn id="27" presetID="1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slide(fromBottom)">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22" name="矩形 21"/>
          <p:cNvSpPr/>
          <p:nvPr/>
        </p:nvSpPr>
        <p:spPr>
          <a:xfrm>
            <a:off x="785786" y="2071678"/>
            <a:ext cx="7072362" cy="2536400"/>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向各电大分中心提供</a:t>
            </a:r>
            <a:r>
              <a:rPr lang="en-US" altLang="zh-CN" dirty="0" smtClean="0">
                <a:solidFill>
                  <a:schemeClr val="tx1">
                    <a:lumMod val="50000"/>
                    <a:lumOff val="50000"/>
                  </a:schemeClr>
                </a:solidFill>
                <a:latin typeface="微软雅黑" pitchFamily="34" charset="-122"/>
                <a:ea typeface="微软雅黑" pitchFamily="34" charset="-122"/>
              </a:rPr>
              <a:t>1410</a:t>
            </a:r>
            <a:r>
              <a:rPr lang="zh-CN" altLang="en-US" dirty="0" smtClean="0">
                <a:solidFill>
                  <a:schemeClr val="tx1">
                    <a:lumMod val="50000"/>
                    <a:lumOff val="50000"/>
                  </a:schemeClr>
                </a:solidFill>
                <a:latin typeface="微软雅黑" pitchFamily="34" charset="-122"/>
                <a:ea typeface="微软雅黑" pitchFamily="34" charset="-122"/>
              </a:rPr>
              <a:t>门课程资源（含</a:t>
            </a:r>
            <a:r>
              <a:rPr lang="en-US" altLang="zh-CN" dirty="0" smtClean="0">
                <a:solidFill>
                  <a:schemeClr val="tx1">
                    <a:lumMod val="50000"/>
                    <a:lumOff val="50000"/>
                  </a:schemeClr>
                </a:solidFill>
                <a:latin typeface="微软雅黑" pitchFamily="34" charset="-122"/>
                <a:ea typeface="微软雅黑" pitchFamily="34" charset="-122"/>
              </a:rPr>
              <a:t>310</a:t>
            </a:r>
            <a:r>
              <a:rPr lang="zh-CN" altLang="en-US" dirty="0" smtClean="0">
                <a:solidFill>
                  <a:schemeClr val="tx1">
                    <a:lumMod val="50000"/>
                    <a:lumOff val="50000"/>
                  </a:schemeClr>
                </a:solidFill>
                <a:latin typeface="微软雅黑" pitchFamily="34" charset="-122"/>
                <a:ea typeface="微软雅黑" pitchFamily="34" charset="-122"/>
              </a:rPr>
              <a:t>门实体编目课程及</a:t>
            </a:r>
            <a:r>
              <a:rPr lang="en-US" altLang="zh-CN" dirty="0" smtClean="0">
                <a:solidFill>
                  <a:schemeClr val="tx1">
                    <a:lumMod val="50000"/>
                    <a:lumOff val="50000"/>
                  </a:schemeClr>
                </a:solidFill>
                <a:latin typeface="微软雅黑" pitchFamily="34" charset="-122"/>
                <a:ea typeface="微软雅黑" pitchFamily="34" charset="-122"/>
              </a:rPr>
              <a:t>1100</a:t>
            </a:r>
            <a:r>
              <a:rPr lang="zh-CN" altLang="en-US" dirty="0" smtClean="0">
                <a:solidFill>
                  <a:schemeClr val="tx1">
                    <a:lumMod val="50000"/>
                    <a:lumOff val="50000"/>
                  </a:schemeClr>
                </a:solidFill>
                <a:latin typeface="微软雅黑" pitchFamily="34" charset="-122"/>
                <a:ea typeface="微软雅黑" pitchFamily="34" charset="-122"/>
              </a:rPr>
              <a:t>门</a:t>
            </a:r>
            <a:r>
              <a:rPr lang="en-US" altLang="zh-CN" dirty="0" smtClean="0">
                <a:solidFill>
                  <a:schemeClr val="tx1">
                    <a:lumMod val="50000"/>
                    <a:lumOff val="50000"/>
                  </a:schemeClr>
                </a:solidFill>
                <a:latin typeface="微软雅黑" pitchFamily="34" charset="-122"/>
                <a:ea typeface="微软雅黑" pitchFamily="34" charset="-122"/>
              </a:rPr>
              <a:t>URL</a:t>
            </a:r>
            <a:r>
              <a:rPr lang="zh-CN" altLang="en-US" dirty="0" smtClean="0">
                <a:solidFill>
                  <a:schemeClr val="tx1">
                    <a:lumMod val="50000"/>
                    <a:lumOff val="50000"/>
                  </a:schemeClr>
                </a:solidFill>
                <a:latin typeface="微软雅黑" pitchFamily="34" charset="-122"/>
                <a:ea typeface="微软雅黑" pitchFamily="34" charset="-122"/>
              </a:rPr>
              <a:t>编目课程）、</a:t>
            </a:r>
            <a:r>
              <a:rPr lang="en-US" altLang="zh-CN" dirty="0" smtClean="0">
                <a:solidFill>
                  <a:schemeClr val="tx1">
                    <a:lumMod val="50000"/>
                    <a:lumOff val="50000"/>
                  </a:schemeClr>
                </a:solidFill>
                <a:latin typeface="微软雅黑" pitchFamily="34" charset="-122"/>
                <a:ea typeface="微软雅黑" pitchFamily="34" charset="-122"/>
              </a:rPr>
              <a:t>450</a:t>
            </a:r>
            <a:r>
              <a:rPr lang="zh-CN" altLang="en-US" dirty="0" smtClean="0">
                <a:solidFill>
                  <a:schemeClr val="tx1">
                    <a:lumMod val="50000"/>
                    <a:lumOff val="50000"/>
                  </a:schemeClr>
                </a:solidFill>
                <a:latin typeface="微软雅黑" pitchFamily="34" charset="-122"/>
                <a:ea typeface="微软雅黑" pitchFamily="34" charset="-122"/>
              </a:rPr>
              <a:t>个教育视频资源及</a:t>
            </a:r>
            <a:r>
              <a:rPr lang="en-US" altLang="zh-CN" dirty="0" smtClean="0">
                <a:solidFill>
                  <a:schemeClr val="tx1">
                    <a:lumMod val="50000"/>
                    <a:lumOff val="50000"/>
                  </a:schemeClr>
                </a:solidFill>
                <a:latin typeface="微软雅黑" pitchFamily="34" charset="-122"/>
                <a:ea typeface="微软雅黑" pitchFamily="34" charset="-122"/>
              </a:rPr>
              <a:t>65</a:t>
            </a:r>
            <a:r>
              <a:rPr lang="zh-CN" altLang="en-US" dirty="0" smtClean="0">
                <a:solidFill>
                  <a:schemeClr val="tx1">
                    <a:lumMod val="50000"/>
                    <a:lumOff val="50000"/>
                  </a:schemeClr>
                </a:solidFill>
                <a:latin typeface="微软雅黑" pitchFamily="34" charset="-122"/>
                <a:ea typeface="微软雅黑" pitchFamily="34" charset="-122"/>
              </a:rPr>
              <a:t>个多媒体获奖课件，总容量达到</a:t>
            </a:r>
            <a:r>
              <a:rPr lang="en-US" altLang="zh-CN" dirty="0" smtClean="0">
                <a:solidFill>
                  <a:schemeClr val="tx1">
                    <a:lumMod val="50000"/>
                    <a:lumOff val="50000"/>
                  </a:schemeClr>
                </a:solidFill>
                <a:latin typeface="微软雅黑" pitchFamily="34" charset="-122"/>
                <a:ea typeface="微软雅黑" pitchFamily="34" charset="-122"/>
              </a:rPr>
              <a:t>500G</a:t>
            </a:r>
            <a:r>
              <a:rPr lang="zh-CN" altLang="en-US" dirty="0" smtClean="0">
                <a:solidFill>
                  <a:schemeClr val="tx1">
                    <a:lumMod val="50000"/>
                    <a:lumOff val="50000"/>
                  </a:schemeClr>
                </a:solidFill>
                <a:latin typeface="微软雅黑" pitchFamily="34" charset="-122"/>
                <a:ea typeface="微软雅黑" pitchFamily="34" charset="-122"/>
              </a:rPr>
              <a:t>。</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提供社区教育、农村教育、教师培训和其他自制课程资源 </a:t>
            </a:r>
            <a:r>
              <a:rPr lang="en-US" altLang="zh-CN" dirty="0" smtClean="0">
                <a:solidFill>
                  <a:schemeClr val="tx1">
                    <a:lumMod val="50000"/>
                    <a:lumOff val="50000"/>
                  </a:schemeClr>
                </a:solidFill>
                <a:latin typeface="微软雅黑" pitchFamily="34" charset="-122"/>
                <a:ea typeface="微软雅黑" pitchFamily="34" charset="-122"/>
              </a:rPr>
              <a:t>7600</a:t>
            </a:r>
            <a:r>
              <a:rPr lang="zh-CN" altLang="en-US" dirty="0" smtClean="0">
                <a:solidFill>
                  <a:schemeClr val="tx1">
                    <a:lumMod val="50000"/>
                    <a:lumOff val="50000"/>
                  </a:schemeClr>
                </a:solidFill>
                <a:latin typeface="微软雅黑" pitchFamily="34" charset="-122"/>
                <a:ea typeface="微软雅黑" pitchFamily="34" charset="-122"/>
              </a:rPr>
              <a:t>条</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门</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，作为会员资源，在分中心共享使用。</a:t>
            </a:r>
          </a:p>
          <a:p>
            <a:pPr>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27" name="矩形 26"/>
          <p:cNvSpPr/>
          <p:nvPr/>
        </p:nvSpPr>
        <p:spPr>
          <a:xfrm>
            <a:off x="500034" y="1142984"/>
            <a:ext cx="1385316"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3. </a:t>
            </a:r>
            <a:r>
              <a:rPr lang="zh-CN" altLang="en-US" b="1" dirty="0" smtClean="0">
                <a:solidFill>
                  <a:schemeClr val="tx1">
                    <a:lumMod val="50000"/>
                    <a:lumOff val="50000"/>
                  </a:schemeClr>
                </a:solidFill>
                <a:latin typeface="微软雅黑" pitchFamily="34" charset="-122"/>
                <a:ea typeface="微软雅黑" pitchFamily="34" charset="-122"/>
              </a:rPr>
              <a:t>资源服务</a:t>
            </a:r>
          </a:p>
        </p:txBody>
      </p:sp>
      <p:sp>
        <p:nvSpPr>
          <p:cNvPr id="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7" name="矩形 6"/>
          <p:cNvSpPr/>
          <p:nvPr/>
        </p:nvSpPr>
        <p:spPr>
          <a:xfrm>
            <a:off x="857224" y="1928802"/>
            <a:ext cx="7215238" cy="2714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85786" y="2228671"/>
            <a:ext cx="6858048" cy="1705403"/>
          </a:xfrm>
          <a:prstGeom prst="rect">
            <a:avLst/>
          </a:prstGeom>
        </p:spPr>
        <p:txBody>
          <a:bodyPr wrap="square">
            <a:spAutoFit/>
          </a:bodyPr>
          <a:lstStyle/>
          <a:p>
            <a:pPr>
              <a:lnSpc>
                <a:spcPct val="150000"/>
              </a:lnSpc>
            </a:pPr>
            <a:r>
              <a:rPr lang="zh-CN" altLang="en-US" dirty="0" smtClean="0">
                <a:solidFill>
                  <a:schemeClr val="tx1">
                    <a:lumMod val="50000"/>
                    <a:lumOff val="50000"/>
                  </a:schemeClr>
                </a:solidFill>
                <a:latin typeface="微软雅黑" pitchFamily="34" charset="-122"/>
                <a:ea typeface="微软雅黑" pitchFamily="34" charset="-122"/>
              </a:rPr>
              <a:t>       为沈阳、广东、内蒙古、武汉、广州、珠海、长春、黑龙江、山东、青岛、哈尔滨等多个分中心提供展示视频资源</a:t>
            </a:r>
            <a:r>
              <a:rPr lang="en-US" altLang="zh-CN" dirty="0" smtClean="0">
                <a:solidFill>
                  <a:schemeClr val="tx1">
                    <a:lumMod val="50000"/>
                    <a:lumOff val="50000"/>
                  </a:schemeClr>
                </a:solidFill>
                <a:latin typeface="微软雅黑" pitchFamily="34" charset="-122"/>
                <a:ea typeface="微软雅黑" pitchFamily="34" charset="-122"/>
              </a:rPr>
              <a:t>1500</a:t>
            </a:r>
            <a:r>
              <a:rPr lang="zh-CN" altLang="en-US" dirty="0" smtClean="0">
                <a:solidFill>
                  <a:schemeClr val="tx1">
                    <a:lumMod val="50000"/>
                    <a:lumOff val="50000"/>
                  </a:schemeClr>
                </a:solidFill>
                <a:latin typeface="微软雅黑" pitchFamily="34" charset="-122"/>
                <a:ea typeface="微软雅黑" pitchFamily="34" charset="-122"/>
              </a:rPr>
              <a:t>条，容量</a:t>
            </a:r>
            <a:r>
              <a:rPr lang="en-US" altLang="zh-CN" dirty="0" smtClean="0">
                <a:solidFill>
                  <a:schemeClr val="tx1">
                    <a:lumMod val="50000"/>
                    <a:lumOff val="50000"/>
                  </a:schemeClr>
                </a:solidFill>
                <a:latin typeface="微软雅黑" pitchFamily="34" charset="-122"/>
                <a:ea typeface="微软雅黑" pitchFamily="34" charset="-122"/>
              </a:rPr>
              <a:t>150G</a:t>
            </a:r>
            <a:r>
              <a:rPr lang="zh-CN" altLang="en-US" dirty="0" smtClean="0">
                <a:solidFill>
                  <a:schemeClr val="tx1">
                    <a:lumMod val="50000"/>
                    <a:lumOff val="50000"/>
                  </a:schemeClr>
                </a:solidFill>
                <a:latin typeface="微软雅黑" pitchFamily="34" charset="-122"/>
                <a:ea typeface="微软雅黑" pitchFamily="34" charset="-122"/>
              </a:rPr>
              <a:t>，涵盖党员干部培训、农村技术、社区教育、教师培训、国外开放课程等方面，支持分中心在当地的资源应用服务。</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7"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a:srcRect/>
          <a:stretch>
            <a:fillRect/>
          </a:stretch>
        </p:blipFill>
        <p:spPr bwMode="auto">
          <a:xfrm>
            <a:off x="142844" y="214290"/>
            <a:ext cx="8858311" cy="63579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22" name="矩形 21"/>
          <p:cNvSpPr/>
          <p:nvPr/>
        </p:nvSpPr>
        <p:spPr>
          <a:xfrm>
            <a:off x="785786" y="2071678"/>
            <a:ext cx="7072362" cy="3416320"/>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总中心安排包括资源服务</a:t>
            </a:r>
            <a:r>
              <a:rPr lang="en-US" altLang="zh-CN" dirty="0" smtClean="0">
                <a:solidFill>
                  <a:schemeClr val="tx1">
                    <a:lumMod val="50000"/>
                    <a:lumOff val="50000"/>
                  </a:schemeClr>
                </a:solidFill>
                <a:latin typeface="微软雅黑" pitchFamily="34" charset="-122"/>
                <a:ea typeface="微软雅黑" pitchFamily="34" charset="-122"/>
              </a:rPr>
              <a:t>4</a:t>
            </a:r>
            <a:r>
              <a:rPr lang="zh-CN" altLang="en-US" dirty="0" smtClean="0">
                <a:solidFill>
                  <a:schemeClr val="tx1">
                    <a:lumMod val="50000"/>
                    <a:lumOff val="50000"/>
                  </a:schemeClr>
                </a:solidFill>
                <a:latin typeface="微软雅黑" pitchFamily="34" charset="-122"/>
                <a:ea typeface="微软雅黑" pitchFamily="34" charset="-122"/>
              </a:rPr>
              <a:t>人、技术支持服务</a:t>
            </a:r>
            <a:r>
              <a:rPr lang="en-US" altLang="zh-CN" dirty="0" smtClean="0">
                <a:solidFill>
                  <a:schemeClr val="tx1">
                    <a:lumMod val="50000"/>
                    <a:lumOff val="50000"/>
                  </a:schemeClr>
                </a:solidFill>
                <a:latin typeface="微软雅黑" pitchFamily="34" charset="-122"/>
                <a:ea typeface="微软雅黑" pitchFamily="34" charset="-122"/>
              </a:rPr>
              <a:t>6</a:t>
            </a:r>
            <a:r>
              <a:rPr lang="zh-CN" altLang="en-US" dirty="0" smtClean="0">
                <a:solidFill>
                  <a:schemeClr val="tx1">
                    <a:lumMod val="50000"/>
                    <a:lumOff val="50000"/>
                  </a:schemeClr>
                </a:solidFill>
                <a:latin typeface="微软雅黑" pitchFamily="34" charset="-122"/>
                <a:ea typeface="微软雅黑" pitchFamily="34" charset="-122"/>
              </a:rPr>
              <a:t>人在内的系统服务团队，通过上门服务、邮件、电话、</a:t>
            </a:r>
            <a:r>
              <a:rPr lang="en-US" altLang="zh-CN" dirty="0" smtClean="0">
                <a:solidFill>
                  <a:schemeClr val="tx1">
                    <a:lumMod val="50000"/>
                    <a:lumOff val="50000"/>
                  </a:schemeClr>
                </a:solidFill>
                <a:latin typeface="微软雅黑" pitchFamily="34" charset="-122"/>
                <a:ea typeface="微软雅黑" pitchFamily="34" charset="-122"/>
              </a:rPr>
              <a:t>QQ</a:t>
            </a:r>
            <a:r>
              <a:rPr lang="zh-CN" altLang="en-US" dirty="0" smtClean="0">
                <a:solidFill>
                  <a:schemeClr val="tx1">
                    <a:lumMod val="50000"/>
                    <a:lumOff val="50000"/>
                  </a:schemeClr>
                </a:solidFill>
                <a:latin typeface="微软雅黑" pitchFamily="34" charset="-122"/>
                <a:ea typeface="微软雅黑" pitchFamily="34" charset="-122"/>
              </a:rPr>
              <a:t>群、远程调试等手段为分中心和典型应用示范点单位提供服务。</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截止目前，共走访天津、山东、黑龙江、青岛、淄博、无锡、八一学院等多家单位，并为各中心解答相关问题</a:t>
            </a:r>
            <a:r>
              <a:rPr lang="en-US" altLang="zh-CN" dirty="0" smtClean="0">
                <a:solidFill>
                  <a:schemeClr val="tx1">
                    <a:lumMod val="50000"/>
                    <a:lumOff val="50000"/>
                  </a:schemeClr>
                </a:solidFill>
                <a:latin typeface="微软雅黑" pitchFamily="34" charset="-122"/>
                <a:ea typeface="微软雅黑" pitchFamily="34" charset="-122"/>
              </a:rPr>
              <a:t>1500</a:t>
            </a:r>
            <a:r>
              <a:rPr lang="zh-CN" altLang="en-US" dirty="0" smtClean="0">
                <a:solidFill>
                  <a:schemeClr val="tx1">
                    <a:lumMod val="50000"/>
                    <a:lumOff val="50000"/>
                  </a:schemeClr>
                </a:solidFill>
                <a:latin typeface="微软雅黑" pitchFamily="34" charset="-122"/>
                <a:ea typeface="微软雅黑" pitchFamily="34" charset="-122"/>
              </a:rPr>
              <a:t>余次，解决系统安装、数据库及存储设置、资源导入、资源编目审核发布和系统使用过程中出现的问题</a:t>
            </a:r>
            <a:r>
              <a:rPr lang="en-US" altLang="zh-CN" dirty="0" smtClean="0">
                <a:solidFill>
                  <a:schemeClr val="tx1">
                    <a:lumMod val="50000"/>
                    <a:lumOff val="50000"/>
                  </a:schemeClr>
                </a:solidFill>
                <a:latin typeface="微软雅黑" pitchFamily="34" charset="-122"/>
                <a:ea typeface="微软雅黑" pitchFamily="34" charset="-122"/>
              </a:rPr>
              <a:t>500</a:t>
            </a:r>
            <a:r>
              <a:rPr lang="zh-CN" altLang="en-US" dirty="0" smtClean="0">
                <a:solidFill>
                  <a:schemeClr val="tx1">
                    <a:lumMod val="50000"/>
                    <a:lumOff val="50000"/>
                  </a:schemeClr>
                </a:solidFill>
                <a:latin typeface="微软雅黑" pitchFamily="34" charset="-122"/>
                <a:ea typeface="微软雅黑" pitchFamily="34" charset="-122"/>
              </a:rPr>
              <a:t>多个。</a:t>
            </a:r>
          </a:p>
          <a:p>
            <a:pPr>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27" name="矩形 26"/>
          <p:cNvSpPr/>
          <p:nvPr/>
        </p:nvSpPr>
        <p:spPr>
          <a:xfrm>
            <a:off x="500034" y="1142984"/>
            <a:ext cx="1385316"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3. </a:t>
            </a:r>
            <a:r>
              <a:rPr lang="zh-CN" altLang="en-US" b="1" dirty="0" smtClean="0">
                <a:solidFill>
                  <a:schemeClr val="tx1">
                    <a:lumMod val="50000"/>
                    <a:lumOff val="50000"/>
                  </a:schemeClr>
                </a:solidFill>
                <a:latin typeface="微软雅黑" pitchFamily="34" charset="-122"/>
                <a:ea typeface="微软雅黑" pitchFamily="34" charset="-122"/>
              </a:rPr>
              <a:t>资源服务</a:t>
            </a:r>
          </a:p>
        </p:txBody>
      </p:sp>
      <p:sp>
        <p:nvSpPr>
          <p:cNvPr id="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643042" y="1785927"/>
            <a:ext cx="5929354" cy="4561594"/>
            <a:chOff x="1643042" y="1785927"/>
            <a:chExt cx="5929354" cy="4561594"/>
          </a:xfrm>
        </p:grpSpPr>
        <p:pic>
          <p:nvPicPr>
            <p:cNvPr id="9" name="Picture 2"/>
            <p:cNvPicPr>
              <a:picLocks noChangeAspect="1" noChangeArrowheads="1"/>
            </p:cNvPicPr>
            <p:nvPr/>
          </p:nvPicPr>
          <p:blipFill>
            <a:blip r:embed="rId2"/>
            <a:srcRect/>
            <a:stretch>
              <a:fillRect/>
            </a:stretch>
          </p:blipFill>
          <p:spPr bwMode="auto">
            <a:xfrm>
              <a:off x="1643042" y="1785927"/>
              <a:ext cx="5929354" cy="4236172"/>
            </a:xfrm>
            <a:prstGeom prst="rect">
              <a:avLst/>
            </a:prstGeom>
            <a:noFill/>
            <a:ln w="9525">
              <a:noFill/>
              <a:miter lim="800000"/>
              <a:headEnd/>
              <a:tailEnd/>
            </a:ln>
          </p:spPr>
        </p:pic>
        <p:sp>
          <p:nvSpPr>
            <p:cNvPr id="22" name="矩形 21"/>
            <p:cNvSpPr/>
            <p:nvPr/>
          </p:nvSpPr>
          <p:spPr>
            <a:xfrm>
              <a:off x="3428992" y="5929330"/>
              <a:ext cx="1925527" cy="418191"/>
            </a:xfrm>
            <a:prstGeom prst="rect">
              <a:avLst/>
            </a:prstGeom>
          </p:spPr>
          <p:txBody>
            <a:bodyPr wrap="none">
              <a:spAutoFit/>
            </a:bodyPr>
            <a:lstStyle/>
            <a:p>
              <a:pPr marL="0" lvl="1" fontAlgn="auto">
                <a:lnSpc>
                  <a:spcPct val="150000"/>
                </a:lnSpc>
                <a:spcBef>
                  <a:spcPts val="0"/>
                </a:spcBef>
                <a:spcAft>
                  <a:spcPts val="0"/>
                </a:spcAft>
                <a:defRPr/>
              </a:pPr>
              <a:r>
                <a:rPr lang="zh-CN" altLang="en-US" sz="1600" b="1" dirty="0" smtClean="0">
                  <a:solidFill>
                    <a:schemeClr val="bg1">
                      <a:lumMod val="50000"/>
                    </a:schemeClr>
                  </a:solidFill>
                  <a:latin typeface="微软雅黑" pitchFamily="34" charset="-122"/>
                  <a:ea typeface="微软雅黑" pitchFamily="34" charset="-122"/>
                </a:rPr>
                <a:t>建立生态资源圈</a:t>
              </a:r>
              <a:r>
                <a:rPr lang="en-US" altLang="zh-CN" sz="1600" b="1" dirty="0" smtClean="0">
                  <a:solidFill>
                    <a:schemeClr val="bg1">
                      <a:lumMod val="50000"/>
                    </a:schemeClr>
                  </a:solidFill>
                  <a:latin typeface="微软雅黑" pitchFamily="34" charset="-122"/>
                  <a:ea typeface="微软雅黑" pitchFamily="34" charset="-122"/>
                </a:rPr>
                <a:t>     </a:t>
              </a:r>
              <a:endParaRPr lang="en-US" altLang="zh-CN" sz="1600" b="1" dirty="0">
                <a:solidFill>
                  <a:schemeClr val="bg1">
                    <a:lumMod val="50000"/>
                  </a:schemeClr>
                </a:solidFill>
                <a:latin typeface="微软雅黑" pitchFamily="34" charset="-122"/>
                <a:ea typeface="微软雅黑" pitchFamily="34" charset="-122"/>
              </a:endParaRPr>
            </a:p>
          </p:txBody>
        </p:sp>
      </p:grpSp>
      <p:pic>
        <p:nvPicPr>
          <p:cNvPr id="5123" name="Picture 3" descr="C:\Documents and Settings\mder\桌面\nerc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5857916" cy="458908"/>
          </a:xfrm>
          <a:prstGeom prst="rect">
            <a:avLst/>
          </a:prstGeom>
        </p:spPr>
        <p:txBody>
          <a:bodyPr wrap="squar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4. </a:t>
            </a:r>
            <a:r>
              <a:rPr lang="zh-CN" altLang="en-US" b="1" dirty="0" smtClean="0">
                <a:solidFill>
                  <a:schemeClr val="tx1">
                    <a:lumMod val="50000"/>
                    <a:lumOff val="50000"/>
                  </a:schemeClr>
                </a:solidFill>
                <a:latin typeface="微软雅黑" pitchFamily="34" charset="-122"/>
                <a:ea typeface="微软雅黑" pitchFamily="34" charset="-122"/>
              </a:rPr>
              <a:t>初步形成资源共享的机制及模式</a:t>
            </a:r>
          </a:p>
        </p:txBody>
      </p:sp>
      <p:sp>
        <p:nvSpPr>
          <p:cNvPr id="10"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7" name="矩形 6"/>
          <p:cNvSpPr/>
          <p:nvPr/>
        </p:nvSpPr>
        <p:spPr>
          <a:xfrm>
            <a:off x="1214414" y="1643050"/>
            <a:ext cx="6643734" cy="4857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571472" y="1999815"/>
            <a:ext cx="3857652" cy="3000821"/>
          </a:xfrm>
          <a:prstGeom prst="rect">
            <a:avLst/>
          </a:prstGeom>
        </p:spPr>
        <p:txBody>
          <a:bodyPr wrap="square">
            <a:spAutoFit/>
          </a:bodyPr>
          <a:lstStyle/>
          <a:p>
            <a:pPr>
              <a:lnSpc>
                <a:spcPct val="150000"/>
              </a:lnSpc>
              <a:defRPr/>
            </a:pPr>
            <a:r>
              <a:rPr lang="zh-CN" altLang="en-US" b="1" dirty="0" smtClean="0">
                <a:solidFill>
                  <a:schemeClr val="tx1">
                    <a:lumMod val="50000"/>
                    <a:lumOff val="50000"/>
                  </a:schemeClr>
                </a:solidFill>
                <a:latin typeface="微软雅黑" pitchFamily="34" charset="-122"/>
                <a:ea typeface="微软雅黑" pitchFamily="34" charset="-122"/>
              </a:rPr>
              <a:t>共享基金来源</a:t>
            </a:r>
            <a:r>
              <a:rPr lang="zh-CN" altLang="en-US" dirty="0" smtClean="0">
                <a:solidFill>
                  <a:schemeClr val="tx1">
                    <a:lumMod val="50000"/>
                    <a:lumOff val="50000"/>
                  </a:schemeClr>
                </a:solidFill>
                <a:latin typeface="微软雅黑" pitchFamily="34" charset="-122"/>
                <a:ea typeface="微软雅黑" pitchFamily="34" charset="-122"/>
              </a:rPr>
              <a:t>：由总中心和分中心缴</a:t>
            </a:r>
            <a:endParaRPr lang="en-US" altLang="zh-CN" dirty="0" smtClean="0">
              <a:solidFill>
                <a:schemeClr val="tx1">
                  <a:lumMod val="50000"/>
                  <a:lumOff val="50000"/>
                </a:schemeClr>
              </a:solidFill>
              <a:latin typeface="微软雅黑" pitchFamily="34" charset="-122"/>
              <a:ea typeface="微软雅黑" pitchFamily="34" charset="-122"/>
            </a:endParaRPr>
          </a:p>
          <a:p>
            <a:pPr>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  纳的会员费构成。</a:t>
            </a:r>
          </a:p>
          <a:p>
            <a:pPr>
              <a:lnSpc>
                <a:spcPct val="150000"/>
              </a:lnSpc>
              <a:defRPr/>
            </a:pPr>
            <a:r>
              <a:rPr lang="zh-CN" altLang="en-US" b="1" dirty="0" smtClean="0">
                <a:solidFill>
                  <a:schemeClr val="tx1">
                    <a:lumMod val="50000"/>
                    <a:lumOff val="50000"/>
                  </a:schemeClr>
                </a:solidFill>
                <a:latin typeface="微软雅黑" pitchFamily="34" charset="-122"/>
                <a:ea typeface="微软雅黑" pitchFamily="34" charset="-122"/>
              </a:rPr>
              <a:t>共享基金使用</a:t>
            </a:r>
            <a:r>
              <a:rPr lang="zh-CN" altLang="en-US" dirty="0" smtClean="0">
                <a:solidFill>
                  <a:schemeClr val="tx1">
                    <a:lumMod val="50000"/>
                    <a:lumOff val="50000"/>
                  </a:schemeClr>
                </a:solidFill>
                <a:latin typeface="微软雅黑" pitchFamily="34" charset="-122"/>
                <a:ea typeface="微软雅黑" pitchFamily="34" charset="-122"/>
              </a:rPr>
              <a:t>：根据分中心会员共享</a:t>
            </a:r>
            <a:endParaRPr lang="en-US" altLang="zh-CN" dirty="0" smtClean="0">
              <a:solidFill>
                <a:schemeClr val="tx1">
                  <a:lumMod val="50000"/>
                  <a:lumOff val="50000"/>
                </a:schemeClr>
              </a:solidFill>
              <a:latin typeface="微软雅黑" pitchFamily="34" charset="-122"/>
              <a:ea typeface="微软雅黑" pitchFamily="34" charset="-122"/>
            </a:endParaRPr>
          </a:p>
          <a:p>
            <a:pPr>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入库资源的情况（</a:t>
            </a:r>
            <a:r>
              <a:rPr lang="zh-CN" altLang="en-US" dirty="0" smtClean="0">
                <a:solidFill>
                  <a:srgbClr val="00B050"/>
                </a:solidFill>
                <a:latin typeface="微软雅黑" pitchFamily="34" charset="-122"/>
                <a:ea typeface="微软雅黑" pitchFamily="34" charset="-122"/>
              </a:rPr>
              <a:t>贡</a:t>
            </a:r>
            <a:endParaRPr lang="en-US" altLang="zh-CN" dirty="0" smtClean="0">
              <a:solidFill>
                <a:srgbClr val="00B050"/>
              </a:solidFill>
              <a:latin typeface="微软雅黑" pitchFamily="34" charset="-122"/>
              <a:ea typeface="微软雅黑" pitchFamily="34" charset="-122"/>
            </a:endParaRPr>
          </a:p>
          <a:p>
            <a:pPr>
              <a:lnSpc>
                <a:spcPct val="150000"/>
              </a:lnSpc>
              <a:defRPr/>
            </a:pPr>
            <a:r>
              <a:rPr lang="en-US" altLang="zh-CN" dirty="0" smtClean="0">
                <a:solidFill>
                  <a:srgbClr val="00B050"/>
                </a:solidFill>
                <a:latin typeface="微软雅黑" pitchFamily="34" charset="-122"/>
                <a:ea typeface="微软雅黑" pitchFamily="34" charset="-122"/>
              </a:rPr>
              <a:t>                       </a:t>
            </a:r>
            <a:r>
              <a:rPr lang="zh-CN" altLang="en-US" dirty="0" smtClean="0">
                <a:solidFill>
                  <a:srgbClr val="00B050"/>
                </a:solidFill>
                <a:latin typeface="微软雅黑" pitchFamily="34" charset="-122"/>
                <a:ea typeface="微软雅黑" pitchFamily="34" charset="-122"/>
              </a:rPr>
              <a:t>献率</a:t>
            </a:r>
            <a:r>
              <a:rPr lang="zh-CN" altLang="en-US" dirty="0" smtClean="0">
                <a:solidFill>
                  <a:schemeClr val="tx1">
                    <a:lumMod val="50000"/>
                    <a:lumOff val="50000"/>
                  </a:schemeClr>
                </a:solidFill>
                <a:latin typeface="微软雅黑" pitchFamily="34" charset="-122"/>
                <a:ea typeface="微软雅黑" pitchFamily="34" charset="-122"/>
              </a:rPr>
              <a:t>）和入库资源被</a:t>
            </a:r>
            <a:endParaRPr lang="en-US" altLang="zh-CN" dirty="0" smtClean="0">
              <a:solidFill>
                <a:schemeClr val="tx1">
                  <a:lumMod val="50000"/>
                  <a:lumOff val="50000"/>
                </a:schemeClr>
              </a:solidFill>
              <a:latin typeface="微软雅黑" pitchFamily="34" charset="-122"/>
              <a:ea typeface="微软雅黑" pitchFamily="34" charset="-122"/>
            </a:endParaRPr>
          </a:p>
          <a:p>
            <a:pPr>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                     使用的情况（</a:t>
            </a:r>
            <a:r>
              <a:rPr lang="zh-CN" altLang="en-US" dirty="0" smtClean="0">
                <a:solidFill>
                  <a:srgbClr val="00B050"/>
                </a:solidFill>
                <a:latin typeface="微软雅黑" pitchFamily="34" charset="-122"/>
                <a:ea typeface="微软雅黑" pitchFamily="34" charset="-122"/>
              </a:rPr>
              <a:t>使用率</a:t>
            </a:r>
            <a:r>
              <a:rPr lang="zh-CN" altLang="en-US" dirty="0" smtClean="0">
                <a:solidFill>
                  <a:schemeClr val="tx1">
                    <a:lumMod val="50000"/>
                    <a:lumOff val="50000"/>
                  </a:schemeClr>
                </a:solidFill>
                <a:latin typeface="微软雅黑" pitchFamily="34" charset="-122"/>
                <a:ea typeface="微软雅黑" pitchFamily="34" charset="-122"/>
              </a:rPr>
              <a:t>）</a:t>
            </a:r>
            <a:endParaRPr lang="en-US" altLang="zh-CN" dirty="0" smtClean="0">
              <a:solidFill>
                <a:schemeClr val="tx1">
                  <a:lumMod val="50000"/>
                  <a:lumOff val="50000"/>
                </a:schemeClr>
              </a:solidFill>
              <a:latin typeface="微软雅黑" pitchFamily="34" charset="-122"/>
              <a:ea typeface="微软雅黑" pitchFamily="34" charset="-122"/>
            </a:endParaRPr>
          </a:p>
          <a:p>
            <a:pPr>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进行分配。</a:t>
            </a:r>
          </a:p>
        </p:txBody>
      </p:sp>
      <p:grpSp>
        <p:nvGrpSpPr>
          <p:cNvPr id="12" name="组合 34"/>
          <p:cNvGrpSpPr>
            <a:grpSpLocks/>
          </p:cNvGrpSpPr>
          <p:nvPr/>
        </p:nvGrpSpPr>
        <p:grpSpPr bwMode="auto">
          <a:xfrm>
            <a:off x="5143504" y="1946286"/>
            <a:ext cx="3429000" cy="3054350"/>
            <a:chOff x="467544" y="1635646"/>
            <a:chExt cx="3429594" cy="3053953"/>
          </a:xfrm>
        </p:grpSpPr>
        <p:sp>
          <p:nvSpPr>
            <p:cNvPr id="13" name="矩形 5"/>
            <p:cNvSpPr>
              <a:spLocks noChangeArrowheads="1"/>
            </p:cNvSpPr>
            <p:nvPr/>
          </p:nvSpPr>
          <p:spPr bwMode="auto">
            <a:xfrm>
              <a:off x="467544" y="4227696"/>
              <a:ext cx="3429594" cy="461903"/>
            </a:xfrm>
            <a:prstGeom prst="rect">
              <a:avLst/>
            </a:prstGeom>
            <a:noFill/>
            <a:ln w="9525">
              <a:noFill/>
              <a:miter lim="800000"/>
              <a:headEnd/>
              <a:tailEnd/>
            </a:ln>
          </p:spPr>
          <p:txBody>
            <a:bodyPr>
              <a:spAutoFit/>
            </a:bodyPr>
            <a:lstStyle/>
            <a:p>
              <a:pPr marL="806450" lvl="1" indent="-274638" fontAlgn="auto">
                <a:lnSpc>
                  <a:spcPct val="150000"/>
                </a:lnSpc>
                <a:spcBef>
                  <a:spcPts val="0"/>
                </a:spcBef>
                <a:spcAft>
                  <a:spcPts val="0"/>
                </a:spcAft>
                <a:defRPr/>
              </a:pPr>
              <a:r>
                <a:rPr lang="zh-CN" altLang="en-US" sz="1600" b="1" dirty="0">
                  <a:solidFill>
                    <a:schemeClr val="tx1">
                      <a:lumMod val="75000"/>
                      <a:lumOff val="25000"/>
                    </a:schemeClr>
                  </a:solidFill>
                  <a:latin typeface="微软雅黑" pitchFamily="34" charset="-122"/>
                  <a:ea typeface="微软雅黑" pitchFamily="34" charset="-122"/>
                </a:rPr>
                <a:t>建立资源共享基金回馈机制</a:t>
              </a:r>
              <a:endParaRPr lang="en-US" altLang="zh-CN" sz="1600" b="1" dirty="0">
                <a:solidFill>
                  <a:schemeClr val="tx1">
                    <a:lumMod val="75000"/>
                    <a:lumOff val="25000"/>
                  </a:schemeClr>
                </a:solidFill>
                <a:latin typeface="微软雅黑" pitchFamily="34" charset="-122"/>
                <a:ea typeface="微软雅黑" pitchFamily="34" charset="-122"/>
              </a:endParaRPr>
            </a:p>
          </p:txBody>
        </p:sp>
        <p:grpSp>
          <p:nvGrpSpPr>
            <p:cNvPr id="14" name="组合 33"/>
            <p:cNvGrpSpPr>
              <a:grpSpLocks/>
            </p:cNvGrpSpPr>
            <p:nvPr/>
          </p:nvGrpSpPr>
          <p:grpSpPr bwMode="auto">
            <a:xfrm>
              <a:off x="612032" y="1635646"/>
              <a:ext cx="3040589" cy="2553955"/>
              <a:chOff x="-828128" y="2862401"/>
              <a:chExt cx="3040589" cy="2553955"/>
            </a:xfrm>
          </p:grpSpPr>
          <p:cxnSp>
            <p:nvCxnSpPr>
              <p:cNvPr id="15" name="直接连接符 14"/>
              <p:cNvCxnSpPr/>
              <p:nvPr/>
            </p:nvCxnSpPr>
            <p:spPr>
              <a:xfrm flipV="1">
                <a:off x="72140" y="3544937"/>
                <a:ext cx="269922" cy="61110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432566" y="4402076"/>
                <a:ext cx="592240" cy="1507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828128" y="4156045"/>
                <a:ext cx="1260693" cy="1260311"/>
              </a:xfrm>
              <a:prstGeom prst="ellipse">
                <a:avLst/>
              </a:prstGeom>
              <a:solidFill>
                <a:srgbClr val="00B0F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b="1" dirty="0">
                    <a:latin typeface="微软雅黑" pitchFamily="34" charset="-122"/>
                    <a:ea typeface="微软雅黑" pitchFamily="34" charset="-122"/>
                  </a:rPr>
                  <a:t>资源</a:t>
                </a:r>
              </a:p>
            </p:txBody>
          </p:sp>
          <p:sp>
            <p:nvSpPr>
              <p:cNvPr id="18" name="矩形 7"/>
              <p:cNvSpPr>
                <a:spLocks noChangeArrowheads="1"/>
              </p:cNvSpPr>
              <p:nvPr/>
            </p:nvSpPr>
            <p:spPr bwMode="auto">
              <a:xfrm>
                <a:off x="-161262" y="3400493"/>
                <a:ext cx="1257518" cy="511109"/>
              </a:xfrm>
              <a:prstGeom prst="roundRect">
                <a:avLst/>
              </a:prstGeom>
              <a:solidFill>
                <a:srgbClr val="92D050"/>
              </a:solidFill>
              <a:ln>
                <a:noFill/>
              </a:ln>
              <a:effectLst>
                <a:outerShdw blurRad="50800" dist="38100" dir="2700000" algn="tl" rotWithShape="0">
                  <a:prstClr val="black">
                    <a:alpha val="40000"/>
                  </a:prstClr>
                </a:outerShdw>
              </a:effectLst>
              <a:extLst/>
            </p:spPr>
            <p:txBody>
              <a:bodyPr anchor="ctr"/>
              <a:lstStyle/>
              <a:p>
                <a:pPr algn="ctr" fontAlgn="auto">
                  <a:lnSpc>
                    <a:spcPct val="150000"/>
                  </a:lnSpc>
                  <a:spcBef>
                    <a:spcPts val="0"/>
                  </a:spcBef>
                  <a:spcAft>
                    <a:spcPts val="0"/>
                  </a:spcAft>
                  <a:defRPr/>
                </a:pPr>
                <a:r>
                  <a:rPr lang="zh-CN" altLang="en-US" sz="1400" b="1" dirty="0">
                    <a:solidFill>
                      <a:schemeClr val="bg1"/>
                    </a:solidFill>
                    <a:latin typeface="微软雅黑" pitchFamily="34" charset="-122"/>
                    <a:ea typeface="微软雅黑" pitchFamily="34" charset="-122"/>
                  </a:rPr>
                  <a:t>资源使用</a:t>
                </a:r>
              </a:p>
            </p:txBody>
          </p:sp>
          <p:sp>
            <p:nvSpPr>
              <p:cNvPr id="19" name="矩形 8"/>
              <p:cNvSpPr>
                <a:spLocks noChangeArrowheads="1"/>
              </p:cNvSpPr>
              <p:nvPr/>
            </p:nvSpPr>
            <p:spPr bwMode="auto">
              <a:xfrm>
                <a:off x="953356" y="4617948"/>
                <a:ext cx="1259105" cy="511109"/>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a:extLst/>
            </p:spPr>
            <p:txBody>
              <a:bodyPr wrap="none" anchor="ctr"/>
              <a:lstStyle/>
              <a:p>
                <a:pPr algn="ctr" fontAlgn="auto">
                  <a:lnSpc>
                    <a:spcPct val="150000"/>
                  </a:lnSpc>
                  <a:spcBef>
                    <a:spcPts val="0"/>
                  </a:spcBef>
                  <a:spcAft>
                    <a:spcPts val="0"/>
                  </a:spcAft>
                  <a:defRPr/>
                </a:pPr>
                <a:r>
                  <a:rPr lang="zh-CN" altLang="en-US" sz="1600" b="1" dirty="0">
                    <a:solidFill>
                      <a:schemeClr val="bg1"/>
                    </a:solidFill>
                    <a:latin typeface="微软雅黑" pitchFamily="34" charset="-122"/>
                    <a:ea typeface="微软雅黑" pitchFamily="34" charset="-122"/>
                  </a:rPr>
                  <a:t>资源共享</a:t>
                </a:r>
              </a:p>
            </p:txBody>
          </p:sp>
          <p:sp>
            <p:nvSpPr>
              <p:cNvPr id="20" name="椭圆 19"/>
              <p:cNvSpPr/>
              <p:nvPr/>
            </p:nvSpPr>
            <p:spPr>
              <a:xfrm>
                <a:off x="1024805" y="3616365"/>
                <a:ext cx="1079687" cy="1079360"/>
              </a:xfrm>
              <a:prstGeom prst="ellipse">
                <a:avLst/>
              </a:prstGeom>
              <a:solidFill>
                <a:schemeClr val="accent4">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CN" b="1" dirty="0">
                    <a:solidFill>
                      <a:schemeClr val="bg1"/>
                    </a:solidFill>
                    <a:latin typeface="微软雅黑" pitchFamily="34" charset="-122"/>
                  </a:rPr>
                  <a:t>70%</a:t>
                </a:r>
                <a:endParaRPr lang="zh-CN" altLang="en-US" b="1" dirty="0">
                  <a:solidFill>
                    <a:schemeClr val="bg1"/>
                  </a:solidFill>
                  <a:latin typeface="微软雅黑" pitchFamily="34" charset="-122"/>
                </a:endParaRPr>
              </a:p>
            </p:txBody>
          </p:sp>
          <p:sp>
            <p:nvSpPr>
              <p:cNvPr id="21" name="椭圆 20"/>
              <p:cNvSpPr/>
              <p:nvPr/>
            </p:nvSpPr>
            <p:spPr>
              <a:xfrm>
                <a:off x="88018" y="2862401"/>
                <a:ext cx="681156" cy="682536"/>
              </a:xfrm>
              <a:prstGeom prst="ellipse">
                <a:avLst/>
              </a:prstGeom>
              <a:solidFill>
                <a:srgbClr val="92D05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en-US" altLang="zh-CN" sz="1600" b="1" dirty="0">
                    <a:solidFill>
                      <a:schemeClr val="bg1"/>
                    </a:solidFill>
                    <a:latin typeface="微软雅黑" pitchFamily="34" charset="-122"/>
                  </a:rPr>
                  <a:t>30%</a:t>
                </a:r>
                <a:endParaRPr lang="zh-CN" altLang="en-US" sz="1600" b="1" dirty="0">
                  <a:solidFill>
                    <a:schemeClr val="bg1"/>
                  </a:solidFill>
                  <a:latin typeface="微软雅黑" pitchFamily="34" charset="-122"/>
                </a:endParaRPr>
              </a:p>
            </p:txBody>
          </p:sp>
        </p:grpSp>
      </p:gr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4" name="组合 23"/>
          <p:cNvGrpSpPr/>
          <p:nvPr/>
        </p:nvGrpSpPr>
        <p:grpSpPr>
          <a:xfrm>
            <a:off x="1457325" y="1573213"/>
            <a:ext cx="6229350" cy="719137"/>
            <a:chOff x="1457325" y="1573213"/>
            <a:chExt cx="6229350" cy="719137"/>
          </a:xfrm>
        </p:grpSpPr>
        <p:grpSp>
          <p:nvGrpSpPr>
            <p:cNvPr id="2" name="组合 26"/>
            <p:cNvGrpSpPr>
              <a:grpSpLocks/>
            </p:cNvGrpSpPr>
            <p:nvPr/>
          </p:nvGrpSpPr>
          <p:grpSpPr bwMode="auto">
            <a:xfrm>
              <a:off x="1457325" y="1573213"/>
              <a:ext cx="6229350" cy="719137"/>
              <a:chOff x="1458000" y="1357298"/>
              <a:chExt cx="6228000" cy="719137"/>
            </a:xfrm>
          </p:grpSpPr>
          <p:sp>
            <p:nvSpPr>
              <p:cNvPr id="20" name="AutoShape 3"/>
              <p:cNvSpPr>
                <a:spLocks noChangeArrowheads="1"/>
              </p:cNvSpPr>
              <p:nvPr/>
            </p:nvSpPr>
            <p:spPr bwMode="auto">
              <a:xfrm>
                <a:off x="1459588" y="1357298"/>
                <a:ext cx="6224826" cy="719137"/>
              </a:xfrm>
              <a:prstGeom prst="roundRect">
                <a:avLst>
                  <a:gd name="adj" fmla="val 16667"/>
                </a:avLst>
              </a:prstGeom>
              <a:solidFill>
                <a:schemeClr val="accent3">
                  <a:lumMod val="60000"/>
                  <a:lumOff val="40000"/>
                </a:schemeClr>
              </a:solidFill>
              <a:ln w="9525" algn="ctr">
                <a:noFill/>
                <a:round/>
                <a:headEnd/>
                <a:tailEnd/>
              </a:ln>
            </p:spPr>
            <p:txBody>
              <a:bodyPr anchor="ctr"/>
              <a:lstStyle/>
              <a:p>
                <a:pPr eaLnBrk="0" hangingPunct="0">
                  <a:defRPr/>
                </a:pPr>
                <a:endParaRPr lang="zh-CN" altLang="zh-CN"/>
              </a:p>
            </p:txBody>
          </p:sp>
          <p:sp>
            <p:nvSpPr>
              <p:cNvPr id="21" name="AutoShape 3"/>
              <p:cNvSpPr>
                <a:spLocks noChangeArrowheads="1"/>
              </p:cNvSpPr>
              <p:nvPr/>
            </p:nvSpPr>
            <p:spPr bwMode="gray">
              <a:xfrm>
                <a:off x="1458000" y="1446198"/>
                <a:ext cx="6228000" cy="541337"/>
              </a:xfrm>
              <a:prstGeom prst="roundRect">
                <a:avLst>
                  <a:gd name="adj" fmla="val 16667"/>
                </a:avLst>
              </a:prstGeom>
              <a:gradFill>
                <a:gsLst>
                  <a:gs pos="0">
                    <a:schemeClr val="bg1">
                      <a:lumMod val="95000"/>
                    </a:schemeClr>
                  </a:gs>
                  <a:gs pos="100000">
                    <a:schemeClr val="bg1">
                      <a:lumMod val="75000"/>
                    </a:schemeClr>
                  </a:gs>
                </a:gsLst>
                <a:lin ang="5400000" scaled="1"/>
              </a:gradFill>
              <a:ln w="25400" algn="ctr">
                <a:solidFill>
                  <a:schemeClr val="bg1"/>
                </a:solidFill>
                <a:round/>
                <a:headEnd/>
                <a:tailEnd/>
              </a:ln>
              <a:effectLst/>
            </p:spPr>
            <p:txBody>
              <a:bodyPr wrap="none" anchor="ctr"/>
              <a:lstStyle/>
              <a:p>
                <a:pPr algn="ctr" eaLnBrk="0" hangingPunct="0">
                  <a:defRPr/>
                </a:pPr>
                <a:endParaRPr lang="zh-CN" altLang="zh-CN" sz="2000">
                  <a:solidFill>
                    <a:schemeClr val="tx2"/>
                  </a:solidFill>
                  <a:cs typeface="Times New Roman" pitchFamily="18" charset="0"/>
                </a:endParaRPr>
              </a:p>
            </p:txBody>
          </p:sp>
        </p:grpSp>
        <p:sp>
          <p:nvSpPr>
            <p:cNvPr id="22" name="Rectangle 13">
              <a:hlinkClick r:id="rId3" action="ppaction://hlinksldjump"/>
            </p:cNvPr>
            <p:cNvSpPr>
              <a:spLocks noChangeArrowheads="1"/>
            </p:cNvSpPr>
            <p:nvPr/>
          </p:nvSpPr>
          <p:spPr bwMode="auto">
            <a:xfrm>
              <a:off x="2255838" y="1747838"/>
              <a:ext cx="2744787" cy="400110"/>
            </a:xfrm>
            <a:prstGeom prst="rect">
              <a:avLst/>
            </a:prstGeom>
            <a:noFill/>
            <a:ln w="9525">
              <a:noFill/>
              <a:miter lim="800000"/>
              <a:headEnd/>
              <a:tailEnd/>
            </a:ln>
          </p:spPr>
          <p:txBody>
            <a:bodyPr>
              <a:spAutoFit/>
            </a:bodyPr>
            <a:lstStyle/>
            <a:p>
              <a:pPr>
                <a:defRPr/>
              </a:pPr>
              <a:r>
                <a:rPr lang="zh-CN" altLang="en-US" sz="2000" dirty="0">
                  <a:solidFill>
                    <a:schemeClr val="tx2">
                      <a:lumMod val="75000"/>
                    </a:schemeClr>
                  </a:solidFill>
                  <a:latin typeface="微软雅黑" pitchFamily="34" charset="-122"/>
                  <a:ea typeface="微软雅黑" pitchFamily="34" charset="-122"/>
                </a:rPr>
                <a:t>一</a:t>
              </a:r>
              <a:r>
                <a:rPr lang="zh-CN" altLang="en-US" sz="2000" dirty="0" smtClean="0">
                  <a:solidFill>
                    <a:schemeClr val="tx2">
                      <a:lumMod val="75000"/>
                    </a:schemeClr>
                  </a:solidFill>
                  <a:latin typeface="微软雅黑" pitchFamily="34" charset="-122"/>
                  <a:ea typeface="微软雅黑" pitchFamily="34" charset="-122"/>
                </a:rPr>
                <a:t>、总中心工作回顾</a:t>
              </a:r>
            </a:p>
          </p:txBody>
        </p:sp>
      </p:grpSp>
      <p:grpSp>
        <p:nvGrpSpPr>
          <p:cNvPr id="26" name="组合 25"/>
          <p:cNvGrpSpPr/>
          <p:nvPr/>
        </p:nvGrpSpPr>
        <p:grpSpPr>
          <a:xfrm>
            <a:off x="1457325" y="2508250"/>
            <a:ext cx="6229350" cy="719138"/>
            <a:chOff x="1457325" y="2508250"/>
            <a:chExt cx="6229350" cy="719138"/>
          </a:xfrm>
        </p:grpSpPr>
        <p:grpSp>
          <p:nvGrpSpPr>
            <p:cNvPr id="3" name="组合 25"/>
            <p:cNvGrpSpPr>
              <a:grpSpLocks/>
            </p:cNvGrpSpPr>
            <p:nvPr/>
          </p:nvGrpSpPr>
          <p:grpSpPr bwMode="auto">
            <a:xfrm>
              <a:off x="1457325" y="2508250"/>
              <a:ext cx="6229350" cy="719138"/>
              <a:chOff x="1458000" y="2292683"/>
              <a:chExt cx="6228000" cy="719138"/>
            </a:xfrm>
          </p:grpSpPr>
          <p:sp>
            <p:nvSpPr>
              <p:cNvPr id="25" name="AutoShape 3"/>
              <p:cNvSpPr>
                <a:spLocks noChangeArrowheads="1"/>
              </p:cNvSpPr>
              <p:nvPr/>
            </p:nvSpPr>
            <p:spPr bwMode="auto">
              <a:xfrm>
                <a:off x="1458000" y="2292683"/>
                <a:ext cx="6228000" cy="719138"/>
              </a:xfrm>
              <a:prstGeom prst="roundRect">
                <a:avLst>
                  <a:gd name="adj" fmla="val 16667"/>
                </a:avLst>
              </a:prstGeom>
              <a:solidFill>
                <a:schemeClr val="accent6">
                  <a:lumMod val="60000"/>
                  <a:lumOff val="40000"/>
                </a:schemeClr>
              </a:solidFill>
              <a:ln w="9525" algn="ctr">
                <a:noFill/>
                <a:round/>
                <a:headEnd/>
                <a:tailEnd/>
              </a:ln>
            </p:spPr>
            <p:txBody>
              <a:bodyPr anchor="ctr"/>
              <a:lstStyle/>
              <a:p>
                <a:pPr eaLnBrk="0" hangingPunct="0">
                  <a:defRPr/>
                </a:pPr>
                <a:endParaRPr lang="zh-CN" altLang="zh-CN"/>
              </a:p>
            </p:txBody>
          </p:sp>
          <p:sp>
            <p:nvSpPr>
              <p:cNvPr id="28" name="AutoShape 3"/>
              <p:cNvSpPr>
                <a:spLocks noChangeArrowheads="1"/>
              </p:cNvSpPr>
              <p:nvPr/>
            </p:nvSpPr>
            <p:spPr bwMode="gray">
              <a:xfrm>
                <a:off x="1458000" y="2381583"/>
                <a:ext cx="6228000" cy="541338"/>
              </a:xfrm>
              <a:prstGeom prst="roundRect">
                <a:avLst>
                  <a:gd name="adj" fmla="val 16667"/>
                </a:avLst>
              </a:prstGeom>
              <a:gradFill>
                <a:gsLst>
                  <a:gs pos="0">
                    <a:schemeClr val="bg1">
                      <a:lumMod val="95000"/>
                    </a:schemeClr>
                  </a:gs>
                  <a:gs pos="100000">
                    <a:schemeClr val="bg1">
                      <a:lumMod val="75000"/>
                    </a:schemeClr>
                  </a:gs>
                </a:gsLst>
                <a:lin ang="5400000" scaled="1"/>
              </a:gradFill>
              <a:ln w="25400" algn="ctr">
                <a:solidFill>
                  <a:schemeClr val="bg1"/>
                </a:solidFill>
                <a:round/>
                <a:headEnd/>
                <a:tailEnd/>
              </a:ln>
              <a:effectLst/>
            </p:spPr>
            <p:txBody>
              <a:bodyPr wrap="none" anchor="ctr"/>
              <a:lstStyle/>
              <a:p>
                <a:pPr algn="ctr" eaLnBrk="0" hangingPunct="0">
                  <a:defRPr/>
                </a:pPr>
                <a:endParaRPr lang="zh-CN" altLang="zh-CN" sz="2000">
                  <a:solidFill>
                    <a:schemeClr val="tx2"/>
                  </a:solidFill>
                  <a:cs typeface="Times New Roman" pitchFamily="18" charset="0"/>
                </a:endParaRPr>
              </a:p>
            </p:txBody>
          </p:sp>
        </p:grpSp>
        <p:sp>
          <p:nvSpPr>
            <p:cNvPr id="29" name="Rectangle 16">
              <a:hlinkClick r:id="rId4" action="ppaction://hlinksldjump"/>
            </p:cNvPr>
            <p:cNvSpPr>
              <a:spLocks noChangeArrowheads="1"/>
            </p:cNvSpPr>
            <p:nvPr/>
          </p:nvSpPr>
          <p:spPr bwMode="auto">
            <a:xfrm>
              <a:off x="2255838" y="2682875"/>
              <a:ext cx="2744787" cy="400110"/>
            </a:xfrm>
            <a:prstGeom prst="rect">
              <a:avLst/>
            </a:prstGeom>
            <a:noFill/>
            <a:ln w="9525">
              <a:noFill/>
              <a:miter lim="800000"/>
              <a:headEnd/>
              <a:tailEnd/>
            </a:ln>
          </p:spPr>
          <p:txBody>
            <a:bodyPr>
              <a:spAutoFit/>
            </a:bodyPr>
            <a:lstStyle/>
            <a:p>
              <a:pPr>
                <a:defRPr/>
              </a:pPr>
              <a:r>
                <a:rPr lang="zh-CN" altLang="en-US" sz="2000" dirty="0">
                  <a:solidFill>
                    <a:schemeClr val="tx2">
                      <a:lumMod val="75000"/>
                    </a:schemeClr>
                  </a:solidFill>
                  <a:latin typeface="微软雅黑" pitchFamily="34" charset="-122"/>
                  <a:ea typeface="微软雅黑" pitchFamily="34" charset="-122"/>
                </a:rPr>
                <a:t>二</a:t>
              </a:r>
              <a:r>
                <a:rPr lang="zh-CN" altLang="en-US" sz="2000" dirty="0" smtClean="0">
                  <a:solidFill>
                    <a:schemeClr val="tx2">
                      <a:lumMod val="75000"/>
                    </a:schemeClr>
                  </a:solidFill>
                  <a:latin typeface="微软雅黑" pitchFamily="34" charset="-122"/>
                  <a:ea typeface="微软雅黑" pitchFamily="34" charset="-122"/>
                </a:rPr>
                <a:t>、分中心建设</a:t>
              </a:r>
            </a:p>
          </p:txBody>
        </p:sp>
      </p:grpSp>
      <p:grpSp>
        <p:nvGrpSpPr>
          <p:cNvPr id="27" name="组合 26"/>
          <p:cNvGrpSpPr/>
          <p:nvPr/>
        </p:nvGrpSpPr>
        <p:grpSpPr>
          <a:xfrm>
            <a:off x="1458913" y="3489325"/>
            <a:ext cx="6226175" cy="719138"/>
            <a:chOff x="1458913" y="3489325"/>
            <a:chExt cx="6226175" cy="719138"/>
          </a:xfrm>
        </p:grpSpPr>
        <p:grpSp>
          <p:nvGrpSpPr>
            <p:cNvPr id="4" name="组合 24"/>
            <p:cNvGrpSpPr>
              <a:grpSpLocks/>
            </p:cNvGrpSpPr>
            <p:nvPr/>
          </p:nvGrpSpPr>
          <p:grpSpPr bwMode="auto">
            <a:xfrm>
              <a:off x="1458913" y="3489325"/>
              <a:ext cx="6226175" cy="719138"/>
              <a:chOff x="1458575" y="3274106"/>
              <a:chExt cx="6226850" cy="719138"/>
            </a:xfrm>
          </p:grpSpPr>
          <p:sp>
            <p:nvSpPr>
              <p:cNvPr id="31" name="AutoShape 3"/>
              <p:cNvSpPr>
                <a:spLocks noChangeArrowheads="1"/>
              </p:cNvSpPr>
              <p:nvPr/>
            </p:nvSpPr>
            <p:spPr bwMode="auto">
              <a:xfrm>
                <a:off x="1458575" y="3274106"/>
                <a:ext cx="6226850" cy="719138"/>
              </a:xfrm>
              <a:prstGeom prst="roundRect">
                <a:avLst>
                  <a:gd name="adj" fmla="val 16667"/>
                </a:avLst>
              </a:prstGeom>
              <a:solidFill>
                <a:schemeClr val="accent3">
                  <a:lumMod val="60000"/>
                  <a:lumOff val="40000"/>
                </a:schemeClr>
              </a:solidFill>
              <a:ln w="9525" algn="ctr">
                <a:noFill/>
                <a:round/>
                <a:headEnd/>
                <a:tailEnd/>
              </a:ln>
            </p:spPr>
            <p:txBody>
              <a:bodyPr anchor="ctr"/>
              <a:lstStyle/>
              <a:p>
                <a:pPr eaLnBrk="0" hangingPunct="0">
                  <a:defRPr/>
                </a:pPr>
                <a:endParaRPr lang="zh-CN" altLang="zh-CN"/>
              </a:p>
            </p:txBody>
          </p:sp>
          <p:sp>
            <p:nvSpPr>
              <p:cNvPr id="32" name="AutoShape 3"/>
              <p:cNvSpPr>
                <a:spLocks noChangeArrowheads="1"/>
              </p:cNvSpPr>
              <p:nvPr/>
            </p:nvSpPr>
            <p:spPr bwMode="gray">
              <a:xfrm>
                <a:off x="1458575" y="3363006"/>
                <a:ext cx="6226850" cy="541338"/>
              </a:xfrm>
              <a:prstGeom prst="roundRect">
                <a:avLst>
                  <a:gd name="adj" fmla="val 16667"/>
                </a:avLst>
              </a:prstGeom>
              <a:gradFill>
                <a:gsLst>
                  <a:gs pos="0">
                    <a:schemeClr val="bg1">
                      <a:lumMod val="95000"/>
                    </a:schemeClr>
                  </a:gs>
                  <a:gs pos="100000">
                    <a:schemeClr val="bg1">
                      <a:lumMod val="75000"/>
                    </a:schemeClr>
                  </a:gs>
                </a:gsLst>
                <a:lin ang="5400000" scaled="1"/>
              </a:gradFill>
              <a:ln w="25400" algn="ctr">
                <a:solidFill>
                  <a:schemeClr val="bg1"/>
                </a:solidFill>
                <a:round/>
                <a:headEnd/>
                <a:tailEnd/>
              </a:ln>
              <a:effectLst/>
            </p:spPr>
            <p:txBody>
              <a:bodyPr wrap="none" anchor="ctr"/>
              <a:lstStyle/>
              <a:p>
                <a:pPr algn="ctr" eaLnBrk="0" hangingPunct="0">
                  <a:defRPr/>
                </a:pPr>
                <a:endParaRPr lang="zh-CN" altLang="zh-CN" sz="2000">
                  <a:solidFill>
                    <a:schemeClr val="tx2"/>
                  </a:solidFill>
                  <a:cs typeface="Times New Roman" pitchFamily="18" charset="0"/>
                </a:endParaRPr>
              </a:p>
            </p:txBody>
          </p:sp>
        </p:grpSp>
        <p:sp>
          <p:nvSpPr>
            <p:cNvPr id="33" name="Rectangle 19">
              <a:hlinkClick r:id="rId5" action="ppaction://hlinksldjump"/>
            </p:cNvPr>
            <p:cNvSpPr>
              <a:spLocks noChangeArrowheads="1"/>
            </p:cNvSpPr>
            <p:nvPr/>
          </p:nvSpPr>
          <p:spPr bwMode="auto">
            <a:xfrm>
              <a:off x="2255838" y="3665538"/>
              <a:ext cx="4505325" cy="400110"/>
            </a:xfrm>
            <a:prstGeom prst="rect">
              <a:avLst/>
            </a:prstGeom>
            <a:noFill/>
            <a:ln w="9525">
              <a:noFill/>
              <a:miter lim="800000"/>
              <a:headEnd/>
              <a:tailEnd/>
            </a:ln>
          </p:spPr>
          <p:txBody>
            <a:bodyPr>
              <a:spAutoFit/>
            </a:bodyPr>
            <a:lstStyle/>
            <a:p>
              <a:pPr>
                <a:defRPr/>
              </a:pPr>
              <a:r>
                <a:rPr lang="zh-CN" altLang="en-US" sz="2000" dirty="0">
                  <a:solidFill>
                    <a:schemeClr val="tx2">
                      <a:lumMod val="75000"/>
                    </a:schemeClr>
                  </a:solidFill>
                  <a:latin typeface="微软雅黑" pitchFamily="34" charset="-122"/>
                  <a:ea typeface="微软雅黑" pitchFamily="34" charset="-122"/>
                </a:rPr>
                <a:t>三</a:t>
              </a:r>
              <a:r>
                <a:rPr lang="zh-CN" altLang="en-US" sz="2000" dirty="0" smtClean="0">
                  <a:solidFill>
                    <a:schemeClr val="tx2">
                      <a:lumMod val="75000"/>
                    </a:schemeClr>
                  </a:solidFill>
                  <a:latin typeface="微软雅黑" pitchFamily="34" charset="-122"/>
                  <a:ea typeface="微软雅黑" pitchFamily="34" charset="-122"/>
                </a:rPr>
                <a:t>、共享基金分配</a:t>
              </a:r>
            </a:p>
          </p:txBody>
        </p:sp>
      </p:grpSp>
      <p:grpSp>
        <p:nvGrpSpPr>
          <p:cNvPr id="30" name="组合 29"/>
          <p:cNvGrpSpPr/>
          <p:nvPr/>
        </p:nvGrpSpPr>
        <p:grpSpPr>
          <a:xfrm>
            <a:off x="1457325" y="4495800"/>
            <a:ext cx="6229350" cy="719138"/>
            <a:chOff x="1457325" y="4495800"/>
            <a:chExt cx="6229350" cy="719138"/>
          </a:xfrm>
        </p:grpSpPr>
        <p:grpSp>
          <p:nvGrpSpPr>
            <p:cNvPr id="5" name="组合 23"/>
            <p:cNvGrpSpPr>
              <a:grpSpLocks/>
            </p:cNvGrpSpPr>
            <p:nvPr/>
          </p:nvGrpSpPr>
          <p:grpSpPr bwMode="auto">
            <a:xfrm>
              <a:off x="1457325" y="4495800"/>
              <a:ext cx="6229350" cy="719138"/>
              <a:chOff x="1458000" y="4279342"/>
              <a:chExt cx="6228000" cy="719137"/>
            </a:xfrm>
          </p:grpSpPr>
          <p:sp>
            <p:nvSpPr>
              <p:cNvPr id="35" name="AutoShape 3"/>
              <p:cNvSpPr>
                <a:spLocks noChangeArrowheads="1"/>
              </p:cNvSpPr>
              <p:nvPr/>
            </p:nvSpPr>
            <p:spPr bwMode="auto">
              <a:xfrm>
                <a:off x="1458000" y="4279342"/>
                <a:ext cx="6226413" cy="719137"/>
              </a:xfrm>
              <a:prstGeom prst="roundRect">
                <a:avLst>
                  <a:gd name="adj" fmla="val 16667"/>
                </a:avLst>
              </a:prstGeom>
              <a:solidFill>
                <a:schemeClr val="accent6">
                  <a:lumMod val="40000"/>
                  <a:lumOff val="60000"/>
                </a:schemeClr>
              </a:solidFill>
              <a:ln w="9525" algn="ctr">
                <a:noFill/>
                <a:round/>
                <a:headEnd/>
                <a:tailEnd/>
              </a:ln>
            </p:spPr>
            <p:txBody>
              <a:bodyPr anchor="ctr"/>
              <a:lstStyle/>
              <a:p>
                <a:pPr eaLnBrk="0" hangingPunct="0">
                  <a:defRPr/>
                </a:pPr>
                <a:endParaRPr lang="zh-CN" altLang="zh-CN"/>
              </a:p>
            </p:txBody>
          </p:sp>
          <p:sp>
            <p:nvSpPr>
              <p:cNvPr id="36" name="AutoShape 3"/>
              <p:cNvSpPr>
                <a:spLocks noChangeArrowheads="1"/>
              </p:cNvSpPr>
              <p:nvPr/>
            </p:nvSpPr>
            <p:spPr bwMode="gray">
              <a:xfrm>
                <a:off x="1458000" y="4368242"/>
                <a:ext cx="6228000" cy="541337"/>
              </a:xfrm>
              <a:prstGeom prst="roundRect">
                <a:avLst>
                  <a:gd name="adj" fmla="val 16667"/>
                </a:avLst>
              </a:prstGeom>
              <a:gradFill>
                <a:gsLst>
                  <a:gs pos="0">
                    <a:schemeClr val="bg1">
                      <a:lumMod val="95000"/>
                    </a:schemeClr>
                  </a:gs>
                  <a:gs pos="100000">
                    <a:schemeClr val="bg1">
                      <a:lumMod val="75000"/>
                    </a:schemeClr>
                  </a:gs>
                </a:gsLst>
                <a:lin ang="5400000" scaled="1"/>
              </a:gradFill>
              <a:ln w="25400" algn="ctr">
                <a:solidFill>
                  <a:schemeClr val="bg1"/>
                </a:solidFill>
                <a:round/>
                <a:headEnd/>
                <a:tailEnd/>
              </a:ln>
              <a:effectLst/>
            </p:spPr>
            <p:txBody>
              <a:bodyPr wrap="none" anchor="ctr"/>
              <a:lstStyle/>
              <a:p>
                <a:pPr algn="ctr" eaLnBrk="0" hangingPunct="0">
                  <a:defRPr/>
                </a:pPr>
                <a:endParaRPr lang="zh-CN" altLang="zh-CN" sz="2000">
                  <a:solidFill>
                    <a:schemeClr val="tx2"/>
                  </a:solidFill>
                  <a:cs typeface="Times New Roman" pitchFamily="18" charset="0"/>
                </a:endParaRPr>
              </a:p>
            </p:txBody>
          </p:sp>
        </p:grpSp>
        <p:sp>
          <p:nvSpPr>
            <p:cNvPr id="37" name="Rectangle 22">
              <a:hlinkClick r:id="rId6" action="ppaction://hlinksldjump"/>
            </p:cNvPr>
            <p:cNvSpPr>
              <a:spLocks noChangeArrowheads="1"/>
            </p:cNvSpPr>
            <p:nvPr/>
          </p:nvSpPr>
          <p:spPr bwMode="auto">
            <a:xfrm>
              <a:off x="2255838" y="4643438"/>
              <a:ext cx="3790950" cy="400110"/>
            </a:xfrm>
            <a:prstGeom prst="rect">
              <a:avLst/>
            </a:prstGeom>
            <a:noFill/>
            <a:ln w="9525">
              <a:noFill/>
              <a:miter lim="800000"/>
              <a:headEnd/>
              <a:tailEnd/>
            </a:ln>
          </p:spPr>
          <p:txBody>
            <a:bodyPr>
              <a:spAutoFit/>
            </a:bodyPr>
            <a:lstStyle/>
            <a:p>
              <a:pPr>
                <a:defRPr/>
              </a:pPr>
              <a:r>
                <a:rPr lang="zh-CN" altLang="en-US" sz="2000" dirty="0">
                  <a:solidFill>
                    <a:schemeClr val="tx2">
                      <a:lumMod val="75000"/>
                    </a:schemeClr>
                  </a:solidFill>
                  <a:latin typeface="微软雅黑" pitchFamily="34" charset="-122"/>
                  <a:ea typeface="微软雅黑" pitchFamily="34" charset="-122"/>
                </a:rPr>
                <a:t>四</a:t>
              </a:r>
              <a:r>
                <a:rPr lang="zh-CN" altLang="en-US" sz="2000" dirty="0" smtClean="0">
                  <a:solidFill>
                    <a:schemeClr val="tx2">
                      <a:lumMod val="75000"/>
                    </a:schemeClr>
                  </a:solidFill>
                  <a:latin typeface="微软雅黑" pitchFamily="34" charset="-122"/>
                  <a:ea typeface="微软雅黑" pitchFamily="34" charset="-122"/>
                </a:rPr>
                <a:t>、下一步工作</a:t>
              </a:r>
            </a:p>
          </p:txBody>
        </p:sp>
      </p:grpSp>
      <p:sp>
        <p:nvSpPr>
          <p:cNvPr id="39" name="1 Título"/>
          <p:cNvSpPr txBox="1">
            <a:spLocks/>
          </p:cNvSpPr>
          <p:nvPr/>
        </p:nvSpPr>
        <p:spPr>
          <a:xfrm>
            <a:off x="285750" y="-6350"/>
            <a:ext cx="1643063" cy="57785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lnSpc>
                <a:spcPts val="5760"/>
              </a:lnSpc>
              <a:spcBef>
                <a:spcPts val="0"/>
              </a:spcBef>
              <a:spcAft>
                <a:spcPts val="0"/>
              </a:spcAft>
              <a:defRPr/>
            </a:pPr>
            <a:r>
              <a:rPr lang="zh-CN" altLang="en-US" sz="3200" dirty="0" smtClean="0">
                <a:solidFill>
                  <a:schemeClr val="bg1"/>
                </a:solidFill>
                <a:latin typeface="微软雅黑" pitchFamily="34" charset="-122"/>
                <a:ea typeface="微软雅黑" pitchFamily="34" charset="-122"/>
              </a:rPr>
              <a:t>提 纲</a:t>
            </a:r>
            <a:endParaRPr lang="es-HN" sz="3200" dirty="0" smtClean="0">
              <a:solidFill>
                <a:schemeClr val="bg1"/>
              </a:solidFill>
              <a:latin typeface="微软雅黑" pitchFamily="34" charset="-122"/>
              <a:ea typeface="微软雅黑" pitchFamily="34" charset="-122"/>
            </a:endParaRPr>
          </a:p>
        </p:txBody>
      </p:sp>
      <p:pic>
        <p:nvPicPr>
          <p:cNvPr id="4107" name="Picture 3" descr="C:\Documents and Settings\mder\桌面\nerc 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 calcmode="lin" valueType="num">
                                      <p:cBhvr>
                                        <p:cTn id="9" dur="500" fill="hold"/>
                                        <p:tgtEl>
                                          <p:spTgt spid="39"/>
                                        </p:tgtEl>
                                        <p:attrNameLst>
                                          <p:attrName>ppt_x</p:attrName>
                                        </p:attrNameLst>
                                      </p:cBhvr>
                                      <p:tavLst>
                                        <p:tav tm="0">
                                          <p:val>
                                            <p:fltVal val="0.5"/>
                                          </p:val>
                                        </p:tav>
                                        <p:tav tm="100000">
                                          <p:val>
                                            <p:strVal val="#ppt_x"/>
                                          </p:val>
                                        </p:tav>
                                      </p:tavLst>
                                    </p:anim>
                                    <p:anim calcmode="lin" valueType="num">
                                      <p:cBhvr>
                                        <p:cTn id="10" dur="500" fill="hold"/>
                                        <p:tgtEl>
                                          <p:spTgt spid="39"/>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ppt_x</p:attrName>
                                        </p:attrNameLst>
                                      </p:cBhvr>
                                      <p:tavLst>
                                        <p:tav tm="0">
                                          <p:val>
                                            <p:fltVal val="0.5"/>
                                          </p:val>
                                        </p:tav>
                                        <p:tav tm="100000">
                                          <p:val>
                                            <p:strVal val="#ppt_x"/>
                                          </p:val>
                                        </p:tav>
                                      </p:tavLst>
                                    </p:anim>
                                    <p:anim calcmode="lin" valueType="num">
                                      <p:cBhvr>
                                        <p:cTn id="17" dur="500" fill="hold"/>
                                        <p:tgtEl>
                                          <p:spTgt spid="24"/>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 calcmode="lin" valueType="num">
                                      <p:cBhvr>
                                        <p:cTn id="23" dur="500" fill="hold"/>
                                        <p:tgtEl>
                                          <p:spTgt spid="26"/>
                                        </p:tgtEl>
                                        <p:attrNameLst>
                                          <p:attrName>ppt_x</p:attrName>
                                        </p:attrNameLst>
                                      </p:cBhvr>
                                      <p:tavLst>
                                        <p:tav tm="0">
                                          <p:val>
                                            <p:fltVal val="0.5"/>
                                          </p:val>
                                        </p:tav>
                                        <p:tav tm="100000">
                                          <p:val>
                                            <p:strVal val="#ppt_x"/>
                                          </p:val>
                                        </p:tav>
                                      </p:tavLst>
                                    </p:anim>
                                    <p:anim calcmode="lin" valueType="num">
                                      <p:cBhvr>
                                        <p:cTn id="24" dur="500" fill="hold"/>
                                        <p:tgtEl>
                                          <p:spTgt spid="26"/>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 calcmode="lin" valueType="num">
                                      <p:cBhvr>
                                        <p:cTn id="30" dur="500" fill="hold"/>
                                        <p:tgtEl>
                                          <p:spTgt spid="27"/>
                                        </p:tgtEl>
                                        <p:attrNameLst>
                                          <p:attrName>ppt_x</p:attrName>
                                        </p:attrNameLst>
                                      </p:cBhvr>
                                      <p:tavLst>
                                        <p:tav tm="0">
                                          <p:val>
                                            <p:fltVal val="0.5"/>
                                          </p:val>
                                        </p:tav>
                                        <p:tav tm="100000">
                                          <p:val>
                                            <p:strVal val="#ppt_x"/>
                                          </p:val>
                                        </p:tav>
                                      </p:tavLst>
                                    </p:anim>
                                    <p:anim calcmode="lin" valueType="num">
                                      <p:cBhvr>
                                        <p:cTn id="31" dur="500" fill="hold"/>
                                        <p:tgtEl>
                                          <p:spTgt spid="27"/>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 calcmode="lin" valueType="num">
                                      <p:cBhvr>
                                        <p:cTn id="37" dur="500" fill="hold"/>
                                        <p:tgtEl>
                                          <p:spTgt spid="30"/>
                                        </p:tgtEl>
                                        <p:attrNameLst>
                                          <p:attrName>ppt_x</p:attrName>
                                        </p:attrNameLst>
                                      </p:cBhvr>
                                      <p:tavLst>
                                        <p:tav tm="0">
                                          <p:val>
                                            <p:fltVal val="0.5"/>
                                          </p:val>
                                        </p:tav>
                                        <p:tav tm="100000">
                                          <p:val>
                                            <p:strVal val="#ppt_x"/>
                                          </p:val>
                                        </p:tav>
                                      </p:tavLst>
                                    </p:anim>
                                    <p:anim calcmode="lin" valueType="num">
                                      <p:cBhvr>
                                        <p:cTn id="38" dur="500" fill="hold"/>
                                        <p:tgtEl>
                                          <p:spTgt spid="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22" name="矩形 21"/>
          <p:cNvSpPr/>
          <p:nvPr/>
        </p:nvSpPr>
        <p:spPr>
          <a:xfrm>
            <a:off x="785786" y="2071678"/>
            <a:ext cx="7072362" cy="1754326"/>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为了提升分中心资源建设水平，总中心研发整合了多款网络课程、课件制作工具、课件录制工具、智能交互式黑板和虚拟演播系统等软硬件设备，并推出了速课、乐课、“未来教室”等数字化资源建设与应用的系列综合解决方案。</a:t>
            </a:r>
          </a:p>
        </p:txBody>
      </p:sp>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5. </a:t>
            </a:r>
            <a:r>
              <a:rPr lang="zh-CN" altLang="en-US" b="1" dirty="0" smtClean="0">
                <a:solidFill>
                  <a:schemeClr val="tx1">
                    <a:lumMod val="50000"/>
                    <a:lumOff val="50000"/>
                  </a:schemeClr>
                </a:solidFill>
                <a:latin typeface="微软雅黑" pitchFamily="34" charset="-122"/>
                <a:ea typeface="微软雅黑" pitchFamily="34" charset="-122"/>
              </a:rPr>
              <a:t>解决方案</a:t>
            </a:r>
          </a:p>
        </p:txBody>
      </p:sp>
      <p:sp>
        <p:nvSpPr>
          <p:cNvPr id="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5. </a:t>
            </a:r>
            <a:r>
              <a:rPr lang="zh-CN" altLang="en-US" b="1" dirty="0" smtClean="0">
                <a:solidFill>
                  <a:schemeClr val="tx1">
                    <a:lumMod val="50000"/>
                    <a:lumOff val="50000"/>
                  </a:schemeClr>
                </a:solidFill>
                <a:latin typeface="微软雅黑" pitchFamily="34" charset="-122"/>
                <a:ea typeface="微软雅黑" pitchFamily="34" charset="-122"/>
              </a:rPr>
              <a:t>解决方案</a:t>
            </a:r>
          </a:p>
        </p:txBody>
      </p:sp>
      <p:grpSp>
        <p:nvGrpSpPr>
          <p:cNvPr id="8" name="组合 45"/>
          <p:cNvGrpSpPr>
            <a:grpSpLocks/>
          </p:cNvGrpSpPr>
          <p:nvPr/>
        </p:nvGrpSpPr>
        <p:grpSpPr bwMode="auto">
          <a:xfrm>
            <a:off x="0" y="2365195"/>
            <a:ext cx="9144000" cy="431800"/>
            <a:chOff x="0" y="1563638"/>
            <a:chExt cx="9071792" cy="432048"/>
          </a:xfrm>
        </p:grpSpPr>
        <p:grpSp>
          <p:nvGrpSpPr>
            <p:cNvPr id="9"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2571637"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1</a:t>
                </a:r>
                <a:r>
                  <a:rPr lang="zh-CN" altLang="en-US" dirty="0" smtClean="0">
                    <a:solidFill>
                      <a:srgbClr val="00B050"/>
                    </a:solidFill>
                    <a:latin typeface="微软雅黑" pitchFamily="34" charset="-122"/>
                    <a:ea typeface="微软雅黑" pitchFamily="34" charset="-122"/>
                  </a:rPr>
                  <a:t>）乐课系列软件包</a:t>
                </a:r>
              </a:p>
            </p:txBody>
          </p:sp>
          <p:cxnSp>
            <p:nvCxnSpPr>
              <p:cNvPr id="16" name="直接连接符 15"/>
              <p:cNvCxnSpPr>
                <a:stCxn id="15" idx="0"/>
              </p:cNvCxnSpPr>
              <p:nvPr/>
            </p:nvCxnSpPr>
            <p:spPr>
              <a:xfrm>
                <a:off x="3614536" y="1779662"/>
                <a:ext cx="5457256"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8" name="Text Box 20"/>
          <p:cNvSpPr txBox="1">
            <a:spLocks noChangeArrowheads="1"/>
          </p:cNvSpPr>
          <p:nvPr/>
        </p:nvSpPr>
        <p:spPr bwMode="gray">
          <a:xfrm>
            <a:off x="3786183" y="3357562"/>
            <a:ext cx="4786345" cy="2169825"/>
          </a:xfrm>
          <a:prstGeom prst="rect">
            <a:avLst/>
          </a:prstGeom>
          <a:noFill/>
          <a:ln w="9525">
            <a:noFill/>
            <a:miter lim="800000"/>
            <a:headEnd/>
            <a:tailEnd/>
          </a:ln>
        </p:spPr>
        <p:txBody>
          <a:bodyPr wrap="square">
            <a:spAutoFit/>
          </a:bodyPr>
          <a:lstStyle/>
          <a:p>
            <a:pPr eaLnBrk="0" hangingPunct="0">
              <a:lnSpc>
                <a:spcPct val="150000"/>
              </a:lnSpc>
            </a:pPr>
            <a:r>
              <a:rPr lang="zh-CN" altLang="en-US" dirty="0" smtClean="0">
                <a:solidFill>
                  <a:schemeClr val="tx1">
                    <a:lumMod val="65000"/>
                    <a:lumOff val="35000"/>
                  </a:schemeClr>
                </a:solidFill>
                <a:latin typeface="微软雅黑" pitchFamily="34" charset="-122"/>
                <a:ea typeface="微软雅黑" pitchFamily="34" charset="-122"/>
              </a:rPr>
              <a:t>       乐课</a:t>
            </a:r>
            <a:r>
              <a:rPr lang="en-US" altLang="zh-CN" dirty="0" smtClean="0">
                <a:solidFill>
                  <a:schemeClr val="tx1">
                    <a:lumMod val="65000"/>
                    <a:lumOff val="35000"/>
                  </a:schemeClr>
                </a:solidFill>
                <a:latin typeface="微软雅黑" pitchFamily="34" charset="-122"/>
                <a:ea typeface="微软雅黑" pitchFamily="34" charset="-122"/>
              </a:rPr>
              <a:t>TM</a:t>
            </a:r>
            <a:r>
              <a:rPr lang="zh-CN" altLang="en-US" dirty="0" smtClean="0">
                <a:solidFill>
                  <a:schemeClr val="tx1">
                    <a:lumMod val="65000"/>
                    <a:lumOff val="35000"/>
                  </a:schemeClr>
                </a:solidFill>
                <a:latin typeface="微软雅黑" pitchFamily="34" charset="-122"/>
                <a:ea typeface="微软雅黑" pitchFamily="34" charset="-122"/>
              </a:rPr>
              <a:t>系列软件包，包括智能课件录制软件、智能课件编辑软件、智能导播软件、交互式课件制作工具（</a:t>
            </a:r>
            <a:r>
              <a:rPr lang="en-US" altLang="zh-CN" dirty="0" smtClean="0">
                <a:solidFill>
                  <a:schemeClr val="tx1">
                    <a:lumMod val="65000"/>
                    <a:lumOff val="35000"/>
                  </a:schemeClr>
                </a:solidFill>
                <a:latin typeface="Times New Roman" pitchFamily="18" charset="0"/>
                <a:ea typeface="微软雅黑" pitchFamily="34" charset="-122"/>
                <a:cs typeface="Times New Roman" pitchFamily="18" charset="0"/>
              </a:rPr>
              <a:t>Snap</a:t>
            </a:r>
            <a:r>
              <a:rPr lang="zh-CN" altLang="en-US" dirty="0" smtClean="0">
                <a:solidFill>
                  <a:schemeClr val="tx1">
                    <a:lumMod val="65000"/>
                    <a:lumOff val="35000"/>
                  </a:schemeClr>
                </a:solidFill>
                <a:latin typeface="微软雅黑" pitchFamily="34" charset="-122"/>
                <a:ea typeface="微软雅黑" pitchFamily="34" charset="-122"/>
              </a:rPr>
              <a:t>）和精品课件制作工具（</a:t>
            </a:r>
            <a:r>
              <a:rPr lang="en-US" altLang="zh-CN" dirty="0" err="1" smtClean="0">
                <a:solidFill>
                  <a:schemeClr val="tx1">
                    <a:lumMod val="65000"/>
                    <a:lumOff val="35000"/>
                  </a:schemeClr>
                </a:solidFill>
                <a:latin typeface="Times New Roman" pitchFamily="18" charset="0"/>
                <a:ea typeface="微软雅黑" pitchFamily="34" charset="-122"/>
                <a:cs typeface="Times New Roman" pitchFamily="18" charset="0"/>
              </a:rPr>
              <a:t>Lectora</a:t>
            </a:r>
            <a:r>
              <a:rPr lang="zh-CN" altLang="en-US" dirty="0" smtClean="0">
                <a:solidFill>
                  <a:schemeClr val="tx1">
                    <a:lumMod val="65000"/>
                    <a:lumOff val="35000"/>
                  </a:schemeClr>
                </a:solidFill>
                <a:latin typeface="微软雅黑" pitchFamily="34" charset="-122"/>
                <a:ea typeface="微软雅黑" pitchFamily="34" charset="-122"/>
              </a:rPr>
              <a:t>），形成了一个完整的课件开发软件包。 </a:t>
            </a:r>
          </a:p>
        </p:txBody>
      </p:sp>
      <p:pic>
        <p:nvPicPr>
          <p:cNvPr id="37" name="图片 25" descr="泛在学习平台logo(投影黑).png"/>
          <p:cNvPicPr>
            <a:picLocks noChangeAspect="1"/>
          </p:cNvPicPr>
          <p:nvPr/>
        </p:nvPicPr>
        <p:blipFill>
          <a:blip r:embed="rId3"/>
          <a:srcRect l="19531" r="58594"/>
          <a:stretch>
            <a:fillRect/>
          </a:stretch>
        </p:blipFill>
        <p:spPr bwMode="auto">
          <a:xfrm>
            <a:off x="1000100" y="3071810"/>
            <a:ext cx="2214562" cy="2638425"/>
          </a:xfrm>
          <a:prstGeom prst="rect">
            <a:avLst/>
          </a:prstGeom>
          <a:noFill/>
          <a:ln w="9525">
            <a:noFill/>
            <a:miter lim="800000"/>
            <a:headEnd/>
            <a:tailEnd/>
          </a:ln>
        </p:spPr>
      </p:pic>
      <p:sp>
        <p:nvSpPr>
          <p:cNvPr id="41"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5. </a:t>
            </a:r>
            <a:r>
              <a:rPr lang="zh-CN" altLang="en-US" b="1" dirty="0" smtClean="0">
                <a:solidFill>
                  <a:schemeClr val="tx1">
                    <a:lumMod val="50000"/>
                    <a:lumOff val="50000"/>
                  </a:schemeClr>
                </a:solidFill>
                <a:latin typeface="微软雅黑" pitchFamily="34" charset="-122"/>
                <a:ea typeface="微软雅黑" pitchFamily="34" charset="-122"/>
              </a:rPr>
              <a:t>解决方案</a:t>
            </a:r>
          </a:p>
        </p:txBody>
      </p:sp>
      <p:grpSp>
        <p:nvGrpSpPr>
          <p:cNvPr id="2" name="组合 45"/>
          <p:cNvGrpSpPr>
            <a:grpSpLocks/>
          </p:cNvGrpSpPr>
          <p:nvPr/>
        </p:nvGrpSpPr>
        <p:grpSpPr bwMode="auto">
          <a:xfrm>
            <a:off x="0" y="2365195"/>
            <a:ext cx="9144000"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918240"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2</a:t>
                </a:r>
                <a:r>
                  <a:rPr lang="zh-CN" altLang="en-US" dirty="0" smtClean="0">
                    <a:solidFill>
                      <a:srgbClr val="00B050"/>
                    </a:solidFill>
                    <a:latin typeface="微软雅黑" pitchFamily="34" charset="-122"/>
                    <a:ea typeface="微软雅黑" pitchFamily="34" charset="-122"/>
                  </a:rPr>
                  <a:t>）速课便携式智能课件录播系统</a:t>
                </a:r>
              </a:p>
            </p:txBody>
          </p:sp>
          <p:cxnSp>
            <p:nvCxnSpPr>
              <p:cNvPr id="16" name="直接连接符 15"/>
              <p:cNvCxnSpPr>
                <a:stCxn id="15" idx="0"/>
              </p:cNvCxnSpPr>
              <p:nvPr/>
            </p:nvCxnSpPr>
            <p:spPr>
              <a:xfrm>
                <a:off x="4961139" y="1779662"/>
                <a:ext cx="4110653"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8" name="矩形 37"/>
          <p:cNvSpPr/>
          <p:nvPr/>
        </p:nvSpPr>
        <p:spPr>
          <a:xfrm>
            <a:off x="2286000" y="2690336"/>
            <a:ext cx="4572000" cy="369332"/>
          </a:xfrm>
          <a:prstGeom prst="rect">
            <a:avLst/>
          </a:prstGeom>
        </p:spPr>
        <p:txBody>
          <a:bodyPr>
            <a:spAutoFit/>
          </a:bodyPr>
          <a:lstStyle/>
          <a:p>
            <a:r>
              <a:rPr lang="zh-CN" altLang="en-US" dirty="0" smtClean="0"/>
              <a:t> </a:t>
            </a:r>
            <a:endParaRPr lang="zh-CN" altLang="en-US" dirty="0"/>
          </a:p>
        </p:txBody>
      </p:sp>
      <p:sp>
        <p:nvSpPr>
          <p:cNvPr id="19" name="TextBox 18"/>
          <p:cNvSpPr txBox="1"/>
          <p:nvPr/>
        </p:nvSpPr>
        <p:spPr>
          <a:xfrm>
            <a:off x="3357562" y="3500438"/>
            <a:ext cx="5643594" cy="2585323"/>
          </a:xfrm>
          <a:prstGeom prst="rect">
            <a:avLst/>
          </a:prstGeom>
          <a:noFill/>
          <a:ln w="9525">
            <a:noFill/>
            <a:miter lim="800000"/>
            <a:headEnd/>
            <a:tailEnd/>
          </a:ln>
        </p:spPr>
        <p:txBody>
          <a:bodyPr wrap="square">
            <a:spAutoFit/>
          </a:bodyPr>
          <a:lstStyle/>
          <a:p>
            <a:pPr eaLnBrk="0" hangingPunct="0">
              <a:lnSpc>
                <a:spcPct val="150000"/>
              </a:lnSpc>
              <a:defRPr/>
            </a:pPr>
            <a:r>
              <a:rPr lang="zh-CN" altLang="en-US" dirty="0">
                <a:solidFill>
                  <a:schemeClr val="tx1">
                    <a:lumMod val="65000"/>
                    <a:lumOff val="35000"/>
                  </a:schemeClr>
                </a:solidFill>
                <a:latin typeface="微软雅黑" pitchFamily="34" charset="-122"/>
                <a:ea typeface="微软雅黑" pitchFamily="34" charset="-122"/>
                <a:cs typeface="Arial" pitchFamily="34" charset="0"/>
              </a:rPr>
              <a:t>       速课</a:t>
            </a:r>
            <a:r>
              <a:rPr lang="en-US" altLang="zh-CN" baseline="30000" dirty="0">
                <a:solidFill>
                  <a:schemeClr val="tx1">
                    <a:lumMod val="65000"/>
                    <a:lumOff val="35000"/>
                  </a:schemeClr>
                </a:solidFill>
                <a:latin typeface="微软雅黑" pitchFamily="34" charset="-122"/>
                <a:ea typeface="微软雅黑" pitchFamily="34" charset="-122"/>
                <a:cs typeface="Arial" pitchFamily="34" charset="0"/>
              </a:rPr>
              <a:t>TM</a:t>
            </a:r>
            <a:r>
              <a:rPr lang="zh-CN" altLang="en-US" dirty="0">
                <a:solidFill>
                  <a:schemeClr val="tx1">
                    <a:lumMod val="65000"/>
                    <a:lumOff val="35000"/>
                  </a:schemeClr>
                </a:solidFill>
                <a:latin typeface="微软雅黑" pitchFamily="34" charset="-122"/>
                <a:ea typeface="微软雅黑" pitchFamily="34" charset="-122"/>
                <a:cs typeface="Arial" pitchFamily="34" charset="0"/>
              </a:rPr>
              <a:t>便携式智能课件录播系统，是一款简单、易用、便携的随堂授课内容录播工具。是目前市场上少有的集课件录制与编辑、学习内容与进度控制、个性化设计等于一体的智能课件录播系统，生成的多媒体课件具有类型多、文件小、音质好、画面清晰、可自由拆分、符合</a:t>
            </a:r>
            <a:r>
              <a:rPr lang="en-US" altLang="zh-CN" dirty="0">
                <a:solidFill>
                  <a:schemeClr val="tx1">
                    <a:lumMod val="65000"/>
                    <a:lumOff val="35000"/>
                  </a:schemeClr>
                </a:solidFill>
                <a:latin typeface="微软雅黑" pitchFamily="34" charset="-122"/>
                <a:ea typeface="微软雅黑" pitchFamily="34" charset="-122"/>
                <a:cs typeface="Arial" pitchFamily="34" charset="0"/>
              </a:rPr>
              <a:t>SCORM</a:t>
            </a:r>
            <a:r>
              <a:rPr lang="zh-CN" altLang="en-US" dirty="0">
                <a:solidFill>
                  <a:schemeClr val="tx1">
                    <a:lumMod val="65000"/>
                    <a:lumOff val="35000"/>
                  </a:schemeClr>
                </a:solidFill>
                <a:latin typeface="微软雅黑" pitchFamily="34" charset="-122"/>
                <a:ea typeface="微软雅黑" pitchFamily="34" charset="-122"/>
                <a:cs typeface="Arial" pitchFamily="34" charset="0"/>
              </a:rPr>
              <a:t>标准等特点。</a:t>
            </a:r>
          </a:p>
        </p:txBody>
      </p:sp>
      <p:pic>
        <p:nvPicPr>
          <p:cNvPr id="20" name="图片 28" descr="泛在学习平台logo(投影黑).png"/>
          <p:cNvPicPr>
            <a:picLocks noChangeAspect="1"/>
          </p:cNvPicPr>
          <p:nvPr/>
        </p:nvPicPr>
        <p:blipFill>
          <a:blip r:embed="rId3"/>
          <a:srcRect/>
          <a:stretch>
            <a:fillRect/>
          </a:stretch>
        </p:blipFill>
        <p:spPr bwMode="auto">
          <a:xfrm>
            <a:off x="785813" y="3938588"/>
            <a:ext cx="2357437" cy="1119187"/>
          </a:xfrm>
          <a:prstGeom prst="rect">
            <a:avLst/>
          </a:prstGeom>
          <a:noFill/>
          <a:ln w="9525">
            <a:noFill/>
            <a:miter lim="800000"/>
            <a:headEnd/>
            <a:tailEnd/>
          </a:ln>
        </p:spPr>
      </p:pic>
      <p:sp>
        <p:nvSpPr>
          <p:cNvPr id="21"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17" name="矩形 16"/>
          <p:cNvSpPr/>
          <p:nvPr/>
        </p:nvSpPr>
        <p:spPr>
          <a:xfrm>
            <a:off x="3286116" y="3143248"/>
            <a:ext cx="5429288" cy="285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786182" y="3428575"/>
            <a:ext cx="5286412" cy="3000821"/>
          </a:xfrm>
          <a:prstGeom prst="rect">
            <a:avLst/>
          </a:prstGeom>
        </p:spPr>
        <p:txBody>
          <a:bodyPr wrap="square">
            <a:spAutoFit/>
          </a:bodyPr>
          <a:lstStyle/>
          <a:p>
            <a:pPr eaLnBrk="0" hangingPunct="0">
              <a:lnSpc>
                <a:spcPct val="150000"/>
              </a:lnSpc>
              <a:defRPr/>
            </a:pPr>
            <a:r>
              <a:rPr lang="zh-CN" altLang="en-US" dirty="0" smtClean="0">
                <a:solidFill>
                  <a:schemeClr val="tx1">
                    <a:lumMod val="65000"/>
                    <a:lumOff val="35000"/>
                  </a:schemeClr>
                </a:solidFill>
                <a:latin typeface="微软雅黑" pitchFamily="34" charset="-122"/>
                <a:ea typeface="微软雅黑" pitchFamily="34" charset="-122"/>
              </a:rPr>
              <a:t>系统可边拍边录，即时生成六种不同类型的课件：</a:t>
            </a:r>
            <a:endParaRPr lang="en-US" altLang="zh-CN" dirty="0" smtClean="0">
              <a:solidFill>
                <a:schemeClr val="tx1">
                  <a:lumMod val="65000"/>
                  <a:lumOff val="35000"/>
                </a:schemeClr>
              </a:solidFill>
              <a:latin typeface="微软雅黑" pitchFamily="34" charset="-122"/>
              <a:ea typeface="微软雅黑" pitchFamily="34" charset="-122"/>
            </a:endParaRP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常规型（音频版</a:t>
            </a:r>
            <a:r>
              <a:rPr lang="en-US" altLang="zh-CN" dirty="0" smtClean="0">
                <a:solidFill>
                  <a:schemeClr val="tx1">
                    <a:lumMod val="65000"/>
                    <a:lumOff val="35000"/>
                  </a:schemeClr>
                </a:solidFill>
                <a:latin typeface="微软雅黑" pitchFamily="34" charset="-122"/>
                <a:ea typeface="微软雅黑" pitchFamily="34" charset="-122"/>
              </a:rPr>
              <a:t>/</a:t>
            </a:r>
            <a:r>
              <a:rPr lang="zh-CN" altLang="en-US" dirty="0" smtClean="0">
                <a:solidFill>
                  <a:schemeClr val="tx1">
                    <a:lumMod val="65000"/>
                    <a:lumOff val="35000"/>
                  </a:schemeClr>
                </a:solidFill>
                <a:latin typeface="微软雅黑" pitchFamily="34" charset="-122"/>
                <a:ea typeface="微软雅黑" pitchFamily="34" charset="-122"/>
              </a:rPr>
              <a:t>视频版）</a:t>
            </a: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互动型（音频版</a:t>
            </a:r>
            <a:r>
              <a:rPr lang="en-US" altLang="zh-CN" dirty="0" smtClean="0">
                <a:solidFill>
                  <a:schemeClr val="tx1">
                    <a:lumMod val="65000"/>
                    <a:lumOff val="35000"/>
                  </a:schemeClr>
                </a:solidFill>
                <a:latin typeface="微软雅黑" pitchFamily="34" charset="-122"/>
                <a:ea typeface="微软雅黑" pitchFamily="34" charset="-122"/>
              </a:rPr>
              <a:t>/</a:t>
            </a:r>
            <a:r>
              <a:rPr lang="zh-CN" altLang="en-US" dirty="0" smtClean="0">
                <a:solidFill>
                  <a:schemeClr val="tx1">
                    <a:lumMod val="65000"/>
                    <a:lumOff val="35000"/>
                  </a:schemeClr>
                </a:solidFill>
                <a:latin typeface="微软雅黑" pitchFamily="34" charset="-122"/>
                <a:ea typeface="微软雅黑" pitchFamily="34" charset="-122"/>
              </a:rPr>
              <a:t>视频版）</a:t>
            </a: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操作演示型（音频版</a:t>
            </a:r>
            <a:r>
              <a:rPr lang="en-US" altLang="zh-CN" dirty="0" smtClean="0">
                <a:solidFill>
                  <a:schemeClr val="tx1">
                    <a:lumMod val="65000"/>
                    <a:lumOff val="35000"/>
                  </a:schemeClr>
                </a:solidFill>
                <a:latin typeface="微软雅黑" pitchFamily="34" charset="-122"/>
                <a:ea typeface="微软雅黑" pitchFamily="34" charset="-122"/>
              </a:rPr>
              <a:t>/</a:t>
            </a:r>
            <a:r>
              <a:rPr lang="zh-CN" altLang="en-US" dirty="0" smtClean="0">
                <a:solidFill>
                  <a:schemeClr val="tx1">
                    <a:lumMod val="65000"/>
                    <a:lumOff val="35000"/>
                  </a:schemeClr>
                </a:solidFill>
                <a:latin typeface="微软雅黑" pitchFamily="34" charset="-122"/>
                <a:ea typeface="微软雅黑" pitchFamily="34" charset="-122"/>
              </a:rPr>
              <a:t>视频版）</a:t>
            </a: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综合型</a:t>
            </a: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课堂情境模拟型</a:t>
            </a:r>
          </a:p>
          <a:p>
            <a:pPr eaLnBrk="0" hangingPunct="0">
              <a:lnSpc>
                <a:spcPct val="150000"/>
              </a:lnSpc>
              <a:buFont typeface="Wingdings" pitchFamily="2" charset="2"/>
              <a:buChar char="Ø"/>
              <a:defRPr/>
            </a:pPr>
            <a:r>
              <a:rPr lang="zh-CN" altLang="en-US" dirty="0" smtClean="0">
                <a:solidFill>
                  <a:schemeClr val="tx1">
                    <a:lumMod val="65000"/>
                    <a:lumOff val="35000"/>
                  </a:schemeClr>
                </a:solidFill>
                <a:latin typeface="微软雅黑" pitchFamily="34" charset="-122"/>
                <a:ea typeface="微软雅黑" pitchFamily="34" charset="-122"/>
              </a:rPr>
              <a:t>  公开课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ssolv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9" grpId="0" uiExpand="1" build="p"/>
      <p:bldP spid="17"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1385316" cy="458908"/>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5. </a:t>
            </a:r>
            <a:r>
              <a:rPr lang="zh-CN" altLang="en-US" b="1" dirty="0" smtClean="0">
                <a:solidFill>
                  <a:schemeClr val="tx1">
                    <a:lumMod val="50000"/>
                    <a:lumOff val="50000"/>
                  </a:schemeClr>
                </a:solidFill>
                <a:latin typeface="微软雅黑" pitchFamily="34" charset="-122"/>
                <a:ea typeface="微软雅黑" pitchFamily="34" charset="-122"/>
              </a:rPr>
              <a:t>解决方案</a:t>
            </a:r>
          </a:p>
        </p:txBody>
      </p:sp>
      <p:grpSp>
        <p:nvGrpSpPr>
          <p:cNvPr id="2" name="组合 45"/>
          <p:cNvGrpSpPr>
            <a:grpSpLocks/>
          </p:cNvGrpSpPr>
          <p:nvPr/>
        </p:nvGrpSpPr>
        <p:grpSpPr bwMode="auto">
          <a:xfrm>
            <a:off x="0" y="2365195"/>
            <a:ext cx="9144000"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918240"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3</a:t>
                </a:r>
                <a:r>
                  <a:rPr lang="zh-CN" altLang="en-US" dirty="0" smtClean="0">
                    <a:solidFill>
                      <a:srgbClr val="00B050"/>
                    </a:solidFill>
                    <a:latin typeface="微软雅黑" pitchFamily="34" charset="-122"/>
                    <a:ea typeface="微软雅黑" pitchFamily="34" charset="-122"/>
                  </a:rPr>
                  <a:t>）“未来教室”综合解决方案</a:t>
                </a:r>
              </a:p>
            </p:txBody>
          </p:sp>
          <p:cxnSp>
            <p:nvCxnSpPr>
              <p:cNvPr id="16" name="直接连接符 15"/>
              <p:cNvCxnSpPr>
                <a:stCxn id="15" idx="0"/>
              </p:cNvCxnSpPr>
              <p:nvPr/>
            </p:nvCxnSpPr>
            <p:spPr>
              <a:xfrm>
                <a:off x="4961139" y="1779662"/>
                <a:ext cx="4110653"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38" name="矩形 37"/>
          <p:cNvSpPr/>
          <p:nvPr/>
        </p:nvSpPr>
        <p:spPr>
          <a:xfrm>
            <a:off x="2286000" y="2690336"/>
            <a:ext cx="4572000" cy="369332"/>
          </a:xfrm>
          <a:prstGeom prst="rect">
            <a:avLst/>
          </a:prstGeom>
        </p:spPr>
        <p:txBody>
          <a:bodyPr>
            <a:spAutoFit/>
          </a:bodyPr>
          <a:lstStyle/>
          <a:p>
            <a:r>
              <a:rPr lang="zh-CN" altLang="en-US" dirty="0" smtClean="0"/>
              <a:t> </a:t>
            </a:r>
            <a:endParaRPr lang="zh-CN" altLang="en-US" dirty="0"/>
          </a:p>
        </p:txBody>
      </p:sp>
      <p:sp>
        <p:nvSpPr>
          <p:cNvPr id="21"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24" name="矩形 23"/>
          <p:cNvSpPr/>
          <p:nvPr/>
        </p:nvSpPr>
        <p:spPr>
          <a:xfrm>
            <a:off x="928662" y="3714752"/>
            <a:ext cx="7643866" cy="1754326"/>
          </a:xfrm>
          <a:prstGeom prst="rect">
            <a:avLst/>
          </a:prstGeom>
        </p:spPr>
        <p:txBody>
          <a:bodyPr wrap="square">
            <a:spAutoFit/>
          </a:bodyPr>
          <a:lstStyle/>
          <a:p>
            <a:pPr eaLnBrk="0" hangingPunct="0">
              <a:lnSpc>
                <a:spcPct val="150000"/>
              </a:lnSpc>
              <a:defRPr/>
            </a:pPr>
            <a:r>
              <a:rPr lang="zh-CN" altLang="en-US" dirty="0" smtClean="0">
                <a:solidFill>
                  <a:schemeClr val="tx1">
                    <a:lumMod val="65000"/>
                    <a:lumOff val="35000"/>
                  </a:schemeClr>
                </a:solidFill>
                <a:latin typeface="微软雅黑" pitchFamily="34" charset="-122"/>
                <a:ea typeface="微软雅黑" pitchFamily="34" charset="-122"/>
              </a:rPr>
              <a:t>     “未来教室”综合解决方案，是为适应数字化时代对人才培养的需求，摆脱传统教室的束缚，改变传统教学方式，将先进的科学技术融入到教室的设计与建设中，建构适合于未来社会人才培养的教学环境而提供的一种全新的数字化教学一体化解决方案。</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22" name="矩形 21"/>
          <p:cNvSpPr/>
          <p:nvPr/>
        </p:nvSpPr>
        <p:spPr>
          <a:xfrm>
            <a:off x="642910" y="1785926"/>
            <a:ext cx="8001056" cy="3416320"/>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为了保证各分中心能更好的使用分中心系统及相关智能制课工具来进行资源的共建共享，自项目推广应用以来，总中心进行了包括系统安装培训、编目培训、智能制课工具使用、虚拟实训资源共建共享等内容的专业培训、研修和高峰论坛等共计</a:t>
            </a:r>
            <a:r>
              <a:rPr lang="en-US" altLang="zh-CN" dirty="0" smtClean="0">
                <a:solidFill>
                  <a:schemeClr val="tx1">
                    <a:lumMod val="50000"/>
                    <a:lumOff val="50000"/>
                  </a:schemeClr>
                </a:solidFill>
                <a:latin typeface="微软雅黑" pitchFamily="34" charset="-122"/>
                <a:ea typeface="微软雅黑" pitchFamily="34" charset="-122"/>
              </a:rPr>
              <a:t>27</a:t>
            </a:r>
            <a:r>
              <a:rPr lang="zh-CN" altLang="en-US" dirty="0" smtClean="0">
                <a:solidFill>
                  <a:schemeClr val="tx1">
                    <a:lumMod val="50000"/>
                    <a:lumOff val="50000"/>
                  </a:schemeClr>
                </a:solidFill>
                <a:latin typeface="微软雅黑" pitchFamily="34" charset="-122"/>
                <a:ea typeface="微软雅黑" pitchFamily="34" charset="-122"/>
              </a:rPr>
              <a:t>次，培训人数达</a:t>
            </a:r>
            <a:r>
              <a:rPr lang="en-US" altLang="zh-CN" dirty="0" smtClean="0">
                <a:solidFill>
                  <a:schemeClr val="tx1">
                    <a:lumMod val="50000"/>
                    <a:lumOff val="50000"/>
                  </a:schemeClr>
                </a:solidFill>
                <a:latin typeface="微软雅黑" pitchFamily="34" charset="-122"/>
                <a:ea typeface="微软雅黑" pitchFamily="34" charset="-122"/>
              </a:rPr>
              <a:t>2500</a:t>
            </a:r>
            <a:r>
              <a:rPr lang="zh-CN" altLang="en-US" dirty="0" smtClean="0">
                <a:solidFill>
                  <a:schemeClr val="tx1">
                    <a:lumMod val="50000"/>
                    <a:lumOff val="50000"/>
                  </a:schemeClr>
                </a:solidFill>
                <a:latin typeface="微软雅黑" pitchFamily="34" charset="-122"/>
                <a:ea typeface="微软雅黑" pitchFamily="34" charset="-122"/>
              </a:rPr>
              <a:t>人，参培教师回校后组织</a:t>
            </a:r>
            <a:r>
              <a:rPr lang="en-US" altLang="zh-CN" dirty="0" smtClean="0">
                <a:solidFill>
                  <a:schemeClr val="tx1">
                    <a:lumMod val="50000"/>
                    <a:lumOff val="50000"/>
                  </a:schemeClr>
                </a:solidFill>
                <a:latin typeface="微软雅黑" pitchFamily="34" charset="-122"/>
                <a:ea typeface="微软雅黑" pitchFamily="34" charset="-122"/>
              </a:rPr>
              <a:t>20</a:t>
            </a:r>
            <a:r>
              <a:rPr lang="zh-CN" altLang="en-US" dirty="0" smtClean="0">
                <a:solidFill>
                  <a:schemeClr val="tx1">
                    <a:lumMod val="50000"/>
                    <a:lumOff val="50000"/>
                  </a:schemeClr>
                </a:solidFill>
                <a:latin typeface="微软雅黑" pitchFamily="34" charset="-122"/>
                <a:ea typeface="微软雅黑" pitchFamily="34" charset="-122"/>
              </a:rPr>
              <a:t>人次以上规模的校本培训为</a:t>
            </a:r>
            <a:r>
              <a:rPr lang="en-US" altLang="zh-CN" dirty="0" smtClean="0">
                <a:solidFill>
                  <a:schemeClr val="tx1">
                    <a:lumMod val="50000"/>
                    <a:lumOff val="50000"/>
                  </a:schemeClr>
                </a:solidFill>
                <a:latin typeface="微软雅黑" pitchFamily="34" charset="-122"/>
                <a:ea typeface="微软雅黑" pitchFamily="34" charset="-122"/>
              </a:rPr>
              <a:t>24</a:t>
            </a:r>
            <a:r>
              <a:rPr lang="zh-CN" altLang="en-US" dirty="0" smtClean="0">
                <a:solidFill>
                  <a:schemeClr val="tx1">
                    <a:lumMod val="50000"/>
                    <a:lumOff val="50000"/>
                  </a:schemeClr>
                </a:solidFill>
                <a:latin typeface="微软雅黑" pitchFamily="34" charset="-122"/>
                <a:ea typeface="微软雅黑" pitchFamily="34" charset="-122"/>
              </a:rPr>
              <a:t>次，共有超过</a:t>
            </a:r>
            <a:r>
              <a:rPr lang="en-US" altLang="zh-CN" dirty="0" smtClean="0">
                <a:solidFill>
                  <a:schemeClr val="tx1">
                    <a:lumMod val="50000"/>
                    <a:lumOff val="50000"/>
                  </a:schemeClr>
                </a:solidFill>
                <a:latin typeface="微软雅黑" pitchFamily="34" charset="-122"/>
                <a:ea typeface="微软雅黑" pitchFamily="34" charset="-122"/>
              </a:rPr>
              <a:t>1800</a:t>
            </a:r>
            <a:r>
              <a:rPr lang="zh-CN" altLang="en-US" dirty="0" smtClean="0">
                <a:solidFill>
                  <a:schemeClr val="tx1">
                    <a:lumMod val="50000"/>
                    <a:lumOff val="50000"/>
                  </a:schemeClr>
                </a:solidFill>
                <a:latin typeface="微软雅黑" pitchFamily="34" charset="-122"/>
                <a:ea typeface="微软雅黑" pitchFamily="34" charset="-122"/>
              </a:rPr>
              <a:t>人次参加培训。</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通过培训和研修，参培教师快速掌握了标准化课件开发技术，大大提高了教师参与课件制作的积极性，为分中心快速制作资源提供了相应的技术解决方案，为项目典型应用示范工作打下了良好的基础。</a:t>
            </a:r>
          </a:p>
        </p:txBody>
      </p:sp>
      <p:sp>
        <p:nvSpPr>
          <p:cNvPr id="27" name="矩形 26"/>
          <p:cNvSpPr/>
          <p:nvPr/>
        </p:nvSpPr>
        <p:spPr>
          <a:xfrm>
            <a:off x="500034" y="1142984"/>
            <a:ext cx="1385316"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6. </a:t>
            </a:r>
            <a:r>
              <a:rPr lang="zh-CN" altLang="en-US" b="1" dirty="0" smtClean="0">
                <a:solidFill>
                  <a:schemeClr val="tx1">
                    <a:lumMod val="50000"/>
                    <a:lumOff val="50000"/>
                  </a:schemeClr>
                </a:solidFill>
                <a:latin typeface="微软雅黑" pitchFamily="34" charset="-122"/>
                <a:ea typeface="微软雅黑" pitchFamily="34" charset="-122"/>
              </a:rPr>
              <a:t>培训工作</a:t>
            </a:r>
          </a:p>
        </p:txBody>
      </p:sp>
      <p:sp>
        <p:nvSpPr>
          <p:cNvPr id="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9" name="矩形 8"/>
          <p:cNvSpPr/>
          <p:nvPr/>
        </p:nvSpPr>
        <p:spPr>
          <a:xfrm>
            <a:off x="642910" y="1714488"/>
            <a:ext cx="7858180" cy="371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29"/>
          <p:cNvPicPr>
            <a:picLocks noChangeAspect="1" noChangeArrowheads="1"/>
          </p:cNvPicPr>
          <p:nvPr/>
        </p:nvPicPr>
        <p:blipFill>
          <a:blip r:embed="rId3"/>
          <a:srcRect/>
          <a:stretch>
            <a:fillRect/>
          </a:stretch>
        </p:blipFill>
        <p:spPr bwMode="auto">
          <a:xfrm>
            <a:off x="2728942" y="1563671"/>
            <a:ext cx="5214937" cy="3873500"/>
          </a:xfrm>
          <a:prstGeom prst="rect">
            <a:avLst/>
          </a:prstGeom>
          <a:ln>
            <a:noFill/>
          </a:ln>
          <a:effectLst>
            <a:outerShdw blurRad="292100" dist="139700" dir="2700000" algn="tl" rotWithShape="0">
              <a:srgbClr val="333333">
                <a:alpha val="65000"/>
              </a:srgbClr>
            </a:outerShdw>
          </a:effectLst>
        </p:spPr>
        <p:style>
          <a:lnRef idx="3">
            <a:schemeClr val="lt1"/>
          </a:lnRef>
          <a:fillRef idx="1">
            <a:schemeClr val="accent5"/>
          </a:fillRef>
          <a:effectRef idx="1">
            <a:schemeClr val="accent5"/>
          </a:effectRef>
          <a:fontRef idx="minor">
            <a:schemeClr val="lt1"/>
          </a:fontRef>
        </p:style>
      </p:pic>
      <p:pic>
        <p:nvPicPr>
          <p:cNvPr id="21" name="Picture 7"/>
          <p:cNvPicPr>
            <a:picLocks noChangeAspect="1" noChangeArrowheads="1"/>
          </p:cNvPicPr>
          <p:nvPr/>
        </p:nvPicPr>
        <p:blipFill>
          <a:blip r:embed="rId4"/>
          <a:srcRect/>
          <a:stretch>
            <a:fillRect/>
          </a:stretch>
        </p:blipFill>
        <p:spPr bwMode="auto">
          <a:xfrm>
            <a:off x="2728942" y="1563671"/>
            <a:ext cx="5773737" cy="3857625"/>
          </a:xfrm>
          <a:prstGeom prst="rect">
            <a:avLst/>
          </a:prstGeom>
          <a:ln>
            <a:noFill/>
          </a:ln>
          <a:effectLst>
            <a:outerShdw blurRad="292100" dist="139700" dir="2700000" algn="tl" rotWithShape="0">
              <a:srgbClr val="333333">
                <a:alpha val="65000"/>
              </a:srgbClr>
            </a:outerShdw>
          </a:effectLst>
        </p:spPr>
      </p:pic>
      <p:pic>
        <p:nvPicPr>
          <p:cNvPr id="23" name="图片 22"/>
          <p:cNvPicPr>
            <a:picLocks noChangeAspect="1"/>
          </p:cNvPicPr>
          <p:nvPr/>
        </p:nvPicPr>
        <p:blipFill>
          <a:blip r:embed="rId5"/>
          <a:stretch>
            <a:fillRect/>
          </a:stretch>
        </p:blipFill>
        <p:spPr>
          <a:xfrm>
            <a:off x="2586067" y="1492233"/>
            <a:ext cx="6200775" cy="3960813"/>
          </a:xfrm>
          <a:prstGeom prst="rect">
            <a:avLst/>
          </a:prstGeom>
          <a:ln>
            <a:noFill/>
          </a:ln>
          <a:effectLst>
            <a:outerShdw blurRad="292100" dist="139700" dir="2700000" algn="tl" rotWithShape="0">
              <a:srgbClr val="333333">
                <a:alpha val="65000"/>
              </a:srgbClr>
            </a:outerShdw>
          </a:effectLst>
        </p:spPr>
      </p:pic>
      <p:pic>
        <p:nvPicPr>
          <p:cNvPr id="24" name="内容占位符 3"/>
          <p:cNvPicPr>
            <a:picLocks noChangeAspect="1"/>
          </p:cNvPicPr>
          <p:nvPr/>
        </p:nvPicPr>
        <p:blipFill>
          <a:blip r:embed="rId6"/>
          <a:stretch>
            <a:fillRect/>
          </a:stretch>
        </p:blipFill>
        <p:spPr>
          <a:xfrm>
            <a:off x="2235229" y="1347771"/>
            <a:ext cx="6480175" cy="4319587"/>
          </a:xfrm>
          <a:prstGeom prst="rect">
            <a:avLst/>
          </a:prstGeom>
          <a:ln>
            <a:noFill/>
          </a:ln>
          <a:effectLst>
            <a:outerShdw blurRad="292100" dist="139700" dir="2700000" algn="tl" rotWithShape="0">
              <a:srgbClr val="333333">
                <a:alpha val="65000"/>
              </a:srgbClr>
            </a:outerShdw>
          </a:effectLst>
        </p:spPr>
      </p:pic>
      <p:grpSp>
        <p:nvGrpSpPr>
          <p:cNvPr id="37" name="组合 36"/>
          <p:cNvGrpSpPr/>
          <p:nvPr/>
        </p:nvGrpSpPr>
        <p:grpSpPr>
          <a:xfrm>
            <a:off x="1357290" y="1071546"/>
            <a:ext cx="7572428" cy="4714908"/>
            <a:chOff x="1357290" y="1071546"/>
            <a:chExt cx="7572428" cy="4714908"/>
          </a:xfrm>
        </p:grpSpPr>
        <p:pic>
          <p:nvPicPr>
            <p:cNvPr id="25" name="Picture 2" descr="http://www.nerc.edu.cn/FrontEnd/Uploads/News/图片4.jpg"/>
            <p:cNvPicPr>
              <a:picLocks noChangeAspect="1" noChangeArrowheads="1"/>
            </p:cNvPicPr>
            <p:nvPr/>
          </p:nvPicPr>
          <p:blipFill rotWithShape="1">
            <a:blip r:embed="rId7"/>
            <a:srcRect l="-10595" t="12935" r="22325" b="7380"/>
            <a:stretch/>
          </p:blipFill>
          <p:spPr bwMode="auto">
            <a:xfrm>
              <a:off x="1357290" y="1071546"/>
              <a:ext cx="7199313" cy="4668837"/>
            </a:xfrm>
            <a:prstGeom prst="rect">
              <a:avLst/>
            </a:prstGeom>
            <a:ln>
              <a:noFill/>
            </a:ln>
            <a:effectLst>
              <a:outerShdw blurRad="292100" dist="139700" dir="2700000" algn="tl" rotWithShape="0">
                <a:srgbClr val="333333">
                  <a:alpha val="65000"/>
                </a:srgbClr>
              </a:outerShdw>
            </a:effectLst>
            <a:extLst/>
          </p:spPr>
        </p:pic>
        <p:sp>
          <p:nvSpPr>
            <p:cNvPr id="36" name="矩形 35"/>
            <p:cNvSpPr/>
            <p:nvPr/>
          </p:nvSpPr>
          <p:spPr>
            <a:xfrm>
              <a:off x="8572528" y="1071546"/>
              <a:ext cx="357190" cy="4714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28"/>
          <p:cNvSpPr/>
          <p:nvPr/>
        </p:nvSpPr>
        <p:spPr>
          <a:xfrm>
            <a:off x="1928794" y="1071546"/>
            <a:ext cx="6715172" cy="47149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6"/>
          <p:cNvGrpSpPr>
            <a:grpSpLocks/>
          </p:cNvGrpSpPr>
          <p:nvPr/>
        </p:nvGrpSpPr>
        <p:grpSpPr bwMode="auto">
          <a:xfrm>
            <a:off x="642967" y="1928824"/>
            <a:ext cx="3668712" cy="3071812"/>
            <a:chOff x="857224" y="1643056"/>
            <a:chExt cx="3668103" cy="3071834"/>
          </a:xfrm>
        </p:grpSpPr>
        <p:pic>
          <p:nvPicPr>
            <p:cNvPr id="31" name="Picture 10"/>
            <p:cNvPicPr>
              <a:picLocks noChangeAspect="1" noChangeArrowheads="1"/>
            </p:cNvPicPr>
            <p:nvPr/>
          </p:nvPicPr>
          <p:blipFill>
            <a:blip r:embed="rId8"/>
            <a:srcRect b="9525"/>
            <a:stretch>
              <a:fillRect/>
            </a:stretch>
          </p:blipFill>
          <p:spPr bwMode="auto">
            <a:xfrm>
              <a:off x="857224" y="1643056"/>
              <a:ext cx="3668103" cy="2714644"/>
            </a:xfrm>
            <a:prstGeom prst="rect">
              <a:avLst/>
            </a:prstGeom>
            <a:noFill/>
            <a:ln w="9525">
              <a:noFill/>
              <a:miter lim="800000"/>
              <a:headEnd/>
              <a:tailEnd/>
            </a:ln>
          </p:spPr>
        </p:pic>
        <p:sp>
          <p:nvSpPr>
            <p:cNvPr id="32" name="TextBox 1"/>
            <p:cNvSpPr txBox="1">
              <a:spLocks noChangeArrowheads="1"/>
            </p:cNvSpPr>
            <p:nvPr/>
          </p:nvSpPr>
          <p:spPr bwMode="auto">
            <a:xfrm>
              <a:off x="1785918" y="4376336"/>
              <a:ext cx="2071702" cy="338554"/>
            </a:xfrm>
            <a:prstGeom prst="rect">
              <a:avLst/>
            </a:prstGeom>
            <a:noFill/>
            <a:ln w="9525">
              <a:noFill/>
              <a:miter lim="800000"/>
              <a:headEnd/>
              <a:tailEnd/>
            </a:ln>
          </p:spPr>
          <p:txBody>
            <a:bodyPr>
              <a:spAutoFit/>
            </a:bodyPr>
            <a:lstStyle/>
            <a:p>
              <a:r>
                <a:rPr lang="zh-CN" altLang="en-US" sz="1600" b="1"/>
                <a:t>内蒙古电大校本培训</a:t>
              </a:r>
            </a:p>
          </p:txBody>
        </p:sp>
      </p:grpSp>
      <p:grpSp>
        <p:nvGrpSpPr>
          <p:cNvPr id="33" name="组合 30"/>
          <p:cNvGrpSpPr>
            <a:grpSpLocks/>
          </p:cNvGrpSpPr>
          <p:nvPr/>
        </p:nvGrpSpPr>
        <p:grpSpPr bwMode="auto">
          <a:xfrm>
            <a:off x="4429154" y="1928824"/>
            <a:ext cx="4286250" cy="3017837"/>
            <a:chOff x="468313" y="1916832"/>
            <a:chExt cx="4762500" cy="3185400"/>
          </a:xfrm>
        </p:grpSpPr>
        <p:pic>
          <p:nvPicPr>
            <p:cNvPr id="34" name="Picture 2" descr="http://www.gdrtvu.edu.cn/cms/wwwgdrtvu/xuexiaoxinwen/xuexiaoyaowen/resource/07fbe87d66a821ddb46ee021a01c2991.jpg"/>
            <p:cNvPicPr>
              <a:picLocks noChangeAspect="1" noChangeArrowheads="1"/>
            </p:cNvPicPr>
            <p:nvPr/>
          </p:nvPicPr>
          <p:blipFill>
            <a:blip r:embed="rId9"/>
            <a:srcRect/>
            <a:stretch>
              <a:fillRect/>
            </a:stretch>
          </p:blipFill>
          <p:spPr bwMode="auto">
            <a:xfrm>
              <a:off x="468313" y="1916832"/>
              <a:ext cx="4762500" cy="2800351"/>
            </a:xfrm>
            <a:prstGeom prst="rect">
              <a:avLst/>
            </a:prstGeom>
            <a:noFill/>
            <a:ln w="9525">
              <a:noFill/>
              <a:miter lim="800000"/>
              <a:headEnd/>
              <a:tailEnd/>
            </a:ln>
          </p:spPr>
        </p:pic>
        <p:sp>
          <p:nvSpPr>
            <p:cNvPr id="35" name="TextBox 1"/>
            <p:cNvSpPr txBox="1">
              <a:spLocks noChangeArrowheads="1"/>
            </p:cNvSpPr>
            <p:nvPr/>
          </p:nvSpPr>
          <p:spPr bwMode="auto">
            <a:xfrm>
              <a:off x="1691680" y="4744934"/>
              <a:ext cx="2031008" cy="357298"/>
            </a:xfrm>
            <a:prstGeom prst="rect">
              <a:avLst/>
            </a:prstGeom>
            <a:noFill/>
            <a:ln w="9525">
              <a:noFill/>
              <a:miter lim="800000"/>
              <a:headEnd/>
              <a:tailEnd/>
            </a:ln>
          </p:spPr>
          <p:txBody>
            <a:bodyPr>
              <a:spAutoFit/>
            </a:bodyPr>
            <a:lstStyle/>
            <a:p>
              <a:r>
                <a:rPr lang="zh-CN" altLang="en-US" sz="1600" b="1"/>
                <a:t>广东电大校本培训</a:t>
              </a:r>
            </a:p>
          </p:txBody>
        </p:sp>
      </p:gr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20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p:bldP spid="27" grpId="0"/>
      <p:bldP spid="9"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928662" y="1643050"/>
            <a:ext cx="7072362" cy="2536400"/>
          </a:xfrm>
          <a:prstGeom prst="rect">
            <a:avLst/>
          </a:prstGeom>
        </p:spPr>
        <p:txBody>
          <a:bodyPr wrap="square">
            <a:spAutoFit/>
          </a:bodyPr>
          <a:lstStyle/>
          <a:p>
            <a:pPr>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2011</a:t>
            </a:r>
            <a:r>
              <a:rPr lang="zh-CN" altLang="en-US" dirty="0" smtClean="0">
                <a:solidFill>
                  <a:schemeClr val="tx1">
                    <a:lumMod val="50000"/>
                    <a:lumOff val="50000"/>
                  </a:schemeClr>
                </a:solidFill>
                <a:latin typeface="微软雅黑" pitchFamily="34" charset="-122"/>
                <a:ea typeface="微软雅黑" pitchFamily="34" charset="-122"/>
              </a:rPr>
              <a:t>年</a:t>
            </a:r>
            <a:r>
              <a:rPr lang="en-US" altLang="zh-CN" dirty="0" smtClean="0">
                <a:solidFill>
                  <a:schemeClr val="tx1">
                    <a:lumMod val="50000"/>
                    <a:lumOff val="50000"/>
                  </a:schemeClr>
                </a:solidFill>
                <a:latin typeface="微软雅黑" pitchFamily="34" charset="-122"/>
                <a:ea typeface="微软雅黑" pitchFamily="34" charset="-122"/>
              </a:rPr>
              <a:t>3</a:t>
            </a:r>
            <a:r>
              <a:rPr lang="zh-CN" altLang="en-US" dirty="0" smtClean="0">
                <a:solidFill>
                  <a:schemeClr val="tx1">
                    <a:lumMod val="50000"/>
                    <a:lumOff val="50000"/>
                  </a:schemeClr>
                </a:solidFill>
                <a:latin typeface="微软雅黑" pitchFamily="34" charset="-122"/>
                <a:ea typeface="微软雅黑" pitchFamily="34" charset="-122"/>
              </a:rPr>
              <a:t>月 首次典型应用示范会议在北京召开，公布首批</a:t>
            </a:r>
            <a:r>
              <a:rPr lang="en-US" altLang="zh-CN" dirty="0" smtClean="0">
                <a:solidFill>
                  <a:schemeClr val="tx1">
                    <a:lumMod val="50000"/>
                    <a:lumOff val="50000"/>
                  </a:schemeClr>
                </a:solidFill>
                <a:latin typeface="微软雅黑" pitchFamily="34" charset="-122"/>
                <a:ea typeface="微软雅黑" pitchFamily="34" charset="-122"/>
              </a:rPr>
              <a:t>18</a:t>
            </a:r>
            <a:r>
              <a:rPr lang="zh-CN" altLang="en-US" dirty="0" smtClean="0">
                <a:solidFill>
                  <a:schemeClr val="tx1">
                    <a:lumMod val="50000"/>
                    <a:lumOff val="50000"/>
                  </a:schemeClr>
                </a:solidFill>
                <a:latin typeface="微软雅黑" pitchFamily="34" charset="-122"/>
                <a:ea typeface="微软雅黑" pitchFamily="34" charset="-122"/>
              </a:rPr>
              <a:t>家分中心和</a:t>
            </a:r>
            <a:r>
              <a:rPr lang="en-US" altLang="zh-CN" dirty="0" smtClean="0">
                <a:solidFill>
                  <a:schemeClr val="tx1">
                    <a:lumMod val="50000"/>
                    <a:lumOff val="50000"/>
                  </a:schemeClr>
                </a:solidFill>
                <a:latin typeface="微软雅黑" pitchFamily="34" charset="-122"/>
                <a:ea typeface="微软雅黑" pitchFamily="34" charset="-122"/>
              </a:rPr>
              <a:t>5</a:t>
            </a:r>
            <a:r>
              <a:rPr lang="zh-CN" altLang="en-US" dirty="0" smtClean="0">
                <a:solidFill>
                  <a:schemeClr val="tx1">
                    <a:lumMod val="50000"/>
                    <a:lumOff val="50000"/>
                  </a:schemeClr>
                </a:solidFill>
                <a:latin typeface="微软雅黑" pitchFamily="34" charset="-122"/>
                <a:ea typeface="微软雅黑" pitchFamily="34" charset="-122"/>
              </a:rPr>
              <a:t>家典型应用示范点单位。</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2011</a:t>
            </a:r>
            <a:r>
              <a:rPr lang="zh-CN" altLang="en-US" dirty="0" smtClean="0">
                <a:solidFill>
                  <a:schemeClr val="tx1">
                    <a:lumMod val="50000"/>
                    <a:lumOff val="50000"/>
                  </a:schemeClr>
                </a:solidFill>
                <a:latin typeface="微软雅黑" pitchFamily="34" charset="-122"/>
                <a:ea typeface="微软雅黑" pitchFamily="34" charset="-122"/>
              </a:rPr>
              <a:t>年</a:t>
            </a:r>
            <a:r>
              <a:rPr lang="en-US" altLang="zh-CN" dirty="0" smtClean="0">
                <a:solidFill>
                  <a:schemeClr val="tx1">
                    <a:lumMod val="50000"/>
                    <a:lumOff val="50000"/>
                  </a:schemeClr>
                </a:solidFill>
                <a:latin typeface="微软雅黑" pitchFamily="34" charset="-122"/>
                <a:ea typeface="微软雅黑" pitchFamily="34" charset="-122"/>
              </a:rPr>
              <a:t>11</a:t>
            </a:r>
            <a:r>
              <a:rPr lang="zh-CN" altLang="en-US" dirty="0" smtClean="0">
                <a:solidFill>
                  <a:schemeClr val="tx1">
                    <a:lumMod val="50000"/>
                    <a:lumOff val="50000"/>
                  </a:schemeClr>
                </a:solidFill>
                <a:latin typeface="微软雅黑" pitchFamily="34" charset="-122"/>
                <a:ea typeface="微软雅黑" pitchFamily="34" charset="-122"/>
              </a:rPr>
              <a:t>月 第二批典型应用示范工作会议在广州召开， 公布第二批</a:t>
            </a:r>
            <a:r>
              <a:rPr lang="en-US" altLang="zh-CN" dirty="0" smtClean="0">
                <a:solidFill>
                  <a:schemeClr val="tx1">
                    <a:lumMod val="50000"/>
                    <a:lumOff val="50000"/>
                  </a:schemeClr>
                </a:solidFill>
                <a:latin typeface="微软雅黑" pitchFamily="34" charset="-122"/>
                <a:ea typeface="微软雅黑" pitchFamily="34" charset="-122"/>
              </a:rPr>
              <a:t>16</a:t>
            </a:r>
            <a:r>
              <a:rPr lang="zh-CN" altLang="en-US" dirty="0" smtClean="0">
                <a:solidFill>
                  <a:schemeClr val="tx1">
                    <a:lumMod val="50000"/>
                    <a:lumOff val="50000"/>
                  </a:schemeClr>
                </a:solidFill>
                <a:latin typeface="微软雅黑" pitchFamily="34" charset="-122"/>
                <a:ea typeface="微软雅黑" pitchFamily="34" charset="-122"/>
              </a:rPr>
              <a:t>家分中心和</a:t>
            </a:r>
            <a:r>
              <a:rPr lang="en-US" altLang="zh-CN" dirty="0" smtClean="0">
                <a:solidFill>
                  <a:schemeClr val="tx1">
                    <a:lumMod val="50000"/>
                    <a:lumOff val="50000"/>
                  </a:schemeClr>
                </a:solidFill>
                <a:latin typeface="微软雅黑" pitchFamily="34" charset="-122"/>
                <a:ea typeface="微软雅黑" pitchFamily="34" charset="-122"/>
              </a:rPr>
              <a:t>5</a:t>
            </a:r>
            <a:r>
              <a:rPr lang="zh-CN" altLang="en-US" dirty="0" smtClean="0">
                <a:solidFill>
                  <a:schemeClr val="tx1">
                    <a:lumMod val="50000"/>
                    <a:lumOff val="50000"/>
                  </a:schemeClr>
                </a:solidFill>
                <a:latin typeface="微软雅黑" pitchFamily="34" charset="-122"/>
                <a:ea typeface="微软雅黑" pitchFamily="34" charset="-122"/>
              </a:rPr>
              <a:t>家典型应用示范点单位。</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2011</a:t>
            </a:r>
            <a:r>
              <a:rPr lang="zh-CN" altLang="en-US" dirty="0" smtClean="0">
                <a:solidFill>
                  <a:schemeClr val="tx1">
                    <a:lumMod val="50000"/>
                    <a:lumOff val="50000"/>
                  </a:schemeClr>
                </a:solidFill>
                <a:latin typeface="微软雅黑" pitchFamily="34" charset="-122"/>
                <a:ea typeface="微软雅黑" pitchFamily="34" charset="-122"/>
              </a:rPr>
              <a:t>年</a:t>
            </a:r>
            <a:r>
              <a:rPr lang="en-US" altLang="zh-CN" dirty="0" smtClean="0">
                <a:solidFill>
                  <a:schemeClr val="tx1">
                    <a:lumMod val="50000"/>
                    <a:lumOff val="50000"/>
                  </a:schemeClr>
                </a:solidFill>
                <a:latin typeface="微软雅黑" pitchFamily="34" charset="-122"/>
                <a:ea typeface="微软雅黑" pitchFamily="34" charset="-122"/>
              </a:rPr>
              <a:t>11</a:t>
            </a:r>
            <a:r>
              <a:rPr lang="zh-CN" altLang="en-US" dirty="0" smtClean="0">
                <a:solidFill>
                  <a:schemeClr val="tx1">
                    <a:lumMod val="50000"/>
                    <a:lumOff val="50000"/>
                  </a:schemeClr>
                </a:solidFill>
                <a:latin typeface="微软雅黑" pitchFamily="34" charset="-122"/>
                <a:ea typeface="微软雅黑" pitchFamily="34" charset="-122"/>
              </a:rPr>
              <a:t>月 职业院校典型应用示范工作会议在北京召开，公布</a:t>
            </a:r>
            <a:r>
              <a:rPr lang="en-US" altLang="zh-CN" dirty="0" smtClean="0">
                <a:solidFill>
                  <a:schemeClr val="tx1">
                    <a:lumMod val="50000"/>
                    <a:lumOff val="50000"/>
                  </a:schemeClr>
                </a:solidFill>
                <a:latin typeface="微软雅黑" pitchFamily="34" charset="-122"/>
                <a:ea typeface="微软雅黑" pitchFamily="34" charset="-122"/>
              </a:rPr>
              <a:t>46</a:t>
            </a:r>
            <a:r>
              <a:rPr lang="zh-CN" altLang="en-US" dirty="0" smtClean="0">
                <a:solidFill>
                  <a:schemeClr val="tx1">
                    <a:lumMod val="50000"/>
                    <a:lumOff val="50000"/>
                  </a:schemeClr>
                </a:solidFill>
                <a:latin typeface="微软雅黑" pitchFamily="34" charset="-122"/>
                <a:ea typeface="微软雅黑" pitchFamily="34" charset="-122"/>
              </a:rPr>
              <a:t>家高职分中心和</a:t>
            </a:r>
            <a:r>
              <a:rPr lang="en-US" altLang="zh-CN" dirty="0" smtClean="0">
                <a:solidFill>
                  <a:schemeClr val="tx1">
                    <a:lumMod val="50000"/>
                    <a:lumOff val="50000"/>
                  </a:schemeClr>
                </a:solidFill>
                <a:latin typeface="微软雅黑" pitchFamily="34" charset="-122"/>
                <a:ea typeface="微软雅黑" pitchFamily="34" charset="-122"/>
              </a:rPr>
              <a:t>29</a:t>
            </a:r>
            <a:r>
              <a:rPr lang="zh-CN" altLang="en-US" dirty="0" smtClean="0">
                <a:solidFill>
                  <a:schemeClr val="tx1">
                    <a:lumMod val="50000"/>
                    <a:lumOff val="50000"/>
                  </a:schemeClr>
                </a:solidFill>
                <a:latin typeface="微软雅黑" pitchFamily="34" charset="-122"/>
                <a:ea typeface="微软雅黑" pitchFamily="34" charset="-122"/>
              </a:rPr>
              <a:t>家中职分中心单位。</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6" name="矩形 15"/>
          <p:cNvSpPr/>
          <p:nvPr/>
        </p:nvSpPr>
        <p:spPr>
          <a:xfrm>
            <a:off x="928662" y="1643050"/>
            <a:ext cx="2428892" cy="2169825"/>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目前已建成覆盖除青海、宁夏外所有省市自治区，包含</a:t>
            </a:r>
            <a:r>
              <a:rPr lang="en-US" altLang="zh-CN" dirty="0" smtClean="0">
                <a:solidFill>
                  <a:schemeClr val="tx1">
                    <a:lumMod val="50000"/>
                    <a:lumOff val="50000"/>
                  </a:schemeClr>
                </a:solidFill>
                <a:latin typeface="微软雅黑" pitchFamily="34" charset="-122"/>
                <a:ea typeface="微软雅黑" pitchFamily="34" charset="-122"/>
              </a:rPr>
              <a:t>109</a:t>
            </a:r>
            <a:r>
              <a:rPr lang="zh-CN" altLang="en-US" dirty="0" smtClean="0">
                <a:solidFill>
                  <a:schemeClr val="tx1">
                    <a:lumMod val="50000"/>
                    <a:lumOff val="50000"/>
                  </a:schemeClr>
                </a:solidFill>
                <a:latin typeface="微软雅黑" pitchFamily="34" charset="-122"/>
                <a:ea typeface="微软雅黑" pitchFamily="34" charset="-122"/>
              </a:rPr>
              <a:t>家分中心及</a:t>
            </a:r>
            <a:r>
              <a:rPr lang="en-US" altLang="zh-CN" dirty="0" smtClean="0">
                <a:solidFill>
                  <a:schemeClr val="tx1">
                    <a:lumMod val="50000"/>
                    <a:lumOff val="50000"/>
                  </a:schemeClr>
                </a:solidFill>
                <a:latin typeface="微软雅黑" pitchFamily="34" charset="-122"/>
                <a:ea typeface="微软雅黑" pitchFamily="34" charset="-122"/>
              </a:rPr>
              <a:t>10</a:t>
            </a:r>
            <a:r>
              <a:rPr lang="zh-CN" altLang="en-US" dirty="0" smtClean="0">
                <a:solidFill>
                  <a:schemeClr val="tx1">
                    <a:lumMod val="50000"/>
                    <a:lumOff val="50000"/>
                  </a:schemeClr>
                </a:solidFill>
                <a:latin typeface="微软雅黑" pitchFamily="34" charset="-122"/>
                <a:ea typeface="微软雅黑" pitchFamily="34" charset="-122"/>
              </a:rPr>
              <a:t>家典型应用示范点的分中心体系</a:t>
            </a:r>
          </a:p>
        </p:txBody>
      </p:sp>
      <p:pic>
        <p:nvPicPr>
          <p:cNvPr id="8" name="Picture 4"/>
          <p:cNvPicPr>
            <a:picLocks noChangeAspect="1" noChangeArrowheads="1"/>
          </p:cNvPicPr>
          <p:nvPr/>
        </p:nvPicPr>
        <p:blipFill>
          <a:blip r:embed="rId3"/>
          <a:srcRect/>
          <a:stretch>
            <a:fillRect/>
          </a:stretch>
        </p:blipFill>
        <p:spPr bwMode="auto">
          <a:xfrm>
            <a:off x="3571868" y="1428736"/>
            <a:ext cx="5329237" cy="3933825"/>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6" name="矩形 15"/>
          <p:cNvSpPr/>
          <p:nvPr/>
        </p:nvSpPr>
        <p:spPr>
          <a:xfrm>
            <a:off x="571472" y="857232"/>
            <a:ext cx="4143404" cy="507831"/>
          </a:xfrm>
          <a:prstGeom prst="rect">
            <a:avLst/>
          </a:prstGeom>
        </p:spPr>
        <p:txBody>
          <a:bodyPr wrap="square">
            <a:spAutoFit/>
          </a:bodyPr>
          <a:lstStyle/>
          <a:p>
            <a:pPr>
              <a:lnSpc>
                <a:spcPct val="150000"/>
              </a:lnSpc>
              <a:defRPr/>
            </a:pPr>
            <a:r>
              <a:rPr lang="zh-CN" altLang="en-US" b="1" dirty="0" smtClean="0">
                <a:solidFill>
                  <a:schemeClr val="tx1">
                    <a:lumMod val="50000"/>
                    <a:lumOff val="50000"/>
                  </a:schemeClr>
                </a:solidFill>
                <a:latin typeface="微软雅黑" pitchFamily="34" charset="-122"/>
                <a:ea typeface="微软雅黑" pitchFamily="34" charset="-122"/>
              </a:rPr>
              <a:t> </a:t>
            </a: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电大分中心资源入库情况</a:t>
            </a:r>
          </a:p>
        </p:txBody>
      </p:sp>
      <p:graphicFrame>
        <p:nvGraphicFramePr>
          <p:cNvPr id="9" name="表格 8"/>
          <p:cNvGraphicFramePr>
            <a:graphicFrameLocks noGrp="1"/>
          </p:cNvGraphicFramePr>
          <p:nvPr/>
        </p:nvGraphicFramePr>
        <p:xfrm>
          <a:off x="142844" y="1428737"/>
          <a:ext cx="8897924" cy="4680390"/>
        </p:xfrm>
        <a:graphic>
          <a:graphicData uri="http://schemas.openxmlformats.org/drawingml/2006/table">
            <a:tbl>
              <a:tblPr firstRow="1" firstCol="1" bandRow="1">
                <a:tableStyleId>{5C22544A-7EE6-4342-B048-85BDC9FD1C3A}</a:tableStyleId>
              </a:tblPr>
              <a:tblGrid>
                <a:gridCol w="2521516"/>
                <a:gridCol w="2175480"/>
                <a:gridCol w="1500331"/>
                <a:gridCol w="1383609"/>
                <a:gridCol w="1316988"/>
              </a:tblGrid>
              <a:tr h="337652">
                <a:tc rowSpan="2">
                  <a:txBody>
                    <a:bodyPr/>
                    <a:lstStyle/>
                    <a:p>
                      <a:pPr algn="ctr">
                        <a:spcAft>
                          <a:spcPts val="0"/>
                        </a:spcAft>
                      </a:pPr>
                      <a:r>
                        <a:rPr lang="zh-CN" sz="1100" kern="0" dirty="0" smtClean="0">
                          <a:effectLst/>
                        </a:rPr>
                        <a:t>名称</a:t>
                      </a:r>
                      <a:endParaRPr lang="zh-CN" sz="1100" kern="100" dirty="0">
                        <a:effectLst/>
                        <a:latin typeface="Times New Roman"/>
                        <a:ea typeface="宋体"/>
                      </a:endParaRPr>
                    </a:p>
                  </a:txBody>
                  <a:tcPr marL="27897" marR="27897" marT="0" marB="0" anchor="ctr">
                    <a:solidFill>
                      <a:srgbClr val="00B050"/>
                    </a:solidFill>
                  </a:tcPr>
                </a:tc>
                <a:tc gridSpan="2">
                  <a:txBody>
                    <a:bodyPr/>
                    <a:lstStyle/>
                    <a:p>
                      <a:pPr algn="ctr">
                        <a:spcAft>
                          <a:spcPts val="0"/>
                        </a:spcAft>
                      </a:pPr>
                      <a:r>
                        <a:rPr lang="zh-CN" sz="1100" kern="0" dirty="0">
                          <a:effectLst/>
                        </a:rPr>
                        <a:t>资源目录</a:t>
                      </a:r>
                      <a:endParaRPr lang="zh-CN" sz="1100" kern="100" dirty="0">
                        <a:effectLst/>
                        <a:latin typeface="Times New Roman"/>
                        <a:ea typeface="宋体"/>
                      </a:endParaRPr>
                    </a:p>
                  </a:txBody>
                  <a:tcPr marL="27897" marR="27897" marT="0" marB="0" anchor="ctr">
                    <a:solidFill>
                      <a:srgbClr val="00B050"/>
                    </a:solidFill>
                  </a:tcPr>
                </a:tc>
                <a:tc hMerge="1">
                  <a:txBody>
                    <a:bodyPr/>
                    <a:lstStyle/>
                    <a:p>
                      <a:endParaRPr lang="zh-CN" altLang="en-US"/>
                    </a:p>
                  </a:txBody>
                  <a:tcPr/>
                </a:tc>
                <a:tc gridSpan="2">
                  <a:txBody>
                    <a:bodyPr/>
                    <a:lstStyle/>
                    <a:p>
                      <a:pPr algn="ctr">
                        <a:spcAft>
                          <a:spcPts val="0"/>
                        </a:spcAft>
                      </a:pPr>
                      <a:r>
                        <a:rPr lang="zh-CN" sz="1100" kern="0" dirty="0" smtClean="0">
                          <a:effectLst/>
                        </a:rPr>
                        <a:t>会员</a:t>
                      </a:r>
                      <a:r>
                        <a:rPr lang="zh-CN" sz="1100" kern="0" dirty="0">
                          <a:effectLst/>
                        </a:rPr>
                        <a:t>资源</a:t>
                      </a:r>
                      <a:endParaRPr lang="zh-CN" sz="1100" kern="100" dirty="0">
                        <a:effectLst/>
                        <a:latin typeface="Times New Roman"/>
                        <a:ea typeface="宋体"/>
                      </a:endParaRPr>
                    </a:p>
                  </a:txBody>
                  <a:tcPr marL="27897" marR="27897" marT="0" marB="0" anchor="ctr">
                    <a:solidFill>
                      <a:srgbClr val="00B050"/>
                    </a:solidFill>
                  </a:tcPr>
                </a:tc>
                <a:tc hMerge="1">
                  <a:txBody>
                    <a:bodyPr/>
                    <a:lstStyle/>
                    <a:p>
                      <a:endParaRPr lang="zh-CN" altLang="en-US"/>
                    </a:p>
                  </a:txBody>
                  <a:tcPr/>
                </a:tc>
              </a:tr>
              <a:tr h="0">
                <a:tc vMerge="1">
                  <a:txBody>
                    <a:bodyPr/>
                    <a:lstStyle/>
                    <a:p>
                      <a:endParaRPr lang="zh-CN" altLang="en-US"/>
                    </a:p>
                  </a:txBody>
                  <a:tcPr/>
                </a:tc>
                <a:tc>
                  <a:txBody>
                    <a:bodyPr/>
                    <a:lstStyle/>
                    <a:p>
                      <a:pPr algn="ctr">
                        <a:spcAft>
                          <a:spcPts val="0"/>
                        </a:spcAft>
                      </a:pPr>
                      <a:r>
                        <a:rPr lang="zh-CN" sz="1100" b="1" kern="0" dirty="0">
                          <a:effectLst/>
                        </a:rPr>
                        <a:t>媒体</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课程</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媒体</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课程</a:t>
                      </a:r>
                      <a:endParaRPr lang="zh-CN" sz="1100" b="1"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天津中心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11669</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8</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10991</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黑龙江中心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822</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822</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西安中心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668</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a:effectLst/>
                        </a:rPr>
                        <a:t>61</a:t>
                      </a:r>
                      <a:endParaRPr lang="zh-CN" sz="1100" kern="10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a:effectLst/>
                        </a:rPr>
                        <a:t>668</a:t>
                      </a:r>
                      <a:endParaRPr lang="zh-CN" sz="1100" kern="10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61</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安徽中心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468</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21</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467</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沈阳中心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460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51</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a:effectLst/>
                        </a:rPr>
                        <a:t>460</a:t>
                      </a:r>
                      <a:endParaRPr lang="zh-CN" sz="1100" kern="10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51</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广州中心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454</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454</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山东中心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446</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32</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446</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32</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内蒙古中心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426</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68</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419</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34</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北京中心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330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29</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330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29</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武汉中心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385</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33</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326</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33</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无锡中心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152</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28</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136</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13</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青岛中心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66</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2</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56</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珠海中心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87</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28</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46</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27</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浙江中心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87</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19</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43</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19</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湖南中心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263</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17</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5</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1</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长春中心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21</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4</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algn="ctr">
                        <a:spcAft>
                          <a:spcPts val="0"/>
                        </a:spcAft>
                      </a:pPr>
                      <a:r>
                        <a:rPr lang="zh-CN" sz="1100" kern="0" dirty="0">
                          <a:effectLst/>
                        </a:rPr>
                        <a:t>西藏中心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algn="ctr">
                        <a:spcAft>
                          <a:spcPts val="0"/>
                        </a:spcAft>
                      </a:pPr>
                      <a:r>
                        <a:rPr lang="zh-CN" sz="1100" kern="0" dirty="0">
                          <a:effectLst/>
                        </a:rPr>
                        <a:t>淄博中心</a:t>
                      </a:r>
                      <a:endParaRPr lang="zh-CN" sz="1100" kern="100" dirty="0">
                        <a:effectLst/>
                        <a:latin typeface="Times New Roman"/>
                        <a:ea typeface="宋体"/>
                      </a:endParaRPr>
                    </a:p>
                  </a:txBody>
                  <a:tcPr marL="27897" marR="27897"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sz="1100" kern="0" dirty="0">
                          <a:effectLst/>
                        </a:rPr>
                        <a:t>石河子</a:t>
                      </a:r>
                      <a:r>
                        <a:rPr lang="zh-CN" sz="1100" kern="0" dirty="0" smtClean="0">
                          <a:effectLst/>
                        </a:rPr>
                        <a:t>电大</a:t>
                      </a:r>
                      <a:r>
                        <a:rPr lang="zh-CN" altLang="zh-CN" sz="1100" kern="0" dirty="0" smtClean="0">
                          <a:effectLst/>
                        </a:rPr>
                        <a:t>典型应用示范点</a:t>
                      </a:r>
                      <a:endParaRPr lang="zh-CN" altLang="zh-CN" sz="1100" kern="100" dirty="0" smtClean="0">
                        <a:effectLst/>
                        <a:latin typeface="Times New Roman"/>
                        <a:ea typeface="+mn-ea"/>
                      </a:endParaRPr>
                    </a:p>
                  </a:txBody>
                  <a:tcPr marL="27897" marR="27897" marT="0" marB="0" anchor="ctr">
                    <a:solidFill>
                      <a:srgbClr val="00B050"/>
                    </a:solidFill>
                  </a:tcPr>
                </a:tc>
                <a:tc>
                  <a:txBody>
                    <a:bodyPr/>
                    <a:lstStyle/>
                    <a:p>
                      <a:pPr algn="ctr">
                        <a:spcAft>
                          <a:spcPts val="0"/>
                        </a:spcAft>
                      </a:pPr>
                      <a:r>
                        <a:rPr lang="en-US" sz="1100" kern="0" dirty="0">
                          <a:effectLst/>
                        </a:rPr>
                        <a:t>15</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4</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sz="1100" kern="0" dirty="0" smtClean="0">
                          <a:effectLst/>
                        </a:rPr>
                        <a:t>中央电大八一学院</a:t>
                      </a:r>
                      <a:r>
                        <a:rPr lang="zh-CN" altLang="zh-CN" sz="1100" kern="0" dirty="0" smtClean="0">
                          <a:effectLst/>
                        </a:rPr>
                        <a:t>典型应用示范点</a:t>
                      </a:r>
                      <a:endParaRPr lang="zh-CN" altLang="zh-CN" sz="1100" kern="100" dirty="0" smtClean="0">
                        <a:effectLst/>
                        <a:latin typeface="Times New Roman"/>
                        <a:ea typeface="+mn-ea"/>
                      </a:endParaRPr>
                    </a:p>
                  </a:txBody>
                  <a:tcPr marL="27897" marR="27897" marT="0" marB="0" anchor="ctr">
                    <a:solidFill>
                      <a:srgbClr val="00B050"/>
                    </a:solidFill>
                  </a:tcPr>
                </a:tc>
                <a:tc>
                  <a:txBody>
                    <a:bodyPr/>
                    <a:lstStyle/>
                    <a:p>
                      <a:pPr algn="ctr">
                        <a:spcAft>
                          <a:spcPts val="0"/>
                        </a:spcAft>
                      </a:pPr>
                      <a:r>
                        <a:rPr lang="en-US" sz="1100" kern="0" dirty="0">
                          <a:effectLst/>
                        </a:rPr>
                        <a:t>15</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sz="1100" kern="0" dirty="0" smtClean="0">
                          <a:effectLst/>
                        </a:rPr>
                        <a:t>湖北宜昌电大</a:t>
                      </a:r>
                      <a:r>
                        <a:rPr lang="zh-CN" altLang="zh-CN" sz="1100" kern="0" dirty="0" smtClean="0">
                          <a:effectLst/>
                        </a:rPr>
                        <a:t>典型应用示范点</a:t>
                      </a:r>
                      <a:endParaRPr lang="zh-CN" altLang="zh-CN" sz="1100" kern="100" dirty="0" smtClean="0">
                        <a:effectLst/>
                        <a:latin typeface="Times New Roman"/>
                        <a:ea typeface="+mn-ea"/>
                      </a:endParaRPr>
                    </a:p>
                  </a:txBody>
                  <a:tcPr marL="27897" marR="27897" marT="0" marB="0" anchor="ctr">
                    <a:solidFill>
                      <a:srgbClr val="00B050"/>
                    </a:solidFill>
                  </a:tcPr>
                </a:tc>
                <a:tc>
                  <a:txBody>
                    <a:bodyPr/>
                    <a:lstStyle/>
                    <a:p>
                      <a:pPr algn="ctr">
                        <a:spcAft>
                          <a:spcPts val="0"/>
                        </a:spcAft>
                      </a:pPr>
                      <a:r>
                        <a:rPr lang="en-US" sz="1100" kern="0" dirty="0">
                          <a:effectLst/>
                        </a:rPr>
                        <a:t>14</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9</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r>
              <a:tr h="181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sz="1100" kern="0" dirty="0" smtClean="0">
                          <a:effectLst/>
                        </a:rPr>
                        <a:t>安徽电大池州分校</a:t>
                      </a:r>
                      <a:r>
                        <a:rPr lang="zh-CN" altLang="zh-CN" sz="1100" kern="0" dirty="0" smtClean="0">
                          <a:effectLst/>
                        </a:rPr>
                        <a:t>典型应用示范点</a:t>
                      </a:r>
                      <a:endParaRPr lang="zh-CN" altLang="zh-CN" sz="1100" kern="100" dirty="0" smtClean="0">
                        <a:effectLst/>
                        <a:latin typeface="Times New Roman"/>
                        <a:ea typeface="+mn-ea"/>
                      </a:endParaRPr>
                    </a:p>
                  </a:txBody>
                  <a:tcPr marL="27897" marR="27897" marT="0" marB="0" anchor="ctr">
                    <a:solidFill>
                      <a:srgbClr val="00B050"/>
                    </a:solidFill>
                  </a:tcPr>
                </a:tc>
                <a:tc>
                  <a:txBody>
                    <a:bodyPr/>
                    <a:lstStyle/>
                    <a:p>
                      <a:pPr algn="ctr">
                        <a:spcAft>
                          <a:spcPts val="0"/>
                        </a:spcAft>
                      </a:pPr>
                      <a:r>
                        <a:rPr lang="en-US" sz="1100" kern="0" dirty="0">
                          <a:effectLst/>
                        </a:rPr>
                        <a:t>3</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3</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C5E1CC"/>
                    </a:solidFill>
                  </a:tcPr>
                </a:tc>
              </a:tr>
              <a:tr h="1815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sz="1100" kern="0" dirty="0" smtClean="0">
                          <a:effectLst/>
                        </a:rPr>
                        <a:t>西藏职业技术学院</a:t>
                      </a:r>
                      <a:r>
                        <a:rPr lang="zh-CN" altLang="zh-CN" sz="1100" kern="0" dirty="0" smtClean="0">
                          <a:effectLst/>
                        </a:rPr>
                        <a:t>典型应用示范点</a:t>
                      </a:r>
                      <a:endParaRPr lang="zh-CN" altLang="zh-CN" sz="1100" kern="100" dirty="0" smtClean="0">
                        <a:effectLst/>
                        <a:latin typeface="Times New Roman"/>
                        <a:ea typeface="+mn-ea"/>
                      </a:endParaRPr>
                    </a:p>
                  </a:txBody>
                  <a:tcPr marL="27897" marR="27897"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7897" marR="27897" marT="0" marB="0" anchor="ctr">
                    <a:solidFill>
                      <a:srgbClr val="E8F4EB"/>
                    </a:solidFill>
                  </a:tcPr>
                </a:tc>
              </a:tr>
            </a:tbl>
          </a:graphicData>
        </a:graphic>
      </p:graphicFrame>
      <p:sp>
        <p:nvSpPr>
          <p:cNvPr id="8" name="矩形 7"/>
          <p:cNvSpPr/>
          <p:nvPr/>
        </p:nvSpPr>
        <p:spPr>
          <a:xfrm>
            <a:off x="142844" y="1357298"/>
            <a:ext cx="9001156" cy="4929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 name="表格 10"/>
          <p:cNvGraphicFramePr>
            <a:graphicFrameLocks noGrp="1"/>
          </p:cNvGraphicFramePr>
          <p:nvPr/>
        </p:nvGraphicFramePr>
        <p:xfrm>
          <a:off x="142844" y="1428738"/>
          <a:ext cx="8897924" cy="4643460"/>
        </p:xfrm>
        <a:graphic>
          <a:graphicData uri="http://schemas.openxmlformats.org/drawingml/2006/table">
            <a:tbl>
              <a:tblPr firstRow="1" firstCol="1" bandRow="1">
                <a:tableStyleId>{5C22544A-7EE6-4342-B048-85BDC9FD1C3A}</a:tableStyleId>
              </a:tblPr>
              <a:tblGrid>
                <a:gridCol w="2643206"/>
                <a:gridCol w="2053790"/>
                <a:gridCol w="1500331"/>
                <a:gridCol w="1383609"/>
                <a:gridCol w="1316988"/>
              </a:tblGrid>
              <a:tr h="363158">
                <a:tc rowSpan="2">
                  <a:txBody>
                    <a:bodyPr/>
                    <a:lstStyle/>
                    <a:p>
                      <a:pPr algn="ctr">
                        <a:spcAft>
                          <a:spcPts val="0"/>
                        </a:spcAft>
                      </a:pPr>
                      <a:r>
                        <a:rPr lang="zh-CN" sz="1100" kern="0" dirty="0" smtClean="0">
                          <a:effectLst/>
                        </a:rPr>
                        <a:t>名称</a:t>
                      </a:r>
                      <a:endParaRPr lang="zh-CN" sz="1100" kern="100" dirty="0">
                        <a:effectLst/>
                        <a:latin typeface="Times New Roman"/>
                        <a:ea typeface="宋体"/>
                      </a:endParaRPr>
                    </a:p>
                  </a:txBody>
                  <a:tcPr marL="27897" marR="27897" marT="0" marB="0" anchor="ctr">
                    <a:solidFill>
                      <a:srgbClr val="00B050"/>
                    </a:solidFill>
                  </a:tcPr>
                </a:tc>
                <a:tc gridSpan="2">
                  <a:txBody>
                    <a:bodyPr/>
                    <a:lstStyle/>
                    <a:p>
                      <a:pPr algn="ctr">
                        <a:spcAft>
                          <a:spcPts val="0"/>
                        </a:spcAft>
                      </a:pPr>
                      <a:r>
                        <a:rPr lang="zh-CN" sz="1100" kern="0" dirty="0">
                          <a:effectLst/>
                        </a:rPr>
                        <a:t>资源目录</a:t>
                      </a:r>
                      <a:endParaRPr lang="zh-CN" sz="1100" kern="100" dirty="0">
                        <a:effectLst/>
                        <a:latin typeface="Times New Roman"/>
                        <a:ea typeface="宋体"/>
                      </a:endParaRPr>
                    </a:p>
                  </a:txBody>
                  <a:tcPr marL="27897" marR="27897" marT="0" marB="0" anchor="ctr">
                    <a:solidFill>
                      <a:srgbClr val="00B050"/>
                    </a:solidFill>
                  </a:tcPr>
                </a:tc>
                <a:tc hMerge="1">
                  <a:txBody>
                    <a:bodyPr/>
                    <a:lstStyle/>
                    <a:p>
                      <a:endParaRPr lang="zh-CN" altLang="en-US"/>
                    </a:p>
                  </a:txBody>
                  <a:tcPr/>
                </a:tc>
                <a:tc gridSpan="2">
                  <a:txBody>
                    <a:bodyPr/>
                    <a:lstStyle/>
                    <a:p>
                      <a:pPr algn="ctr">
                        <a:spcAft>
                          <a:spcPts val="0"/>
                        </a:spcAft>
                      </a:pPr>
                      <a:r>
                        <a:rPr lang="zh-CN" sz="1100" kern="0" dirty="0" smtClean="0">
                          <a:effectLst/>
                        </a:rPr>
                        <a:t>会员</a:t>
                      </a:r>
                      <a:r>
                        <a:rPr lang="zh-CN" sz="1100" kern="0" dirty="0">
                          <a:effectLst/>
                        </a:rPr>
                        <a:t>资源</a:t>
                      </a:r>
                      <a:endParaRPr lang="zh-CN" sz="1100" kern="100" dirty="0">
                        <a:effectLst/>
                        <a:latin typeface="Times New Roman"/>
                        <a:ea typeface="宋体"/>
                      </a:endParaRPr>
                    </a:p>
                  </a:txBody>
                  <a:tcPr marL="27897" marR="27897" marT="0" marB="0" anchor="ctr">
                    <a:solidFill>
                      <a:srgbClr val="00B050"/>
                    </a:solidFill>
                  </a:tcPr>
                </a:tc>
                <a:tc hMerge="1">
                  <a:txBody>
                    <a:bodyPr/>
                    <a:lstStyle/>
                    <a:p>
                      <a:endParaRPr lang="zh-CN" altLang="en-US"/>
                    </a:p>
                  </a:txBody>
                  <a:tcPr/>
                </a:tc>
              </a:tr>
              <a:tr h="180304">
                <a:tc vMerge="1">
                  <a:txBody>
                    <a:bodyPr/>
                    <a:lstStyle/>
                    <a:p>
                      <a:endParaRPr lang="zh-CN" altLang="en-US"/>
                    </a:p>
                  </a:txBody>
                  <a:tcPr/>
                </a:tc>
                <a:tc>
                  <a:txBody>
                    <a:bodyPr/>
                    <a:lstStyle/>
                    <a:p>
                      <a:pPr algn="ctr">
                        <a:spcAft>
                          <a:spcPts val="0"/>
                        </a:spcAft>
                      </a:pPr>
                      <a:r>
                        <a:rPr lang="zh-CN" sz="1100" b="1" kern="0" dirty="0">
                          <a:effectLst/>
                        </a:rPr>
                        <a:t>媒体</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课程</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媒体</a:t>
                      </a:r>
                      <a:endParaRPr lang="zh-CN" sz="1100" b="1" kern="100" dirty="0">
                        <a:effectLst/>
                        <a:latin typeface="Times New Roman"/>
                        <a:ea typeface="宋体"/>
                      </a:endParaRPr>
                    </a:p>
                  </a:txBody>
                  <a:tcPr marL="27897" marR="27897" marT="0" marB="0" anchor="ctr">
                    <a:solidFill>
                      <a:srgbClr val="C5E1CC"/>
                    </a:solidFill>
                  </a:tcPr>
                </a:tc>
                <a:tc>
                  <a:txBody>
                    <a:bodyPr/>
                    <a:lstStyle/>
                    <a:p>
                      <a:pPr algn="ctr">
                        <a:spcAft>
                          <a:spcPts val="0"/>
                        </a:spcAft>
                      </a:pPr>
                      <a:r>
                        <a:rPr lang="zh-CN" sz="1100" b="1" kern="0" dirty="0">
                          <a:effectLst/>
                        </a:rPr>
                        <a:t>课程</a:t>
                      </a:r>
                      <a:endParaRPr lang="zh-CN" sz="1100" b="1" kern="100" dirty="0">
                        <a:effectLst/>
                        <a:latin typeface="Times New Roman"/>
                        <a:ea typeface="宋体"/>
                      </a:endParaRPr>
                    </a:p>
                  </a:txBody>
                  <a:tcPr marL="27897" marR="27897" marT="0" marB="0" anchor="ctr">
                    <a:solidFill>
                      <a:srgbClr val="C5E1CC"/>
                    </a:solidFill>
                  </a:tcPr>
                </a:tc>
              </a:tr>
              <a:tr h="195238">
                <a:tc>
                  <a:txBody>
                    <a:bodyPr/>
                    <a:lstStyle/>
                    <a:p>
                      <a:pPr algn="ctr">
                        <a:spcAft>
                          <a:spcPts val="0"/>
                        </a:spcAft>
                      </a:pPr>
                      <a:r>
                        <a:rPr lang="zh-CN" sz="1100" kern="0" dirty="0">
                          <a:effectLst/>
                        </a:rPr>
                        <a:t>江苏中心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1838</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43</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1424</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dirty="0">
                          <a:effectLst/>
                        </a:rPr>
                        <a:t>甘肃中心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1504</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40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1392</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34</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dirty="0">
                          <a:effectLst/>
                        </a:rPr>
                        <a:t>山西中心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992</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54</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730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39</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dirty="0">
                          <a:effectLst/>
                        </a:rPr>
                        <a:t>河南中心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823</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24</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537</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22</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dirty="0">
                          <a:effectLst/>
                        </a:rPr>
                        <a:t>福建中心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607</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73</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527</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dirty="0">
                          <a:effectLst/>
                        </a:rPr>
                        <a:t>四川中心</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514</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33</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514</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33</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广东中心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454</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70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439</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69</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辽宁中心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427</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37</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375</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35</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深圳中心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149</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149</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云南中心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214</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166</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57</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48</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海南中心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74</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74</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3</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哈尔滨中心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42</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2</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27</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新疆兵团中心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30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10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大连中心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smtClean="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新疆中心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牡丹江中心</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dirty="0">
                          <a:effectLst/>
                        </a:rPr>
                        <a:t>温州广播电视大学典型应用示范点</a:t>
                      </a:r>
                      <a:endParaRPr lang="zh-CN" sz="1100" kern="100" dirty="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20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20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20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20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吉林市广播电视大学典型应用示范点</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1</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1</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济南广播电视大学典型应用示范点</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r>
              <a:tr h="195238">
                <a:tc>
                  <a:txBody>
                    <a:bodyPr/>
                    <a:lstStyle/>
                    <a:p>
                      <a:pPr algn="ctr">
                        <a:spcAft>
                          <a:spcPts val="0"/>
                        </a:spcAft>
                      </a:pPr>
                      <a:r>
                        <a:rPr lang="zh-CN" sz="1100" kern="0">
                          <a:effectLst/>
                        </a:rPr>
                        <a:t>齐齐哈尔市广播电视大学典型应用示范点</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C5E1CC"/>
                    </a:solidFill>
                  </a:tcPr>
                </a:tc>
              </a:tr>
              <a:tr h="195238">
                <a:tc>
                  <a:txBody>
                    <a:bodyPr/>
                    <a:lstStyle/>
                    <a:p>
                      <a:pPr algn="ctr">
                        <a:spcAft>
                          <a:spcPts val="0"/>
                        </a:spcAft>
                      </a:pPr>
                      <a:r>
                        <a:rPr lang="zh-CN" sz="1100" kern="0">
                          <a:effectLst/>
                        </a:rPr>
                        <a:t>唐山广播电视大学典型应用示范点</a:t>
                      </a:r>
                      <a:endParaRPr lang="zh-CN" sz="1100" kern="100">
                        <a:effectLst/>
                        <a:latin typeface="Times New Roman"/>
                        <a:ea typeface="宋体"/>
                      </a:endParaRPr>
                    </a:p>
                  </a:txBody>
                  <a:tcPr marL="28180" marR="28180" marT="0" marB="0" anchor="ctr">
                    <a:solidFill>
                      <a:srgbClr val="00B050"/>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c>
                  <a:txBody>
                    <a:bodyPr/>
                    <a:lstStyle/>
                    <a:p>
                      <a:pPr algn="ctr">
                        <a:spcAft>
                          <a:spcPts val="0"/>
                        </a:spcAft>
                      </a:pPr>
                      <a:r>
                        <a:rPr lang="en-US" sz="1100" kern="0" dirty="0">
                          <a:effectLst/>
                        </a:rPr>
                        <a:t>0</a:t>
                      </a:r>
                      <a:endParaRPr lang="zh-CN" sz="1100" kern="100" dirty="0">
                        <a:effectLst/>
                        <a:latin typeface="Times New Roman"/>
                        <a:ea typeface="宋体"/>
                      </a:endParaRPr>
                    </a:p>
                  </a:txBody>
                  <a:tcPr marL="28180" marR="28180" marT="0" marB="0" anchor="ctr">
                    <a:solidFill>
                      <a:srgbClr val="E8F4EB"/>
                    </a:solidFill>
                  </a:tcPr>
                </a:tc>
              </a:tr>
            </a:tbl>
          </a:graphicData>
        </a:graphic>
      </p:graphicFrame>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lide(fromTo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928662" y="1643050"/>
            <a:ext cx="7072362" cy="3367397"/>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有的分中心基础硬件与申报材料中提供的设备不符合，有的存储设备不够，有的服务器配置低，需要临时采购或更换，影响资源入库</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有的分中心对编目规范了解程度不够，造成编目时出现资源类别、关键字、简介等不准确，影响编目质量</a:t>
            </a:r>
          </a:p>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个别分中心由于编目人员不足，课程资源没有进行有效拆分，往往是一个大课程包或者</a:t>
            </a:r>
            <a:r>
              <a:rPr lang="en-US" altLang="zh-CN" dirty="0" smtClean="0">
                <a:solidFill>
                  <a:schemeClr val="tx1">
                    <a:lumMod val="50000"/>
                    <a:lumOff val="50000"/>
                  </a:schemeClr>
                </a:solidFill>
                <a:latin typeface="微软雅黑" pitchFamily="34" charset="-122"/>
                <a:ea typeface="微软雅黑" pitchFamily="34" charset="-122"/>
              </a:rPr>
              <a:t>URL</a:t>
            </a:r>
            <a:r>
              <a:rPr lang="zh-CN" altLang="en-US" dirty="0" smtClean="0">
                <a:solidFill>
                  <a:schemeClr val="tx1">
                    <a:lumMod val="50000"/>
                    <a:lumOff val="50000"/>
                  </a:schemeClr>
                </a:solidFill>
                <a:latin typeface="微软雅黑" pitchFamily="34" charset="-122"/>
                <a:ea typeface="微软雅黑" pitchFamily="34" charset="-122"/>
              </a:rPr>
              <a:t>链接入库，无法对其中的媒体资源进行有效共享；同时很多资源没能及时入库，会员资源也没能及时传送到总中心平台上，影响资源的共享</a:t>
            </a:r>
          </a:p>
        </p:txBody>
      </p:sp>
      <p:sp>
        <p:nvSpPr>
          <p:cNvPr id="8" name="矩形 7"/>
          <p:cNvSpPr/>
          <p:nvPr/>
        </p:nvSpPr>
        <p:spPr>
          <a:xfrm>
            <a:off x="1000100" y="1285860"/>
            <a:ext cx="1338828" cy="369332"/>
          </a:xfrm>
          <a:prstGeom prst="rect">
            <a:avLst/>
          </a:prstGeom>
        </p:spPr>
        <p:txBody>
          <a:bodyPr wrap="none">
            <a:spAutoFit/>
          </a:bodyPr>
          <a:lstStyle/>
          <a:p>
            <a:r>
              <a:rPr lang="zh-CN" altLang="en-US" b="1" dirty="0" smtClean="0">
                <a:solidFill>
                  <a:schemeClr val="tx1">
                    <a:lumMod val="50000"/>
                    <a:lumOff val="50000"/>
                  </a:schemeClr>
                </a:solidFill>
                <a:latin typeface="微软雅黑" pitchFamily="34" charset="-122"/>
                <a:ea typeface="微软雅黑" pitchFamily="34" charset="-122"/>
              </a:rPr>
              <a:t>存在的问题</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9" name="矩形 8"/>
          <p:cNvSpPr/>
          <p:nvPr/>
        </p:nvSpPr>
        <p:spPr>
          <a:xfrm>
            <a:off x="500034" y="1214422"/>
            <a:ext cx="2308645"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资源共享应用服务</a:t>
            </a:r>
          </a:p>
        </p:txBody>
      </p:sp>
      <p:sp>
        <p:nvSpPr>
          <p:cNvPr id="34" name="矩形 33"/>
          <p:cNvSpPr/>
          <p:nvPr/>
        </p:nvSpPr>
        <p:spPr>
          <a:xfrm>
            <a:off x="857224" y="1714488"/>
            <a:ext cx="3057247" cy="338554"/>
          </a:xfrm>
          <a:prstGeom prst="rect">
            <a:avLst/>
          </a:prstGeom>
        </p:spPr>
        <p:txBody>
          <a:bodyPr wrap="none">
            <a:spAutoFit/>
          </a:bodyPr>
          <a:lstStyle/>
          <a:p>
            <a:pPr marL="0" lvl="1">
              <a:spcBef>
                <a:spcPct val="20000"/>
              </a:spcBef>
            </a:pPr>
            <a:r>
              <a:rPr lang="zh-CN" altLang="en-US" sz="1600" b="1" dirty="0" smtClean="0">
                <a:solidFill>
                  <a:schemeClr val="bg1">
                    <a:lumMod val="50000"/>
                  </a:schemeClr>
                </a:solidFill>
                <a:latin typeface="微软雅黑" pitchFamily="34" charset="-122"/>
                <a:ea typeface="微软雅黑" pitchFamily="34" charset="-122"/>
              </a:rPr>
              <a:t>为开放大学的建设提供资源支撑</a:t>
            </a:r>
            <a:endParaRPr lang="en-US" altLang="zh-CN" sz="1600" b="1" dirty="0">
              <a:solidFill>
                <a:schemeClr val="bg1">
                  <a:lumMod val="50000"/>
                </a:schemeClr>
              </a:solidFill>
              <a:latin typeface="微软雅黑" pitchFamily="34" charset="-122"/>
              <a:ea typeface="微软雅黑" pitchFamily="34" charset="-122"/>
            </a:endParaRPr>
          </a:p>
        </p:txBody>
      </p:sp>
      <p:sp>
        <p:nvSpPr>
          <p:cNvPr id="35" name="矩形 34"/>
          <p:cNvSpPr/>
          <p:nvPr/>
        </p:nvSpPr>
        <p:spPr>
          <a:xfrm>
            <a:off x="714348" y="2428868"/>
            <a:ext cx="8001056" cy="1338828"/>
          </a:xfrm>
          <a:prstGeom prst="rect">
            <a:avLst/>
          </a:prstGeom>
        </p:spPr>
        <p:txBody>
          <a:bodyPr wrap="square">
            <a:spAutoFit/>
          </a:bodyPr>
          <a:lstStyle/>
          <a:p>
            <a:pPr>
              <a:lnSpc>
                <a:spcPct val="150000"/>
              </a:lnSpc>
              <a:defRPr/>
            </a:pPr>
            <a:r>
              <a:rPr lang="zh-CN" altLang="en-US" dirty="0" smtClean="0"/>
              <a:t>         </a:t>
            </a:r>
            <a:r>
              <a:rPr lang="zh-CN" altLang="en-US" dirty="0" smtClean="0">
                <a:solidFill>
                  <a:schemeClr val="tx1">
                    <a:lumMod val="50000"/>
                    <a:lumOff val="50000"/>
                  </a:schemeClr>
                </a:solidFill>
                <a:latin typeface="微软雅黑" pitchFamily="34" charset="-122"/>
                <a:ea typeface="微软雅黑" pitchFamily="34" charset="-122"/>
              </a:rPr>
              <a:t>黑龙江、山西等多家分中心在典型应用示范工作中，结合开放大学建设的实际需求，力争使国家数字化学习资源中心分中心为开放大学的资源建设提供有力的支撑，服务于学历教育、非学历教育和学习型社会的建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 name="组合 64"/>
          <p:cNvGrpSpPr/>
          <p:nvPr/>
        </p:nvGrpSpPr>
        <p:grpSpPr>
          <a:xfrm>
            <a:off x="1071538" y="1482690"/>
            <a:ext cx="5286412" cy="3160756"/>
            <a:chOff x="1071538" y="1482690"/>
            <a:chExt cx="5286412" cy="3160756"/>
          </a:xfrm>
        </p:grpSpPr>
        <p:sp>
          <p:nvSpPr>
            <p:cNvPr id="9" name="矩形 8"/>
            <p:cNvSpPr/>
            <p:nvPr/>
          </p:nvSpPr>
          <p:spPr bwMode="auto">
            <a:xfrm>
              <a:off x="1071538" y="1503351"/>
              <a:ext cx="433387"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1</a:t>
              </a:r>
              <a:endParaRPr lang="zh-CN" altLang="en-US" sz="2800" dirty="0">
                <a:solidFill>
                  <a:schemeClr val="bg1"/>
                </a:solidFill>
                <a:latin typeface="Broadway" pitchFamily="82" charset="0"/>
              </a:endParaRPr>
            </a:p>
          </p:txBody>
        </p:sp>
        <p:sp>
          <p:nvSpPr>
            <p:cNvPr id="10" name="矩形 9"/>
            <p:cNvSpPr/>
            <p:nvPr/>
          </p:nvSpPr>
          <p:spPr bwMode="auto">
            <a:xfrm>
              <a:off x="1643042" y="1482690"/>
              <a:ext cx="3997325"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zh-CN" altLang="en-US" sz="2000" dirty="0">
                  <a:solidFill>
                    <a:schemeClr val="bg1"/>
                  </a:solidFill>
                  <a:latin typeface="华康俪金黑W8(P)" pitchFamily="34" charset="-122"/>
                  <a:ea typeface="华康俪金黑W8(P)" pitchFamily="34" charset="-122"/>
                </a:rPr>
                <a:t>软硬件环境建设与平台优化工作</a:t>
              </a:r>
            </a:p>
          </p:txBody>
        </p:sp>
        <p:sp>
          <p:nvSpPr>
            <p:cNvPr id="11" name="矩形 10"/>
            <p:cNvSpPr/>
            <p:nvPr/>
          </p:nvSpPr>
          <p:spPr bwMode="auto">
            <a:xfrm>
              <a:off x="1365224" y="2063737"/>
              <a:ext cx="433388"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2</a:t>
              </a:r>
              <a:endParaRPr lang="zh-CN" altLang="en-US" sz="2800" dirty="0">
                <a:solidFill>
                  <a:schemeClr val="bg1"/>
                </a:solidFill>
                <a:latin typeface="Broadway" pitchFamily="82" charset="0"/>
              </a:endParaRPr>
            </a:p>
          </p:txBody>
        </p:sp>
        <p:sp>
          <p:nvSpPr>
            <p:cNvPr id="13" name="矩形 12"/>
            <p:cNvSpPr/>
            <p:nvPr/>
          </p:nvSpPr>
          <p:spPr bwMode="auto">
            <a:xfrm>
              <a:off x="1943074" y="2054194"/>
              <a:ext cx="1593850"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zh-CN" altLang="en-US" sz="2000" dirty="0">
                  <a:solidFill>
                    <a:schemeClr val="bg1"/>
                  </a:solidFill>
                  <a:latin typeface="华康俪金黑W8(P)" pitchFamily="34" charset="-122"/>
                  <a:ea typeface="华康俪金黑W8(P)" pitchFamily="34" charset="-122"/>
                </a:rPr>
                <a:t>资源整合</a:t>
              </a:r>
            </a:p>
          </p:txBody>
        </p:sp>
        <p:sp>
          <p:nvSpPr>
            <p:cNvPr id="14" name="矩形 13"/>
            <p:cNvSpPr/>
            <p:nvPr/>
          </p:nvSpPr>
          <p:spPr bwMode="auto">
            <a:xfrm>
              <a:off x="1573246" y="2597157"/>
              <a:ext cx="433388"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3</a:t>
              </a:r>
              <a:endParaRPr lang="zh-CN" altLang="en-US" sz="2800" dirty="0">
                <a:solidFill>
                  <a:schemeClr val="bg1"/>
                </a:solidFill>
                <a:latin typeface="Broadway" pitchFamily="82" charset="0"/>
              </a:endParaRPr>
            </a:p>
          </p:txBody>
        </p:sp>
        <p:sp>
          <p:nvSpPr>
            <p:cNvPr id="15" name="矩形 14"/>
            <p:cNvSpPr/>
            <p:nvPr/>
          </p:nvSpPr>
          <p:spPr bwMode="auto">
            <a:xfrm>
              <a:off x="2151096" y="2640005"/>
              <a:ext cx="1593850"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zh-CN" altLang="en-US" sz="2000" dirty="0">
                  <a:solidFill>
                    <a:schemeClr val="bg1"/>
                  </a:solidFill>
                  <a:latin typeface="华康俪金黑W8(P)" pitchFamily="34" charset="-122"/>
                  <a:ea typeface="华康俪金黑W8(P)" pitchFamily="34" charset="-122"/>
                </a:rPr>
                <a:t>资源服务</a:t>
              </a:r>
            </a:p>
          </p:txBody>
        </p:sp>
        <p:sp>
          <p:nvSpPr>
            <p:cNvPr id="16" name="矩形 15"/>
            <p:cNvSpPr/>
            <p:nvPr/>
          </p:nvSpPr>
          <p:spPr bwMode="auto">
            <a:xfrm>
              <a:off x="1798674" y="3165483"/>
              <a:ext cx="433387" cy="354012"/>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4</a:t>
              </a:r>
              <a:endParaRPr lang="zh-CN" altLang="en-US" sz="2800" dirty="0">
                <a:solidFill>
                  <a:schemeClr val="bg1"/>
                </a:solidFill>
                <a:latin typeface="Broadway" pitchFamily="82" charset="0"/>
              </a:endParaRPr>
            </a:p>
          </p:txBody>
        </p:sp>
        <p:sp>
          <p:nvSpPr>
            <p:cNvPr id="17" name="矩形 16"/>
            <p:cNvSpPr/>
            <p:nvPr/>
          </p:nvSpPr>
          <p:spPr bwMode="auto">
            <a:xfrm>
              <a:off x="2370150" y="3140071"/>
              <a:ext cx="3987800" cy="354013"/>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fontAlgn="auto">
                <a:lnSpc>
                  <a:spcPct val="150000"/>
                </a:lnSpc>
                <a:spcBef>
                  <a:spcPct val="50000"/>
                </a:spcBef>
                <a:spcAft>
                  <a:spcPts val="0"/>
                </a:spcAft>
                <a:defRPr/>
              </a:pPr>
              <a:r>
                <a:rPr lang="zh-CN" altLang="en-US" sz="2000" dirty="0">
                  <a:solidFill>
                    <a:schemeClr val="bg1"/>
                  </a:solidFill>
                  <a:latin typeface="华康俪金黑W8(P)" pitchFamily="34" charset="-122"/>
                  <a:ea typeface="华康俪金黑W8(P)" pitchFamily="34" charset="-122"/>
                </a:rPr>
                <a:t> 初步形成资源共享的机制及模式</a:t>
              </a:r>
              <a:endParaRPr lang="en-US" altLang="zh-CN" sz="2000" dirty="0">
                <a:solidFill>
                  <a:schemeClr val="bg1"/>
                </a:solidFill>
                <a:latin typeface="华康俪金黑W8(P)" pitchFamily="34" charset="-122"/>
                <a:ea typeface="华康俪金黑W8(P)" pitchFamily="34" charset="-122"/>
              </a:endParaRPr>
            </a:p>
          </p:txBody>
        </p:sp>
        <p:sp>
          <p:nvSpPr>
            <p:cNvPr id="18" name="矩形 17"/>
            <p:cNvSpPr/>
            <p:nvPr/>
          </p:nvSpPr>
          <p:spPr bwMode="auto">
            <a:xfrm>
              <a:off x="2114548" y="3744921"/>
              <a:ext cx="433388" cy="354012"/>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5</a:t>
              </a:r>
              <a:endParaRPr lang="zh-CN" altLang="en-US" sz="2800" dirty="0">
                <a:solidFill>
                  <a:schemeClr val="bg1"/>
                </a:solidFill>
                <a:latin typeface="Broadway" pitchFamily="82" charset="0"/>
              </a:endParaRPr>
            </a:p>
          </p:txBody>
        </p:sp>
        <p:sp>
          <p:nvSpPr>
            <p:cNvPr id="19" name="矩形 18"/>
            <p:cNvSpPr/>
            <p:nvPr/>
          </p:nvSpPr>
          <p:spPr bwMode="auto">
            <a:xfrm>
              <a:off x="2692398" y="3711575"/>
              <a:ext cx="1593850" cy="354012"/>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zh-CN" altLang="en-US" sz="2000" dirty="0">
                  <a:solidFill>
                    <a:schemeClr val="bg1"/>
                  </a:solidFill>
                  <a:latin typeface="华康俪金黑W8(P)" pitchFamily="34" charset="-122"/>
                  <a:ea typeface="华康俪金黑W8(P)" pitchFamily="34" charset="-122"/>
                </a:rPr>
                <a:t>解决方案</a:t>
              </a:r>
            </a:p>
          </p:txBody>
        </p:sp>
        <p:sp>
          <p:nvSpPr>
            <p:cNvPr id="20" name="矩形 19"/>
            <p:cNvSpPr/>
            <p:nvPr/>
          </p:nvSpPr>
          <p:spPr bwMode="auto">
            <a:xfrm>
              <a:off x="2471738" y="4289434"/>
              <a:ext cx="433387" cy="354012"/>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en-US" altLang="zh-CN" sz="2800" dirty="0">
                  <a:solidFill>
                    <a:schemeClr val="bg1"/>
                  </a:solidFill>
                  <a:latin typeface="Broadway" pitchFamily="82" charset="0"/>
                </a:rPr>
                <a:t>6</a:t>
              </a:r>
              <a:endParaRPr lang="zh-CN" altLang="en-US" sz="2800" dirty="0">
                <a:solidFill>
                  <a:schemeClr val="bg1"/>
                </a:solidFill>
                <a:latin typeface="Broadway" pitchFamily="82" charset="0"/>
              </a:endParaRPr>
            </a:p>
          </p:txBody>
        </p:sp>
        <p:sp>
          <p:nvSpPr>
            <p:cNvPr id="21" name="矩形 20"/>
            <p:cNvSpPr/>
            <p:nvPr/>
          </p:nvSpPr>
          <p:spPr bwMode="auto">
            <a:xfrm>
              <a:off x="3049588" y="4283079"/>
              <a:ext cx="1593850" cy="354012"/>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r>
                <a:rPr lang="zh-CN" altLang="en-US" sz="2000" dirty="0">
                  <a:solidFill>
                    <a:schemeClr val="bg1"/>
                  </a:solidFill>
                  <a:latin typeface="华康俪金黑W8(P)" pitchFamily="34" charset="-122"/>
                  <a:ea typeface="华康俪金黑W8(P)" pitchFamily="34" charset="-122"/>
                </a:rPr>
                <a:t>培训工作</a:t>
              </a:r>
            </a:p>
          </p:txBody>
        </p:sp>
      </p:grpSp>
      <p:sp>
        <p:nvSpPr>
          <p:cNvPr id="63"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 to="" calcmode="lin" valueType="num">
                                      <p:cBhvr>
                                        <p:cTn id="11" dur="1" fill="hold"/>
                                        <p:tgtEl>
                                          <p:spTgt spid="6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9" name="矩形 8"/>
          <p:cNvSpPr/>
          <p:nvPr/>
        </p:nvSpPr>
        <p:spPr>
          <a:xfrm>
            <a:off x="500034" y="1214422"/>
            <a:ext cx="2308645"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资源共享应用服务</a:t>
            </a:r>
          </a:p>
        </p:txBody>
      </p:sp>
      <p:sp>
        <p:nvSpPr>
          <p:cNvPr id="34" name="矩形 33"/>
          <p:cNvSpPr/>
          <p:nvPr/>
        </p:nvSpPr>
        <p:spPr>
          <a:xfrm>
            <a:off x="857224" y="1714488"/>
            <a:ext cx="2852063" cy="338554"/>
          </a:xfrm>
          <a:prstGeom prst="rect">
            <a:avLst/>
          </a:prstGeom>
        </p:spPr>
        <p:txBody>
          <a:bodyPr wrap="none">
            <a:spAutoFit/>
          </a:bodyPr>
          <a:lstStyle/>
          <a:p>
            <a:pPr marL="0" lvl="1">
              <a:spcBef>
                <a:spcPct val="20000"/>
              </a:spcBef>
            </a:pPr>
            <a:r>
              <a:rPr lang="zh-CN" altLang="en-US" sz="1600" b="1" dirty="0" smtClean="0">
                <a:solidFill>
                  <a:schemeClr val="bg1">
                    <a:lumMod val="50000"/>
                  </a:schemeClr>
                </a:solidFill>
                <a:latin typeface="微软雅黑" pitchFamily="34" charset="-122"/>
                <a:ea typeface="微软雅黑" pitchFamily="34" charset="-122"/>
              </a:rPr>
              <a:t>为电大系统学历教育提供资源</a:t>
            </a:r>
          </a:p>
        </p:txBody>
      </p:sp>
      <p:sp>
        <p:nvSpPr>
          <p:cNvPr id="35" name="矩形 34"/>
          <p:cNvSpPr/>
          <p:nvPr/>
        </p:nvSpPr>
        <p:spPr>
          <a:xfrm>
            <a:off x="714348" y="2428868"/>
            <a:ext cx="8001056" cy="1338828"/>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北京、安徽、无锡等分中心将自</a:t>
            </a:r>
            <a:r>
              <a:rPr lang="zh-CN" altLang="zh-CN" dirty="0" smtClean="0">
                <a:solidFill>
                  <a:schemeClr val="tx1">
                    <a:lumMod val="50000"/>
                    <a:lumOff val="50000"/>
                  </a:schemeClr>
                </a:solidFill>
                <a:latin typeface="微软雅黑" pitchFamily="34" charset="-122"/>
                <a:ea typeface="微软雅黑" pitchFamily="34" charset="-122"/>
              </a:rPr>
              <a:t>建与共建的优秀课件、非统设课程、历年参与课件大赛的优秀作品与培训类课程等资源</a:t>
            </a:r>
            <a:r>
              <a:rPr lang="zh-CN" altLang="en-US" dirty="0" smtClean="0">
                <a:solidFill>
                  <a:schemeClr val="tx1">
                    <a:lumMod val="50000"/>
                    <a:lumOff val="50000"/>
                  </a:schemeClr>
                </a:solidFill>
                <a:latin typeface="微软雅黑" pitchFamily="34" charset="-122"/>
                <a:ea typeface="微软雅黑" pitchFamily="34" charset="-122"/>
              </a:rPr>
              <a:t>整合至分中心系统，用多种方式向师生提供资源服务。</a:t>
            </a:r>
          </a:p>
        </p:txBody>
      </p:sp>
      <p:sp>
        <p:nvSpPr>
          <p:cNvPr id="10" name="矩形 9"/>
          <p:cNvSpPr/>
          <p:nvPr/>
        </p:nvSpPr>
        <p:spPr>
          <a:xfrm>
            <a:off x="642910" y="2357430"/>
            <a:ext cx="8072494" cy="17859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57158" y="2357430"/>
            <a:ext cx="3357586" cy="2951898"/>
          </a:xfrm>
          <a:prstGeom prst="rect">
            <a:avLst/>
          </a:prstGeom>
        </p:spPr>
        <p:txBody>
          <a:bodyPr wrap="square">
            <a:spAutoFit/>
          </a:bodyPr>
          <a:lstStyle/>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北京分中心平台已经整合包括学历教育和非学历教育在内共</a:t>
            </a:r>
            <a:r>
              <a:rPr lang="en-US" altLang="zh-CN" dirty="0" smtClean="0">
                <a:solidFill>
                  <a:schemeClr val="tx1">
                    <a:lumMod val="50000"/>
                    <a:lumOff val="50000"/>
                  </a:schemeClr>
                </a:solidFill>
                <a:latin typeface="微软雅黑" pitchFamily="34" charset="-122"/>
                <a:ea typeface="微软雅黑" pitchFamily="34" charset="-122"/>
              </a:rPr>
              <a:t>30</a:t>
            </a:r>
            <a:r>
              <a:rPr lang="zh-CN" altLang="en-US" dirty="0" smtClean="0">
                <a:solidFill>
                  <a:schemeClr val="tx1">
                    <a:lumMod val="50000"/>
                    <a:lumOff val="50000"/>
                  </a:schemeClr>
                </a:solidFill>
                <a:latin typeface="微软雅黑" pitchFamily="34" charset="-122"/>
                <a:ea typeface="微软雅黑" pitchFamily="34" charset="-122"/>
              </a:rPr>
              <a:t>门课程的学习资源，涵盖了学校历年来积累的各类优秀课程。这些资源与总中心提供的基础资源，通过分中心系统向师生开放。</a:t>
            </a:r>
          </a:p>
        </p:txBody>
      </p:sp>
      <p:graphicFrame>
        <p:nvGraphicFramePr>
          <p:cNvPr id="12" name="表格 11"/>
          <p:cNvGraphicFramePr>
            <a:graphicFrameLocks noGrp="1"/>
          </p:cNvGraphicFramePr>
          <p:nvPr/>
        </p:nvGraphicFramePr>
        <p:xfrm>
          <a:off x="3571868" y="2449789"/>
          <a:ext cx="5214942" cy="2908037"/>
        </p:xfrm>
        <a:graphic>
          <a:graphicData uri="http://schemas.openxmlformats.org/drawingml/2006/table">
            <a:tbl>
              <a:tblPr firstRow="1" bandRow="1">
                <a:tableStyleId>{7DF18680-E054-41AD-8BC1-D1AEF772440D}</a:tableStyleId>
              </a:tblPr>
              <a:tblGrid>
                <a:gridCol w="2860497"/>
                <a:gridCol w="2354445"/>
              </a:tblGrid>
              <a:tr h="571504">
                <a:tc>
                  <a:txBody>
                    <a:bodyPr/>
                    <a:lstStyle/>
                    <a:p>
                      <a:pPr algn="ctr"/>
                      <a:r>
                        <a:rPr lang="zh-CN" altLang="en-US" sz="1400" dirty="0" smtClean="0">
                          <a:latin typeface="微软雅黑" pitchFamily="34" charset="-122"/>
                          <a:ea typeface="微软雅黑" pitchFamily="34" charset="-122"/>
                        </a:rPr>
                        <a:t>类型</a:t>
                      </a:r>
                      <a:endParaRPr lang="zh-CN" altLang="en-US" sz="1400" dirty="0">
                        <a:latin typeface="微软雅黑" pitchFamily="34" charset="-122"/>
                        <a:ea typeface="微软雅黑" pitchFamily="34" charset="-122"/>
                      </a:endParaRPr>
                    </a:p>
                  </a:txBody>
                  <a:tcPr marL="91447" marR="91447" marT="45722" marB="45722" anchor="ctr">
                    <a:solidFill>
                      <a:srgbClr val="00B050"/>
                    </a:solidFill>
                  </a:tcPr>
                </a:tc>
                <a:tc>
                  <a:txBody>
                    <a:bodyPr/>
                    <a:lstStyle/>
                    <a:p>
                      <a:pPr algn="ctr"/>
                      <a:r>
                        <a:rPr lang="zh-CN" altLang="en-US" sz="1400" dirty="0" smtClean="0">
                          <a:latin typeface="微软雅黑" pitchFamily="34" charset="-122"/>
                          <a:ea typeface="微软雅黑" pitchFamily="34" charset="-122"/>
                        </a:rPr>
                        <a:t>课程</a:t>
                      </a:r>
                      <a:endParaRPr lang="zh-CN" altLang="en-US" sz="1400" dirty="0">
                        <a:latin typeface="微软雅黑" pitchFamily="34" charset="-122"/>
                        <a:ea typeface="微软雅黑" pitchFamily="34" charset="-122"/>
                      </a:endParaRPr>
                    </a:p>
                  </a:txBody>
                  <a:tcPr marL="91447" marR="91447" marT="45722" marB="45722" anchor="ctr">
                    <a:solidFill>
                      <a:srgbClr val="00B050"/>
                    </a:solidFill>
                  </a:tcPr>
                </a:tc>
              </a:tr>
              <a:tr h="584134">
                <a:tc>
                  <a:txBody>
                    <a:bodyPr/>
                    <a:lstStyle/>
                    <a:p>
                      <a:r>
                        <a:rPr lang="zh-CN" altLang="zh-CN" sz="1200" dirty="0" smtClean="0">
                          <a:latin typeface="微软雅黑" pitchFamily="34" charset="-122"/>
                          <a:ea typeface="微软雅黑" pitchFamily="34" charset="-122"/>
                        </a:rPr>
                        <a:t>北京市高等教育精品教材获奖课程</a:t>
                      </a:r>
                      <a:endParaRPr lang="zh-CN" altLang="en-US" sz="1200" dirty="0">
                        <a:latin typeface="微软雅黑" pitchFamily="34" charset="-122"/>
                        <a:ea typeface="微软雅黑" pitchFamily="34" charset="-122"/>
                      </a:endParaRPr>
                    </a:p>
                  </a:txBody>
                  <a:tcPr marL="91447" marR="91447" marT="45722" marB="45722" anchor="ctr">
                    <a:solidFill>
                      <a:srgbClr val="E8F4EB"/>
                    </a:solidFill>
                  </a:tcPr>
                </a:tc>
                <a:tc>
                  <a:txBody>
                    <a:bodyPr/>
                    <a:lstStyle/>
                    <a:p>
                      <a:r>
                        <a:rPr lang="zh-CN" altLang="zh-CN" sz="1200" dirty="0" smtClean="0">
                          <a:latin typeface="微软雅黑" pitchFamily="34" charset="-122"/>
                          <a:ea typeface="微软雅黑" pitchFamily="34" charset="-122"/>
                        </a:rPr>
                        <a:t>《动态网页制作》</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《中国现当代文学名著选讲》</a:t>
                      </a:r>
                      <a:endParaRPr lang="zh-CN" altLang="en-US" sz="1200" dirty="0">
                        <a:latin typeface="微软雅黑" pitchFamily="34" charset="-122"/>
                        <a:ea typeface="微软雅黑" pitchFamily="34" charset="-122"/>
                      </a:endParaRPr>
                    </a:p>
                  </a:txBody>
                  <a:tcPr marL="91447" marR="91447" marT="45722" marB="45722" anchor="ctr">
                    <a:solidFill>
                      <a:srgbClr val="E8F4EB"/>
                    </a:solidFill>
                  </a:tcPr>
                </a:tc>
              </a:tr>
              <a:tr h="817797">
                <a:tc>
                  <a:txBody>
                    <a:bodyPr/>
                    <a:lstStyle/>
                    <a:p>
                      <a:r>
                        <a:rPr lang="zh-CN" altLang="zh-CN" sz="1200" dirty="0" smtClean="0">
                          <a:latin typeface="微软雅黑" pitchFamily="34" charset="-122"/>
                          <a:ea typeface="微软雅黑" pitchFamily="34" charset="-122"/>
                        </a:rPr>
                        <a:t>全国电大网络课程大赛评选获奖作品</a:t>
                      </a:r>
                      <a:r>
                        <a:rPr lang="zh-CN" altLang="en-US" sz="1200" dirty="0" smtClean="0">
                          <a:latin typeface="微软雅黑" pitchFamily="34" charset="-122"/>
                          <a:ea typeface="微软雅黑" pitchFamily="34" charset="-122"/>
                        </a:rPr>
                        <a:t>、</a:t>
                      </a:r>
                      <a:r>
                        <a:rPr lang="zh-CN" altLang="zh-CN" sz="1200" dirty="0" smtClean="0">
                          <a:latin typeface="微软雅黑" pitchFamily="34" charset="-122"/>
                          <a:ea typeface="微软雅黑" pitchFamily="34" charset="-122"/>
                        </a:rPr>
                        <a:t>国家级精品课程</a:t>
                      </a:r>
                      <a:endParaRPr lang="zh-CN" altLang="en-US" sz="1200" dirty="0">
                        <a:latin typeface="微软雅黑" pitchFamily="34" charset="-122"/>
                        <a:ea typeface="微软雅黑" pitchFamily="34" charset="-122"/>
                      </a:endParaRPr>
                    </a:p>
                  </a:txBody>
                  <a:tcPr marL="91447" marR="91447" marT="45722" marB="45722" anchor="ctr">
                    <a:solidFill>
                      <a:srgbClr val="C5E1CC"/>
                    </a:solidFill>
                  </a:tcPr>
                </a:tc>
                <a:tc>
                  <a:txBody>
                    <a:bodyPr/>
                    <a:lstStyle/>
                    <a:p>
                      <a:r>
                        <a:rPr lang="zh-CN" altLang="zh-CN" sz="1200" dirty="0" smtClean="0">
                          <a:latin typeface="微软雅黑" pitchFamily="34" charset="-122"/>
                          <a:ea typeface="微软雅黑" pitchFamily="34" charset="-122"/>
                        </a:rPr>
                        <a:t>《企业信息管理》</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《多媒体技术基础（本）》</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《人力资源管理》</a:t>
                      </a:r>
                      <a:endParaRPr lang="zh-CN" altLang="en-US" sz="1200" dirty="0">
                        <a:latin typeface="微软雅黑" pitchFamily="34" charset="-122"/>
                        <a:ea typeface="微软雅黑" pitchFamily="34" charset="-122"/>
                      </a:endParaRPr>
                    </a:p>
                  </a:txBody>
                  <a:tcPr marL="91447" marR="91447" marT="45722" marB="45722" anchor="ctr">
                    <a:solidFill>
                      <a:srgbClr val="C5E1CC"/>
                    </a:solidFill>
                  </a:tcPr>
                </a:tc>
              </a:tr>
              <a:tr h="584134">
                <a:tc>
                  <a:txBody>
                    <a:bodyPr/>
                    <a:lstStyle/>
                    <a:p>
                      <a:r>
                        <a:rPr lang="zh-CN" altLang="en-US" sz="1200" dirty="0" smtClean="0">
                          <a:latin typeface="微软雅黑" pitchFamily="34" charset="-122"/>
                          <a:ea typeface="微软雅黑" pitchFamily="34" charset="-122"/>
                        </a:rPr>
                        <a:t>开放教育课程</a:t>
                      </a:r>
                      <a:endParaRPr lang="zh-CN" altLang="en-US" sz="1200" dirty="0">
                        <a:latin typeface="微软雅黑" pitchFamily="34" charset="-122"/>
                        <a:ea typeface="微软雅黑" pitchFamily="34" charset="-122"/>
                      </a:endParaRPr>
                    </a:p>
                  </a:txBody>
                  <a:tcPr marL="91447" marR="91447" marT="45722" marB="45722" anchor="ctr">
                    <a:solidFill>
                      <a:srgbClr val="E8F4EB"/>
                    </a:solidFill>
                  </a:tcPr>
                </a:tc>
                <a:tc>
                  <a:txBody>
                    <a:bodyPr/>
                    <a:lstStyle/>
                    <a:p>
                      <a:r>
                        <a:rPr lang="zh-CN" altLang="zh-CN" sz="1200" dirty="0" smtClean="0">
                          <a:latin typeface="微软雅黑" pitchFamily="34" charset="-122"/>
                          <a:ea typeface="微软雅黑" pitchFamily="34" charset="-122"/>
                        </a:rPr>
                        <a:t>《高级财务会计》</a:t>
                      </a:r>
                      <a:endParaRPr lang="en-US" altLang="zh-CN" sz="1200" dirty="0" smtClean="0">
                        <a:latin typeface="微软雅黑" pitchFamily="34" charset="-122"/>
                        <a:ea typeface="微软雅黑" pitchFamily="34" charset="-122"/>
                      </a:endParaRPr>
                    </a:p>
                    <a:p>
                      <a:r>
                        <a:rPr lang="zh-CN" altLang="zh-CN" sz="1200" dirty="0" smtClean="0">
                          <a:latin typeface="微软雅黑" pitchFamily="34" charset="-122"/>
                          <a:ea typeface="微软雅黑" pitchFamily="34" charset="-122"/>
                        </a:rPr>
                        <a:t>《英语翻译基础》</a:t>
                      </a:r>
                      <a:endParaRPr lang="zh-CN" altLang="en-US" sz="1200" dirty="0">
                        <a:latin typeface="微软雅黑" pitchFamily="34" charset="-122"/>
                        <a:ea typeface="微软雅黑" pitchFamily="34" charset="-122"/>
                      </a:endParaRPr>
                    </a:p>
                  </a:txBody>
                  <a:tcPr marL="91447" marR="91447" marT="45722" marB="45722" anchor="ctr">
                    <a:solidFill>
                      <a:srgbClr val="E8F4EB"/>
                    </a:solidFill>
                  </a:tcPr>
                </a:tc>
              </a:tr>
              <a:tr h="350468">
                <a:tc>
                  <a:txBody>
                    <a:bodyPr/>
                    <a:lstStyle/>
                    <a:p>
                      <a:r>
                        <a:rPr lang="zh-CN" altLang="en-US" sz="1200" dirty="0" smtClean="0">
                          <a:latin typeface="微软雅黑" pitchFamily="34" charset="-122"/>
                          <a:ea typeface="微软雅黑" pitchFamily="34" charset="-122"/>
                        </a:rPr>
                        <a:t>新课程</a:t>
                      </a:r>
                      <a:endParaRPr lang="zh-CN" altLang="en-US" sz="1200" dirty="0">
                        <a:latin typeface="微软雅黑" pitchFamily="34" charset="-122"/>
                        <a:ea typeface="微软雅黑" pitchFamily="34" charset="-122"/>
                      </a:endParaRPr>
                    </a:p>
                  </a:txBody>
                  <a:tcPr marL="91447" marR="91447" marT="45722" marB="45722" anchor="ctr">
                    <a:solidFill>
                      <a:srgbClr val="C5E1CC"/>
                    </a:solidFill>
                  </a:tcPr>
                </a:tc>
                <a:tc>
                  <a:txBody>
                    <a:bodyPr/>
                    <a:lstStyle/>
                    <a:p>
                      <a:r>
                        <a:rPr lang="zh-CN" altLang="zh-CN" sz="1200" dirty="0" smtClean="0">
                          <a:latin typeface="微软雅黑" pitchFamily="34" charset="-122"/>
                          <a:ea typeface="微软雅黑" pitchFamily="34" charset="-122"/>
                        </a:rPr>
                        <a:t>《公共危机管理》</a:t>
                      </a:r>
                      <a:endParaRPr lang="zh-CN" altLang="en-US" sz="1200" dirty="0">
                        <a:latin typeface="微软雅黑" pitchFamily="34" charset="-122"/>
                        <a:ea typeface="微软雅黑" pitchFamily="34" charset="-122"/>
                      </a:endParaRPr>
                    </a:p>
                  </a:txBody>
                  <a:tcPr marL="91447" marR="91447" marT="45722" marB="45722" anchor="ctr">
                    <a:solidFill>
                      <a:srgbClr val="C5E1CC"/>
                    </a:solidFill>
                  </a:tcPr>
                </a:tc>
              </a:tr>
            </a:tbl>
          </a:graphicData>
        </a:graphic>
      </p:graphicFrame>
      <p:sp>
        <p:nvSpPr>
          <p:cNvPr id="13" name="矩形 12"/>
          <p:cNvSpPr/>
          <p:nvPr/>
        </p:nvSpPr>
        <p:spPr>
          <a:xfrm>
            <a:off x="428596" y="2285992"/>
            <a:ext cx="8439208" cy="3214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857224" y="2571744"/>
            <a:ext cx="7358114" cy="2169825"/>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安徽</a:t>
            </a:r>
            <a:r>
              <a:rPr lang="zh-CN" altLang="zh-CN" dirty="0" smtClean="0">
                <a:solidFill>
                  <a:schemeClr val="tx1">
                    <a:lumMod val="50000"/>
                    <a:lumOff val="50000"/>
                  </a:schemeClr>
                </a:solidFill>
                <a:latin typeface="微软雅黑" pitchFamily="34" charset="-122"/>
                <a:ea typeface="微软雅黑" pitchFamily="34" charset="-122"/>
              </a:rPr>
              <a:t>分中心系统与安徽电大在线互联直通</a:t>
            </a:r>
            <a:r>
              <a:rPr lang="zh-CN" altLang="en-US" dirty="0" smtClean="0">
                <a:solidFill>
                  <a:schemeClr val="tx1">
                    <a:lumMod val="50000"/>
                    <a:lumOff val="50000"/>
                  </a:schemeClr>
                </a:solidFill>
                <a:latin typeface="微软雅黑" pitchFamily="34" charset="-122"/>
                <a:ea typeface="微软雅黑" pitchFamily="34" charset="-122"/>
              </a:rPr>
              <a:t>，</a:t>
            </a:r>
            <a:r>
              <a:rPr lang="zh-CN" altLang="zh-CN" dirty="0" smtClean="0">
                <a:solidFill>
                  <a:schemeClr val="tx1">
                    <a:lumMod val="50000"/>
                    <a:lumOff val="50000"/>
                  </a:schemeClr>
                </a:solidFill>
                <a:latin typeface="微软雅黑" pitchFamily="34" charset="-122"/>
                <a:ea typeface="微软雅黑" pitchFamily="34" charset="-122"/>
              </a:rPr>
              <a:t>分中心登陆窗口与</a:t>
            </a:r>
            <a:r>
              <a:rPr lang="zh-CN" altLang="en-US" dirty="0" smtClean="0">
                <a:solidFill>
                  <a:schemeClr val="tx1">
                    <a:lumMod val="50000"/>
                    <a:lumOff val="50000"/>
                  </a:schemeClr>
                </a:solidFill>
                <a:latin typeface="微软雅黑" pitchFamily="34" charset="-122"/>
                <a:ea typeface="微软雅黑" pitchFamily="34" charset="-122"/>
              </a:rPr>
              <a:t>学</a:t>
            </a:r>
            <a:r>
              <a:rPr lang="zh-CN" altLang="zh-CN" dirty="0" smtClean="0">
                <a:solidFill>
                  <a:schemeClr val="tx1">
                    <a:lumMod val="50000"/>
                    <a:lumOff val="50000"/>
                  </a:schemeClr>
                </a:solidFill>
                <a:latin typeface="微软雅黑" pitchFamily="34" charset="-122"/>
                <a:ea typeface="微软雅黑" pitchFamily="34" charset="-122"/>
              </a:rPr>
              <a:t>校在线学习平台集成在一个页面，方便使用者登陆学习。</a:t>
            </a:r>
            <a:r>
              <a:rPr lang="zh-CN" altLang="en-US" dirty="0" smtClean="0">
                <a:solidFill>
                  <a:schemeClr val="tx1">
                    <a:lumMod val="50000"/>
                    <a:lumOff val="50000"/>
                  </a:schemeClr>
                </a:solidFill>
                <a:latin typeface="微软雅黑" pitchFamily="34" charset="-122"/>
                <a:ea typeface="微软雅黑" pitchFamily="34" charset="-122"/>
              </a:rPr>
              <a:t>分中心</a:t>
            </a:r>
            <a:r>
              <a:rPr lang="zh-CN" altLang="zh-CN" dirty="0" smtClean="0">
                <a:solidFill>
                  <a:schemeClr val="tx1">
                    <a:lumMod val="50000"/>
                    <a:lumOff val="50000"/>
                  </a:schemeClr>
                </a:solidFill>
                <a:latin typeface="微软雅黑" pitchFamily="34" charset="-122"/>
                <a:ea typeface="微软雅黑" pitchFamily="34" charset="-122"/>
              </a:rPr>
              <a:t>导入了总中心</a:t>
            </a:r>
            <a:r>
              <a:rPr lang="en-US" altLang="zh-CN" dirty="0" smtClean="0">
                <a:solidFill>
                  <a:schemeClr val="tx1">
                    <a:lumMod val="50000"/>
                    <a:lumOff val="50000"/>
                  </a:schemeClr>
                </a:solidFill>
                <a:latin typeface="微软雅黑" pitchFamily="34" charset="-122"/>
                <a:ea typeface="微软雅黑" pitchFamily="34" charset="-122"/>
              </a:rPr>
              <a:t>300</a:t>
            </a:r>
            <a:r>
              <a:rPr lang="zh-CN" altLang="zh-CN" dirty="0" smtClean="0">
                <a:solidFill>
                  <a:schemeClr val="tx1">
                    <a:lumMod val="50000"/>
                    <a:lumOff val="50000"/>
                  </a:schemeClr>
                </a:solidFill>
                <a:latin typeface="微软雅黑" pitchFamily="34" charset="-122"/>
                <a:ea typeface="微软雅黑" pitchFamily="34" charset="-122"/>
              </a:rPr>
              <a:t>门</a:t>
            </a:r>
            <a:r>
              <a:rPr lang="zh-CN" altLang="en-US" dirty="0" smtClean="0">
                <a:solidFill>
                  <a:schemeClr val="tx1">
                    <a:lumMod val="50000"/>
                    <a:lumOff val="50000"/>
                  </a:schemeClr>
                </a:solidFill>
                <a:latin typeface="微软雅黑" pitchFamily="34" charset="-122"/>
                <a:ea typeface="微软雅黑" pitchFamily="34" charset="-122"/>
              </a:rPr>
              <a:t>基础</a:t>
            </a:r>
            <a:r>
              <a:rPr lang="zh-CN" altLang="zh-CN" dirty="0" smtClean="0">
                <a:solidFill>
                  <a:schemeClr val="tx1">
                    <a:lumMod val="50000"/>
                    <a:lumOff val="50000"/>
                  </a:schemeClr>
                </a:solidFill>
                <a:latin typeface="微软雅黑" pitchFamily="34" charset="-122"/>
                <a:ea typeface="微软雅黑" pitchFamily="34" charset="-122"/>
              </a:rPr>
              <a:t>课程，上传了</a:t>
            </a:r>
            <a:r>
              <a:rPr lang="en-US" altLang="zh-CN" dirty="0" smtClean="0">
                <a:solidFill>
                  <a:schemeClr val="tx1">
                    <a:lumMod val="50000"/>
                    <a:lumOff val="50000"/>
                  </a:schemeClr>
                </a:solidFill>
                <a:latin typeface="微软雅黑" pitchFamily="34" charset="-122"/>
                <a:ea typeface="微软雅黑" pitchFamily="34" charset="-122"/>
              </a:rPr>
              <a:t>30</a:t>
            </a:r>
            <a:r>
              <a:rPr lang="zh-CN" altLang="zh-CN" dirty="0" smtClean="0">
                <a:solidFill>
                  <a:schemeClr val="tx1">
                    <a:lumMod val="50000"/>
                    <a:lumOff val="50000"/>
                  </a:schemeClr>
                </a:solidFill>
                <a:latin typeface="微软雅黑" pitchFamily="34" charset="-122"/>
                <a:ea typeface="微软雅黑" pitchFamily="34" charset="-122"/>
              </a:rPr>
              <a:t>门自建</a:t>
            </a:r>
            <a:r>
              <a:rPr lang="zh-CN" altLang="en-US" dirty="0" smtClean="0">
                <a:solidFill>
                  <a:schemeClr val="tx1">
                    <a:lumMod val="50000"/>
                    <a:lumOff val="50000"/>
                  </a:schemeClr>
                </a:solidFill>
                <a:latin typeface="微软雅黑" pitchFamily="34" charset="-122"/>
                <a:ea typeface="微软雅黑" pitchFamily="34" charset="-122"/>
              </a:rPr>
              <a:t>课程</a:t>
            </a:r>
            <a:r>
              <a:rPr lang="zh-CN" altLang="zh-CN" dirty="0" smtClean="0">
                <a:solidFill>
                  <a:schemeClr val="tx1">
                    <a:lumMod val="50000"/>
                    <a:lumOff val="50000"/>
                  </a:schemeClr>
                </a:solidFill>
                <a:latin typeface="微软雅黑" pitchFamily="34" charset="-122"/>
                <a:ea typeface="微软雅黑" pitchFamily="34" charset="-122"/>
              </a:rPr>
              <a:t>，对校内教师进行了资源库使用与编目培训，开始尝试利用资源库资源进行多层次、多模式教学培训。</a:t>
            </a: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18" name="矩形 17"/>
          <p:cNvSpPr/>
          <p:nvPr/>
        </p:nvSpPr>
        <p:spPr>
          <a:xfrm>
            <a:off x="428596" y="2357430"/>
            <a:ext cx="8439208" cy="3214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785786" y="2357430"/>
            <a:ext cx="7643866" cy="1338828"/>
          </a:xfrm>
          <a:prstGeom prst="rect">
            <a:avLst/>
          </a:prstGeom>
        </p:spPr>
        <p:txBody>
          <a:bodyPr wrap="square">
            <a:spAutoFit/>
          </a:bodyPr>
          <a:lstStyle/>
          <a:p>
            <a:pPr>
              <a:lnSpc>
                <a:spcPct val="150000"/>
              </a:lnSpc>
            </a:pPr>
            <a:r>
              <a:rPr lang="zh-CN" altLang="en-US" dirty="0" smtClean="0">
                <a:solidFill>
                  <a:schemeClr val="tx1">
                    <a:lumMod val="50000"/>
                    <a:lumOff val="50000"/>
                  </a:schemeClr>
                </a:solidFill>
                <a:latin typeface="微软雅黑" pitchFamily="34" charset="-122"/>
                <a:ea typeface="微软雅黑" pitchFamily="34" charset="-122"/>
              </a:rPr>
              <a:t>       无锡分中心</a:t>
            </a:r>
            <a:r>
              <a:rPr lang="zh-CN" altLang="zh-CN" dirty="0" smtClean="0">
                <a:solidFill>
                  <a:schemeClr val="tx1">
                    <a:lumMod val="50000"/>
                    <a:lumOff val="50000"/>
                  </a:schemeClr>
                </a:solidFill>
                <a:latin typeface="微软雅黑" pitchFamily="34" charset="-122"/>
                <a:ea typeface="微软雅黑" pitchFamily="34" charset="-122"/>
              </a:rPr>
              <a:t>已将总中心首批</a:t>
            </a:r>
            <a:r>
              <a:rPr lang="en-US" altLang="zh-CN" dirty="0" smtClean="0">
                <a:solidFill>
                  <a:schemeClr val="tx1">
                    <a:lumMod val="50000"/>
                    <a:lumOff val="50000"/>
                  </a:schemeClr>
                </a:solidFill>
                <a:latin typeface="微软雅黑" pitchFamily="34" charset="-122"/>
                <a:ea typeface="微软雅黑" pitchFamily="34" charset="-122"/>
              </a:rPr>
              <a:t>500G</a:t>
            </a:r>
            <a:r>
              <a:rPr lang="zh-CN" altLang="zh-CN" dirty="0" smtClean="0">
                <a:solidFill>
                  <a:schemeClr val="tx1">
                    <a:lumMod val="50000"/>
                    <a:lumOff val="50000"/>
                  </a:schemeClr>
                </a:solidFill>
                <a:latin typeface="微软雅黑" pitchFamily="34" charset="-122"/>
                <a:ea typeface="微软雅黑" pitchFamily="34" charset="-122"/>
              </a:rPr>
              <a:t>的课程资源导入了平台，并完成</a:t>
            </a:r>
            <a:r>
              <a:rPr lang="en-US" altLang="zh-CN" dirty="0" smtClean="0">
                <a:solidFill>
                  <a:schemeClr val="tx1">
                    <a:lumMod val="50000"/>
                    <a:lumOff val="50000"/>
                  </a:schemeClr>
                </a:solidFill>
                <a:latin typeface="微软雅黑" pitchFamily="34" charset="-122"/>
                <a:ea typeface="微软雅黑" pitchFamily="34" charset="-122"/>
              </a:rPr>
              <a:t>36</a:t>
            </a:r>
            <a:r>
              <a:rPr lang="zh-CN" altLang="zh-CN" dirty="0" smtClean="0">
                <a:solidFill>
                  <a:schemeClr val="tx1">
                    <a:lumMod val="50000"/>
                    <a:lumOff val="50000"/>
                  </a:schemeClr>
                </a:solidFill>
                <a:latin typeface="微软雅黑" pitchFamily="34" charset="-122"/>
                <a:ea typeface="微软雅黑" pitchFamily="34" charset="-122"/>
              </a:rPr>
              <a:t>门空中课堂资源</a:t>
            </a:r>
            <a:r>
              <a:rPr lang="zh-CN" altLang="en-US" dirty="0" smtClean="0">
                <a:solidFill>
                  <a:schemeClr val="tx1">
                    <a:lumMod val="50000"/>
                    <a:lumOff val="50000"/>
                  </a:schemeClr>
                </a:solidFill>
                <a:latin typeface="微软雅黑" pitchFamily="34" charset="-122"/>
                <a:ea typeface="微软雅黑" pitchFamily="34" charset="-122"/>
              </a:rPr>
              <a:t>的</a:t>
            </a:r>
            <a:r>
              <a:rPr lang="zh-CN" altLang="zh-CN" dirty="0" smtClean="0">
                <a:solidFill>
                  <a:schemeClr val="tx1">
                    <a:lumMod val="50000"/>
                    <a:lumOff val="50000"/>
                  </a:schemeClr>
                </a:solidFill>
                <a:latin typeface="微软雅黑" pitchFamily="34" charset="-122"/>
                <a:ea typeface="微软雅黑" pitchFamily="34" charset="-122"/>
              </a:rPr>
              <a:t>编目入库。通过多种手段为开放教育学员和全日制高职学生提供学历教育课程资源支持</a:t>
            </a:r>
            <a:r>
              <a:rPr lang="zh-CN" altLang="en-US" dirty="0" smtClean="0">
                <a:solidFill>
                  <a:schemeClr val="tx1">
                    <a:lumMod val="50000"/>
                    <a:lumOff val="50000"/>
                  </a:schemeClr>
                </a:solidFill>
                <a:latin typeface="微软雅黑" pitchFamily="34" charset="-122"/>
                <a:ea typeface="微软雅黑" pitchFamily="34" charset="-122"/>
              </a:rPr>
              <a:t>服务</a:t>
            </a:r>
            <a:r>
              <a:rPr lang="zh-CN" altLang="zh-CN" dirty="0" smtClean="0">
                <a:solidFill>
                  <a:schemeClr val="tx1">
                    <a:lumMod val="50000"/>
                    <a:lumOff val="50000"/>
                  </a:schemeClr>
                </a:solidFill>
                <a:latin typeface="微软雅黑" pitchFamily="34" charset="-122"/>
                <a:ea typeface="微软雅黑" pitchFamily="34" charset="-122"/>
              </a:rPr>
              <a:t>。</a:t>
            </a:r>
            <a:endParaRPr lang="zh-CN" altLang="en-US" dirty="0" smtClean="0">
              <a:solidFill>
                <a:schemeClr val="tx1">
                  <a:lumMod val="50000"/>
                  <a:lumOff val="50000"/>
                </a:schemeClr>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p:bldP spid="34" grpId="0"/>
      <p:bldP spid="35" grpId="0"/>
      <p:bldP spid="10" grpId="0" animBg="1"/>
      <p:bldP spid="11" grpId="0"/>
      <p:bldP spid="13" grpId="0" animBg="1"/>
      <p:bldP spid="17" grpId="0"/>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6" name="矩形 15"/>
          <p:cNvSpPr/>
          <p:nvPr/>
        </p:nvSpPr>
        <p:spPr>
          <a:xfrm>
            <a:off x="928662" y="1687803"/>
            <a:ext cx="7500990" cy="3831818"/>
          </a:xfrm>
          <a:prstGeom prst="rect">
            <a:avLst/>
          </a:prstGeom>
        </p:spPr>
        <p:txBody>
          <a:bodyPr wrap="square">
            <a:spAutoFit/>
          </a:bodyPr>
          <a:lstStyle/>
          <a:p>
            <a:pPr marL="0" lvl="1">
              <a:lnSpc>
                <a:spcPct val="150000"/>
              </a:lnSpc>
              <a:defRPr/>
            </a:pPr>
            <a:endParaRPr lang="en-US" altLang="zh-CN"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endParaRPr lang="en-US" altLang="zh-CN"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广州、安徽、无锡、珠海、武汉、西安、长春、青岛等分中心和温州典型应用示范点积极利用分中心系统资源，在社区教育、农民工培训、军转干部培训、中小学教师继续教育等非学历培训中开展资源共享应用。</a:t>
            </a:r>
            <a:r>
              <a:rPr lang="en-US" altLang="zh-CN" dirty="0" smtClean="0">
                <a:solidFill>
                  <a:schemeClr val="tx1">
                    <a:lumMod val="50000"/>
                    <a:lumOff val="50000"/>
                  </a:schemeClr>
                </a:solidFill>
                <a:latin typeface="微软雅黑" pitchFamily="34" charset="-122"/>
                <a:ea typeface="微软雅黑" pitchFamily="34" charset="-122"/>
              </a:rPr>
              <a:t/>
            </a:r>
            <a:br>
              <a:rPr lang="en-US" altLang="zh-CN" dirty="0" smtClean="0">
                <a:solidFill>
                  <a:schemeClr val="tx1">
                    <a:lumMod val="50000"/>
                    <a:lumOff val="50000"/>
                  </a:schemeClr>
                </a:solidFill>
                <a:latin typeface="微软雅黑" pitchFamily="34" charset="-122"/>
                <a:ea typeface="微软雅黑" pitchFamily="34" charset="-122"/>
              </a:rPr>
            </a:br>
            <a:endParaRPr lang="en-US" altLang="zh-CN"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黑龙江分中心、唐山和齐齐哈尔典型应用示范点计划直接在分中心系统平台上构建本地区社区教育学习网，将国家数字化学习中心的资源面向市民服务。</a:t>
            </a:r>
          </a:p>
        </p:txBody>
      </p:sp>
      <p:sp>
        <p:nvSpPr>
          <p:cNvPr id="9" name="矩形 8"/>
          <p:cNvSpPr/>
          <p:nvPr/>
        </p:nvSpPr>
        <p:spPr>
          <a:xfrm>
            <a:off x="500034" y="1214422"/>
            <a:ext cx="2308645"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资源共享应用服务</a:t>
            </a:r>
          </a:p>
        </p:txBody>
      </p:sp>
      <p:sp>
        <p:nvSpPr>
          <p:cNvPr id="10" name="矩形 9"/>
          <p:cNvSpPr/>
          <p:nvPr/>
        </p:nvSpPr>
        <p:spPr>
          <a:xfrm>
            <a:off x="817517" y="1702346"/>
            <a:ext cx="5032147" cy="369332"/>
          </a:xfrm>
          <a:prstGeom prst="rect">
            <a:avLst/>
          </a:prstGeom>
        </p:spPr>
        <p:txBody>
          <a:bodyPr wrap="none">
            <a:spAutoFit/>
          </a:bodyPr>
          <a:lstStyle/>
          <a:p>
            <a:r>
              <a:rPr lang="zh-CN" altLang="en-US" b="1" dirty="0" smtClean="0">
                <a:solidFill>
                  <a:schemeClr val="tx1">
                    <a:lumMod val="50000"/>
                    <a:lumOff val="50000"/>
                  </a:schemeClr>
                </a:solidFill>
                <a:latin typeface="微软雅黑" pitchFamily="34" charset="-122"/>
                <a:ea typeface="微软雅黑" pitchFamily="34" charset="-122"/>
              </a:rPr>
              <a:t>为全民终身学习型社会的建设提供资源应用服务</a:t>
            </a:r>
          </a:p>
        </p:txBody>
      </p:sp>
      <p:sp>
        <p:nvSpPr>
          <p:cNvPr id="13"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3"/>
          <a:srcRect/>
          <a:stretch>
            <a:fillRect/>
          </a:stretch>
        </p:blipFill>
        <p:spPr bwMode="auto">
          <a:xfrm>
            <a:off x="1619250" y="896916"/>
            <a:ext cx="6192838" cy="4546497"/>
          </a:xfrm>
          <a:prstGeom prst="rect">
            <a:avLst/>
          </a:prstGeom>
          <a:noFill/>
          <a:ln w="9525">
            <a:noFill/>
            <a:miter lim="800000"/>
            <a:headEnd/>
            <a:tailEnd/>
          </a:ln>
        </p:spPr>
      </p:pic>
      <p:pic>
        <p:nvPicPr>
          <p:cNvPr id="31" name="Picture 2"/>
          <p:cNvPicPr>
            <a:picLocks noChangeAspect="1" noChangeArrowheads="1"/>
          </p:cNvPicPr>
          <p:nvPr/>
        </p:nvPicPr>
        <p:blipFill>
          <a:blip r:embed="rId4"/>
          <a:srcRect/>
          <a:stretch>
            <a:fillRect/>
          </a:stretch>
        </p:blipFill>
        <p:spPr bwMode="auto">
          <a:xfrm>
            <a:off x="1014413" y="388916"/>
            <a:ext cx="7419975" cy="4945467"/>
          </a:xfrm>
          <a:prstGeom prst="rect">
            <a:avLst/>
          </a:prstGeom>
          <a:noFill/>
          <a:ln w="9525">
            <a:noFill/>
            <a:miter lim="800000"/>
            <a:headEnd/>
            <a:tailEnd/>
          </a:ln>
        </p:spPr>
      </p:pic>
      <p:pic>
        <p:nvPicPr>
          <p:cNvPr id="32" name="Picture 2"/>
          <p:cNvPicPr>
            <a:picLocks noChangeAspect="1" noChangeArrowheads="1"/>
          </p:cNvPicPr>
          <p:nvPr/>
        </p:nvPicPr>
        <p:blipFill>
          <a:blip r:embed="rId5"/>
          <a:srcRect r="22647"/>
          <a:stretch>
            <a:fillRect/>
          </a:stretch>
        </p:blipFill>
        <p:spPr bwMode="auto">
          <a:xfrm>
            <a:off x="1328738" y="419077"/>
            <a:ext cx="6751637" cy="4638703"/>
          </a:xfrm>
          <a:prstGeom prst="rect">
            <a:avLst/>
          </a:prstGeom>
          <a:noFill/>
          <a:ln w="9525">
            <a:noFill/>
            <a:miter lim="800000"/>
            <a:headEnd/>
            <a:tailEnd/>
          </a:ln>
        </p:spPr>
      </p:pic>
      <p:pic>
        <p:nvPicPr>
          <p:cNvPr id="33" name="Picture 2"/>
          <p:cNvPicPr>
            <a:picLocks noChangeAspect="1" noChangeArrowheads="1"/>
          </p:cNvPicPr>
          <p:nvPr/>
        </p:nvPicPr>
        <p:blipFill>
          <a:blip r:embed="rId6"/>
          <a:srcRect/>
          <a:stretch>
            <a:fillRect/>
          </a:stretch>
        </p:blipFill>
        <p:spPr bwMode="auto">
          <a:xfrm>
            <a:off x="261938" y="495278"/>
            <a:ext cx="8812212" cy="4911778"/>
          </a:xfrm>
          <a:prstGeom prst="rect">
            <a:avLst/>
          </a:prstGeom>
          <a:noFill/>
          <a:ln w="9525">
            <a:noFill/>
            <a:miter lim="800000"/>
            <a:headEnd/>
            <a:tailEnd/>
          </a:ln>
        </p:spPr>
      </p:pic>
      <p:pic>
        <p:nvPicPr>
          <p:cNvPr id="34" name="Picture 2"/>
          <p:cNvPicPr>
            <a:picLocks noChangeAspect="1" noChangeArrowheads="1"/>
          </p:cNvPicPr>
          <p:nvPr/>
        </p:nvPicPr>
        <p:blipFill>
          <a:blip r:embed="rId7"/>
          <a:srcRect/>
          <a:stretch>
            <a:fillRect/>
          </a:stretch>
        </p:blipFill>
        <p:spPr bwMode="auto">
          <a:xfrm>
            <a:off x="428596" y="1071546"/>
            <a:ext cx="8027988" cy="4707860"/>
          </a:xfrm>
          <a:prstGeom prst="rect">
            <a:avLst/>
          </a:prstGeom>
          <a:noFill/>
          <a:ln w="9525">
            <a:noFill/>
            <a:miter lim="800000"/>
            <a:headEnd/>
            <a:tailEnd/>
          </a:ln>
        </p:spPr>
      </p:pic>
      <p:pic>
        <p:nvPicPr>
          <p:cNvPr id="35" name="Picture 23"/>
          <p:cNvPicPr>
            <a:picLocks noChangeAspect="1" noChangeArrowheads="1"/>
          </p:cNvPicPr>
          <p:nvPr/>
        </p:nvPicPr>
        <p:blipFill>
          <a:blip r:embed="rId8"/>
          <a:srcRect/>
          <a:stretch>
            <a:fillRect/>
          </a:stretch>
        </p:blipFill>
        <p:spPr bwMode="auto">
          <a:xfrm>
            <a:off x="311150" y="214290"/>
            <a:ext cx="8832850" cy="5715040"/>
          </a:xfrm>
          <a:prstGeom prst="rect">
            <a:avLst/>
          </a:prstGeom>
          <a:noFill/>
          <a:ln w="9525">
            <a:noFill/>
            <a:miter lim="800000"/>
            <a:headEnd/>
            <a:tailEnd/>
          </a:ln>
          <a:effec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30"/>
                                        </p:tgtEl>
                                        <p:attrNameLst>
                                          <p:attrName>ppt_w</p:attrName>
                                        </p:attrNameLst>
                                      </p:cBhvr>
                                      <p:tavLst>
                                        <p:tav tm="0">
                                          <p:val>
                                            <p:strVal val="ppt_w"/>
                                          </p:val>
                                        </p:tav>
                                        <p:tav tm="100000">
                                          <p:val>
                                            <p:fltVal val="0"/>
                                          </p:val>
                                        </p:tav>
                                      </p:tavLst>
                                    </p:anim>
                                    <p:anim calcmode="lin" valueType="num">
                                      <p:cBhvr>
                                        <p:cTn id="15" dur="500"/>
                                        <p:tgtEl>
                                          <p:spTgt spid="30"/>
                                        </p:tgtEl>
                                        <p:attrNameLst>
                                          <p:attrName>ppt_h</p:attrName>
                                        </p:attrNameLst>
                                      </p:cBhvr>
                                      <p:tavLst>
                                        <p:tav tm="0">
                                          <p:val>
                                            <p:strVal val="ppt_h"/>
                                          </p:val>
                                        </p:tav>
                                        <p:tav tm="100000">
                                          <p:val>
                                            <p:fltVal val="0"/>
                                          </p:val>
                                        </p:tav>
                                      </p:tavLst>
                                    </p:anim>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par>
                          <p:cTn id="18" fill="hold">
                            <p:stCondLst>
                              <p:cond delay="500"/>
                            </p:stCondLst>
                            <p:childTnLst>
                              <p:par>
                                <p:cTn id="19" presetID="53"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0" fill="hold" nodeType="clickEffect">
                                  <p:stCondLst>
                                    <p:cond delay="0"/>
                                  </p:stCondLst>
                                  <p:childTnLst>
                                    <p:anim calcmode="lin" valueType="num">
                                      <p:cBhvr>
                                        <p:cTn id="27" dur="500"/>
                                        <p:tgtEl>
                                          <p:spTgt spid="31"/>
                                        </p:tgtEl>
                                        <p:attrNameLst>
                                          <p:attrName>ppt_w</p:attrName>
                                        </p:attrNameLst>
                                      </p:cBhvr>
                                      <p:tavLst>
                                        <p:tav tm="0">
                                          <p:val>
                                            <p:strVal val="ppt_w"/>
                                          </p:val>
                                        </p:tav>
                                        <p:tav tm="100000">
                                          <p:val>
                                            <p:fltVal val="0"/>
                                          </p:val>
                                        </p:tav>
                                      </p:tavLst>
                                    </p:anim>
                                    <p:anim calcmode="lin" valueType="num">
                                      <p:cBhvr>
                                        <p:cTn id="28" dur="500"/>
                                        <p:tgtEl>
                                          <p:spTgt spid="31"/>
                                        </p:tgtEl>
                                        <p:attrNameLst>
                                          <p:attrName>ppt_h</p:attrName>
                                        </p:attrNameLst>
                                      </p:cBhvr>
                                      <p:tavLst>
                                        <p:tav tm="0">
                                          <p:val>
                                            <p:strVal val="ppt_h"/>
                                          </p:val>
                                        </p:tav>
                                        <p:tav tm="100000">
                                          <p:val>
                                            <p:fltVal val="0"/>
                                          </p:val>
                                        </p:tav>
                                      </p:tavLst>
                                    </p:anim>
                                    <p:animEffect transition="out" filter="fade">
                                      <p:cBhvr>
                                        <p:cTn id="29" dur="500"/>
                                        <p:tgtEl>
                                          <p:spTgt spid="31"/>
                                        </p:tgtEl>
                                      </p:cBhvr>
                                    </p:animEffect>
                                    <p:set>
                                      <p:cBhvr>
                                        <p:cTn id="30" dur="1" fill="hold">
                                          <p:stCondLst>
                                            <p:cond delay="499"/>
                                          </p:stCondLst>
                                        </p:cTn>
                                        <p:tgtEl>
                                          <p:spTgt spid="31"/>
                                        </p:tgtEl>
                                        <p:attrNameLst>
                                          <p:attrName>style.visibility</p:attrName>
                                        </p:attrNameLst>
                                      </p:cBhvr>
                                      <p:to>
                                        <p:strVal val="hidden"/>
                                      </p:to>
                                    </p:set>
                                  </p:childTnLst>
                                </p:cTn>
                              </p:par>
                            </p:childTnLst>
                          </p:cTn>
                        </p:par>
                        <p:par>
                          <p:cTn id="31" fill="hold">
                            <p:stCondLst>
                              <p:cond delay="500"/>
                            </p:stCondLst>
                            <p:childTnLst>
                              <p:par>
                                <p:cTn id="32" presetID="53" presetClass="entr" presetSubtype="0"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0" fill="hold" nodeType="clickEffect">
                                  <p:stCondLst>
                                    <p:cond delay="0"/>
                                  </p:stCondLst>
                                  <p:childTnLst>
                                    <p:anim calcmode="lin" valueType="num">
                                      <p:cBhvr>
                                        <p:cTn id="40" dur="500"/>
                                        <p:tgtEl>
                                          <p:spTgt spid="32"/>
                                        </p:tgtEl>
                                        <p:attrNameLst>
                                          <p:attrName>ppt_w</p:attrName>
                                        </p:attrNameLst>
                                      </p:cBhvr>
                                      <p:tavLst>
                                        <p:tav tm="0">
                                          <p:val>
                                            <p:strVal val="ppt_w"/>
                                          </p:val>
                                        </p:tav>
                                        <p:tav tm="100000">
                                          <p:val>
                                            <p:fltVal val="0"/>
                                          </p:val>
                                        </p:tav>
                                      </p:tavLst>
                                    </p:anim>
                                    <p:anim calcmode="lin" valueType="num">
                                      <p:cBhvr>
                                        <p:cTn id="41" dur="500"/>
                                        <p:tgtEl>
                                          <p:spTgt spid="32"/>
                                        </p:tgtEl>
                                        <p:attrNameLst>
                                          <p:attrName>ppt_h</p:attrName>
                                        </p:attrNameLst>
                                      </p:cBhvr>
                                      <p:tavLst>
                                        <p:tav tm="0">
                                          <p:val>
                                            <p:strVal val="ppt_h"/>
                                          </p:val>
                                        </p:tav>
                                        <p:tav tm="100000">
                                          <p:val>
                                            <p:fltVal val="0"/>
                                          </p:val>
                                        </p:tav>
                                      </p:tavLst>
                                    </p:anim>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500"/>
                            </p:stCondLst>
                            <p:childTnLst>
                              <p:par>
                                <p:cTn id="45" presetID="53"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0" fill="hold" nodeType="clickEffect">
                                  <p:stCondLst>
                                    <p:cond delay="0"/>
                                  </p:stCondLst>
                                  <p:childTnLst>
                                    <p:anim calcmode="lin" valueType="num">
                                      <p:cBhvr>
                                        <p:cTn id="53" dur="500"/>
                                        <p:tgtEl>
                                          <p:spTgt spid="33"/>
                                        </p:tgtEl>
                                        <p:attrNameLst>
                                          <p:attrName>ppt_w</p:attrName>
                                        </p:attrNameLst>
                                      </p:cBhvr>
                                      <p:tavLst>
                                        <p:tav tm="0">
                                          <p:val>
                                            <p:strVal val="ppt_w"/>
                                          </p:val>
                                        </p:tav>
                                        <p:tav tm="100000">
                                          <p:val>
                                            <p:fltVal val="0"/>
                                          </p:val>
                                        </p:tav>
                                      </p:tavLst>
                                    </p:anim>
                                    <p:anim calcmode="lin" valueType="num">
                                      <p:cBhvr>
                                        <p:cTn id="54" dur="500"/>
                                        <p:tgtEl>
                                          <p:spTgt spid="33"/>
                                        </p:tgtEl>
                                        <p:attrNameLst>
                                          <p:attrName>ppt_h</p:attrName>
                                        </p:attrNameLst>
                                      </p:cBhvr>
                                      <p:tavLst>
                                        <p:tav tm="0">
                                          <p:val>
                                            <p:strVal val="ppt_h"/>
                                          </p:val>
                                        </p:tav>
                                        <p:tav tm="100000">
                                          <p:val>
                                            <p:fltVal val="0"/>
                                          </p:val>
                                        </p:tav>
                                      </p:tavLst>
                                    </p:anim>
                                    <p:animEffect transition="out" filter="fade">
                                      <p:cBhvr>
                                        <p:cTn id="55" dur="500"/>
                                        <p:tgtEl>
                                          <p:spTgt spid="33"/>
                                        </p:tgtEl>
                                      </p:cBhvr>
                                    </p:animEffect>
                                    <p:set>
                                      <p:cBhvr>
                                        <p:cTn id="56" dur="1" fill="hold">
                                          <p:stCondLst>
                                            <p:cond delay="499"/>
                                          </p:stCondLst>
                                        </p:cTn>
                                        <p:tgtEl>
                                          <p:spTgt spid="33"/>
                                        </p:tgtEl>
                                        <p:attrNameLst>
                                          <p:attrName>style.visibility</p:attrName>
                                        </p:attrNameLst>
                                      </p:cBhvr>
                                      <p:to>
                                        <p:strVal val="hidden"/>
                                      </p:to>
                                    </p:set>
                                  </p:childTnLst>
                                </p:cTn>
                              </p:par>
                            </p:childTnLst>
                          </p:cTn>
                        </p:par>
                        <p:par>
                          <p:cTn id="57" fill="hold">
                            <p:stCondLst>
                              <p:cond delay="500"/>
                            </p:stCondLst>
                            <p:childTnLst>
                              <p:par>
                                <p:cTn id="58" presetID="53" presetClass="entr" presetSubtype="0" fill="hold" nodeType="after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500" fill="hold"/>
                                        <p:tgtEl>
                                          <p:spTgt spid="35"/>
                                        </p:tgtEl>
                                        <p:attrNameLst>
                                          <p:attrName>ppt_w</p:attrName>
                                        </p:attrNameLst>
                                      </p:cBhvr>
                                      <p:tavLst>
                                        <p:tav tm="0">
                                          <p:val>
                                            <p:fltVal val="0"/>
                                          </p:val>
                                        </p:tav>
                                        <p:tav tm="100000">
                                          <p:val>
                                            <p:strVal val="#ppt_w"/>
                                          </p:val>
                                        </p:tav>
                                      </p:tavLst>
                                    </p:anim>
                                    <p:anim calcmode="lin" valueType="num">
                                      <p:cBhvr>
                                        <p:cTn id="68" dur="500" fill="hold"/>
                                        <p:tgtEl>
                                          <p:spTgt spid="35"/>
                                        </p:tgtEl>
                                        <p:attrNameLst>
                                          <p:attrName>ppt_h</p:attrName>
                                        </p:attrNameLst>
                                      </p:cBhvr>
                                      <p:tavLst>
                                        <p:tav tm="0">
                                          <p:val>
                                            <p:fltVal val="0"/>
                                          </p:val>
                                        </p:tav>
                                        <p:tav tm="100000">
                                          <p:val>
                                            <p:strVal val="#ppt_h"/>
                                          </p:val>
                                        </p:tav>
                                      </p:tavLst>
                                    </p:anim>
                                    <p:animEffect transition="in" filter="fade">
                                      <p:cBhvr>
                                        <p:cTn id="6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357424"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分中心建设</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9" name="矩形 8"/>
          <p:cNvSpPr/>
          <p:nvPr/>
        </p:nvSpPr>
        <p:spPr>
          <a:xfrm>
            <a:off x="500034" y="1214422"/>
            <a:ext cx="2308645"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3. </a:t>
            </a:r>
            <a:r>
              <a:rPr lang="zh-CN" altLang="en-US" b="1" dirty="0" smtClean="0">
                <a:solidFill>
                  <a:schemeClr val="tx1">
                    <a:lumMod val="50000"/>
                    <a:lumOff val="50000"/>
                  </a:schemeClr>
                </a:solidFill>
                <a:latin typeface="微软雅黑" pitchFamily="34" charset="-122"/>
                <a:ea typeface="微软雅黑" pitchFamily="34" charset="-122"/>
              </a:rPr>
              <a:t>参与课题研究情况</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graphicFrame>
        <p:nvGraphicFramePr>
          <p:cNvPr id="12" name="表格 11"/>
          <p:cNvGraphicFramePr>
            <a:graphicFrameLocks noGrp="1"/>
          </p:cNvGraphicFramePr>
          <p:nvPr/>
        </p:nvGraphicFramePr>
        <p:xfrm>
          <a:off x="642910" y="1944692"/>
          <a:ext cx="7964516" cy="3913200"/>
        </p:xfrm>
        <a:graphic>
          <a:graphicData uri="http://schemas.openxmlformats.org/drawingml/2006/table">
            <a:tbl>
              <a:tblPr firstRow="1" bandRow="1">
                <a:tableStyleId>{7DF18680-E054-41AD-8BC1-D1AEF772440D}</a:tableStyleId>
              </a:tblPr>
              <a:tblGrid>
                <a:gridCol w="2557413"/>
                <a:gridCol w="4018793"/>
                <a:gridCol w="1388310"/>
              </a:tblGrid>
              <a:tr h="396745">
                <a:tc>
                  <a:txBody>
                    <a:bodyPr/>
                    <a:lstStyle/>
                    <a:p>
                      <a:pPr algn="ctr"/>
                      <a:r>
                        <a:rPr lang="zh-CN" altLang="en-US" sz="1000" b="1" dirty="0" smtClean="0">
                          <a:latin typeface="微软雅黑" pitchFamily="34" charset="-122"/>
                          <a:ea typeface="微软雅黑" pitchFamily="34" charset="-122"/>
                        </a:rPr>
                        <a:t>类型</a:t>
                      </a:r>
                      <a:endParaRPr lang="zh-CN" altLang="en-US" sz="1000" b="1" dirty="0">
                        <a:latin typeface="微软雅黑" pitchFamily="34" charset="-122"/>
                        <a:ea typeface="微软雅黑" pitchFamily="34" charset="-122"/>
                      </a:endParaRPr>
                    </a:p>
                  </a:txBody>
                  <a:tcPr marL="91445" marR="91445" marT="45725" marB="45725" anchor="ctr">
                    <a:solidFill>
                      <a:srgbClr val="00B050"/>
                    </a:solidFill>
                  </a:tcPr>
                </a:tc>
                <a:tc>
                  <a:txBody>
                    <a:bodyPr/>
                    <a:lstStyle/>
                    <a:p>
                      <a:pPr algn="ctr"/>
                      <a:r>
                        <a:rPr lang="zh-CN" altLang="en-US" sz="1000" b="1" dirty="0" smtClean="0">
                          <a:latin typeface="微软雅黑" pitchFamily="34" charset="-122"/>
                          <a:ea typeface="微软雅黑" pitchFamily="34" charset="-122"/>
                        </a:rPr>
                        <a:t>课程</a:t>
                      </a:r>
                      <a:endParaRPr lang="zh-CN" altLang="en-US" sz="1000" b="1" dirty="0">
                        <a:latin typeface="微软雅黑" pitchFamily="34" charset="-122"/>
                        <a:ea typeface="微软雅黑" pitchFamily="34" charset="-122"/>
                      </a:endParaRPr>
                    </a:p>
                  </a:txBody>
                  <a:tcPr marL="91445" marR="91445" marT="45725" marB="45725" anchor="c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000" b="1" kern="100" dirty="0" smtClean="0">
                          <a:effectLst/>
                          <a:latin typeface="微软雅黑" pitchFamily="34" charset="-122"/>
                          <a:ea typeface="微软雅黑" pitchFamily="34" charset="-122"/>
                          <a:cs typeface="Times New Roman"/>
                        </a:rPr>
                        <a:t>报告提交情况</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00B050"/>
                    </a:solidFill>
                  </a:tcPr>
                </a:tc>
              </a:tr>
              <a:tr h="396745">
                <a:tc>
                  <a:txBody>
                    <a:bodyPr/>
                    <a:lstStyle/>
                    <a:p>
                      <a:pPr indent="69850" algn="ctr">
                        <a:spcAft>
                          <a:spcPts val="0"/>
                        </a:spcAft>
                      </a:pPr>
                      <a:r>
                        <a:rPr lang="zh-CN" altLang="zh-CN" sz="1000" b="1" kern="0" dirty="0" smtClean="0">
                          <a:effectLst/>
                          <a:latin typeface="微软雅黑" pitchFamily="34" charset="-122"/>
                          <a:ea typeface="微软雅黑" pitchFamily="34" charset="-122"/>
                        </a:rPr>
                        <a:t>沈阳</a:t>
                      </a:r>
                      <a:r>
                        <a:rPr lang="zh-CN" altLang="en-US" sz="1000" b="1" kern="0" dirty="0" smtClean="0">
                          <a:effectLst/>
                          <a:latin typeface="微软雅黑" pitchFamily="34" charset="-122"/>
                          <a:ea typeface="微软雅黑" pitchFamily="34" charset="-122"/>
                        </a:rPr>
                        <a:t>中心</a:t>
                      </a:r>
                      <a:endParaRPr lang="zh-CN" altLang="zh-CN" sz="1000" b="1" kern="100" dirty="0">
                        <a:effectLst/>
                        <a:latin typeface="微软雅黑" pitchFamily="34" charset="-122"/>
                        <a:ea typeface="微软雅黑" pitchFamily="34" charset="-122"/>
                        <a:cs typeface="Times New Roman"/>
                      </a:endParaRPr>
                    </a:p>
                  </a:txBody>
                  <a:tcPr marL="91445" marR="91445" marT="45725" marB="45725" anchor="ctr">
                    <a:solidFill>
                      <a:srgbClr val="C5E1CC"/>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基于分中心系统开展为学习型社会建设提供资源服务的实践研究</a:t>
                      </a:r>
                    </a:p>
                  </a:txBody>
                  <a:tcPr marL="15951" marR="15951" marT="0" marB="0" anchor="ctr">
                    <a:solidFill>
                      <a:srgbClr val="C5E1CC"/>
                    </a:solidFill>
                  </a:tcPr>
                </a:tc>
                <a:tc>
                  <a:txBody>
                    <a:bodyPr/>
                    <a:lstStyle/>
                    <a:p>
                      <a:pPr indent="66675" algn="just">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r h="25243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00" b="1" kern="0" dirty="0" smtClean="0">
                          <a:effectLst/>
                          <a:latin typeface="微软雅黑" pitchFamily="34" charset="-122"/>
                          <a:ea typeface="微软雅黑" pitchFamily="34" charset="-122"/>
                        </a:rPr>
                        <a:t>武汉</a:t>
                      </a:r>
                      <a:r>
                        <a:rPr lang="zh-CN" altLang="en-US" sz="1000" b="1" kern="0" dirty="0" smtClean="0">
                          <a:effectLst/>
                          <a:latin typeface="微软雅黑" pitchFamily="34" charset="-122"/>
                          <a:ea typeface="微软雅黑" pitchFamily="34" charset="-122"/>
                        </a:rPr>
                        <a:t>中心</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E8F4EB"/>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51" marR="15951" marT="0" marB="0" anchor="ctr">
                    <a:solidFill>
                      <a:srgbClr val="E8F4EB"/>
                    </a:solidFill>
                  </a:tcPr>
                </a:tc>
                <a:tc>
                  <a:txBody>
                    <a:bodyPr/>
                    <a:lstStyle/>
                    <a:p>
                      <a:pPr indent="66675" algn="just">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E8F4EB"/>
                    </a:solidFill>
                  </a:tcPr>
                </a:tc>
              </a:tr>
              <a:tr h="252439">
                <a:tc vMerge="1">
                  <a:txBody>
                    <a:bodyPr/>
                    <a:lstStyle/>
                    <a:p>
                      <a:endParaRPr lang="zh-CN" altLang="en-US" dirty="0"/>
                    </a:p>
                  </a:txBody>
                  <a:tcPr marL="91435" marR="91435" marT="45736" marB="45736" anchor="ct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数字化学习资源分中心建设的业务模式和运行机制的研究</a:t>
                      </a:r>
                    </a:p>
                  </a:txBody>
                  <a:tcPr marL="15951" marR="15951" marT="0" marB="0" anchor="ctr">
                    <a:solidFill>
                      <a:srgbClr val="C5E1CC"/>
                    </a:solidFill>
                  </a:tcPr>
                </a:tc>
                <a:tc>
                  <a:txBody>
                    <a:bodyPr/>
                    <a:lstStyle/>
                    <a:p>
                      <a:pPr indent="69850" algn="just">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r h="252439">
                <a:tc rowSpan="2">
                  <a:txBody>
                    <a:bodyPr/>
                    <a:lstStyle/>
                    <a:p>
                      <a:pPr indent="69850" algn="ctr">
                        <a:spcAft>
                          <a:spcPts val="0"/>
                        </a:spcAft>
                      </a:pPr>
                      <a:r>
                        <a:rPr lang="zh-CN" altLang="zh-CN" sz="1000" b="1" kern="0" dirty="0" smtClean="0">
                          <a:effectLst/>
                          <a:latin typeface="微软雅黑" pitchFamily="34" charset="-122"/>
                          <a:ea typeface="微软雅黑" pitchFamily="34" charset="-122"/>
                        </a:rPr>
                        <a:t>安徽</a:t>
                      </a:r>
                      <a:r>
                        <a:rPr lang="zh-CN" altLang="en-US" sz="1000" b="1" kern="0" dirty="0" smtClean="0">
                          <a:effectLst/>
                          <a:latin typeface="微软雅黑" pitchFamily="34" charset="-122"/>
                          <a:ea typeface="微软雅黑" pitchFamily="34" charset="-122"/>
                        </a:rPr>
                        <a:t>中心</a:t>
                      </a:r>
                      <a:endParaRPr lang="zh-CN" altLang="zh-CN" sz="1000" b="1" kern="100" dirty="0">
                        <a:effectLst/>
                        <a:latin typeface="微软雅黑" pitchFamily="34" charset="-122"/>
                        <a:ea typeface="微软雅黑" pitchFamily="34" charset="-122"/>
                        <a:cs typeface="Times New Roman"/>
                      </a:endParaRPr>
                    </a:p>
                  </a:txBody>
                  <a:tcPr marL="91445" marR="91445" marT="45725" marB="45725" anchor="ctr">
                    <a:solidFill>
                      <a:srgbClr val="E8F4EB"/>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基于分中心系统开展资源服务的实践研究</a:t>
                      </a:r>
                    </a:p>
                  </a:txBody>
                  <a:tcPr marL="15951" marR="15951" marT="0" marB="0" anchor="ctr">
                    <a:solidFill>
                      <a:srgbClr val="E8F4EB"/>
                    </a:solidFill>
                  </a:tcPr>
                </a:tc>
                <a:tc>
                  <a:txBody>
                    <a:bodyPr/>
                    <a:lstStyle/>
                    <a:p>
                      <a:pPr indent="66675" algn="just">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E8F4EB"/>
                    </a:solidFill>
                  </a:tcPr>
                </a:tc>
              </a:tr>
              <a:tr h="252439">
                <a:tc vMerge="1">
                  <a:txBody>
                    <a:bodyPr/>
                    <a:lstStyle/>
                    <a:p>
                      <a:endParaRPr lang="zh-CN" altLang="en-US" sz="1200" dirty="0">
                        <a:latin typeface="微软雅黑" pitchFamily="34" charset="-122"/>
                        <a:ea typeface="微软雅黑" pitchFamily="34" charset="-122"/>
                      </a:endParaRPr>
                    </a:p>
                  </a:txBody>
                  <a:tcPr marL="91435" marR="91435" marT="45736" marB="45736" anchor="ct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51" marR="15951" marT="0" marB="0" anchor="ctr">
                    <a:solidFill>
                      <a:srgbClr val="C5E1CC"/>
                    </a:solidFill>
                  </a:tcPr>
                </a:tc>
                <a:tc>
                  <a:txBody>
                    <a:bodyPr/>
                    <a:lstStyle/>
                    <a:p>
                      <a:pPr indent="66675" algn="ctr">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r h="397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00" b="1" kern="0" dirty="0" smtClean="0">
                          <a:effectLst/>
                          <a:latin typeface="微软雅黑" pitchFamily="34" charset="-122"/>
                          <a:ea typeface="微软雅黑" pitchFamily="34" charset="-122"/>
                        </a:rPr>
                        <a:t>黑龙江</a:t>
                      </a:r>
                      <a:r>
                        <a:rPr lang="zh-CN" altLang="en-US" sz="1000" b="1" kern="0" dirty="0" smtClean="0">
                          <a:effectLst/>
                          <a:latin typeface="微软雅黑" pitchFamily="34" charset="-122"/>
                          <a:ea typeface="微软雅黑" pitchFamily="34" charset="-122"/>
                        </a:rPr>
                        <a:t>中心</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E8F4EB"/>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基于分中心系统实现对学习平台资源支持的应用研究</a:t>
                      </a:r>
                    </a:p>
                  </a:txBody>
                  <a:tcPr marL="15951" marR="15951" marT="0" marB="0" anchor="ctr">
                    <a:solidFill>
                      <a:srgbClr val="E8F4EB"/>
                    </a:solidFill>
                  </a:tcPr>
                </a:tc>
                <a:tc>
                  <a:txBody>
                    <a:bodyPr/>
                    <a:lstStyle/>
                    <a:p>
                      <a:pPr indent="66675" algn="ctr">
                        <a:spcAft>
                          <a:spcPts val="0"/>
                        </a:spcAft>
                      </a:pPr>
                      <a:r>
                        <a:rPr lang="zh-CN" altLang="en-US" sz="1000" b="0" kern="100" dirty="0" smtClean="0">
                          <a:effectLst/>
                          <a:latin typeface="微软雅黑" pitchFamily="34" charset="-122"/>
                          <a:ea typeface="微软雅黑" pitchFamily="34" charset="-122"/>
                          <a:cs typeface="Times New Roman"/>
                        </a:rPr>
                        <a:t>已提交</a:t>
                      </a: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E8F4EB"/>
                    </a:solidFill>
                  </a:tcPr>
                </a:tc>
              </a:tr>
              <a:tr h="397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00" b="1" kern="0" dirty="0" smtClean="0">
                          <a:effectLst/>
                          <a:latin typeface="微软雅黑" pitchFamily="34" charset="-122"/>
                          <a:ea typeface="微软雅黑" pitchFamily="34" charset="-122"/>
                        </a:rPr>
                        <a:t>广州</a:t>
                      </a:r>
                      <a:r>
                        <a:rPr lang="zh-CN" altLang="en-US" sz="1000" b="1" kern="0" dirty="0" smtClean="0">
                          <a:effectLst/>
                          <a:latin typeface="微软雅黑" pitchFamily="34" charset="-122"/>
                          <a:ea typeface="微软雅黑" pitchFamily="34" charset="-122"/>
                        </a:rPr>
                        <a:t>中心</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C5E1CC"/>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国家数字化学习资源服务于开放教育远程教学的实践研究</a:t>
                      </a:r>
                    </a:p>
                  </a:txBody>
                  <a:tcPr marL="15951" marR="15951" marT="0" marB="0" anchor="ctr">
                    <a:solidFill>
                      <a:srgbClr val="C5E1CC"/>
                    </a:solidFill>
                  </a:tcPr>
                </a:tc>
                <a:tc>
                  <a:txBody>
                    <a:bodyPr/>
                    <a:lstStyle/>
                    <a:p>
                      <a:pPr indent="66675" algn="ctr">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r h="3975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00" b="1" kern="0" dirty="0" smtClean="0">
                          <a:effectLst/>
                          <a:latin typeface="微软雅黑" pitchFamily="34" charset="-122"/>
                          <a:ea typeface="微软雅黑" pitchFamily="34" charset="-122"/>
                        </a:rPr>
                        <a:t>珠海</a:t>
                      </a:r>
                      <a:r>
                        <a:rPr lang="zh-CN" altLang="en-US" sz="1000" b="1" kern="0" dirty="0" smtClean="0">
                          <a:effectLst/>
                          <a:latin typeface="微软雅黑" pitchFamily="34" charset="-122"/>
                          <a:ea typeface="微软雅黑" pitchFamily="34" charset="-122"/>
                        </a:rPr>
                        <a:t>中心</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E8F4EB"/>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基于国家数字化学习资源珠海中心的用户统一身份认证描述研究</a:t>
                      </a:r>
                    </a:p>
                  </a:txBody>
                  <a:tcPr marL="15951" marR="15951" marT="0" marB="0" anchor="ctr">
                    <a:solidFill>
                      <a:srgbClr val="E8F4EB"/>
                    </a:solidFill>
                  </a:tcPr>
                </a:tc>
                <a:tc>
                  <a:txBody>
                    <a:bodyPr/>
                    <a:lstStyle/>
                    <a:p>
                      <a:pPr indent="69850" algn="ctr">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E8F4EB"/>
                    </a:solidFill>
                  </a:tcPr>
                </a:tc>
              </a:tr>
              <a:tr h="4125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zh-CN" sz="1000" b="1" kern="0" dirty="0" smtClean="0">
                          <a:effectLst/>
                          <a:latin typeface="微软雅黑" pitchFamily="34" charset="-122"/>
                          <a:ea typeface="微软雅黑" pitchFamily="34" charset="-122"/>
                        </a:rPr>
                        <a:t>石河子广播电视大学</a:t>
                      </a:r>
                      <a:r>
                        <a:rPr lang="zh-CN" altLang="en-US" sz="1000" b="1" kern="0" dirty="0" smtClean="0">
                          <a:effectLst/>
                          <a:latin typeface="微软雅黑" pitchFamily="34" charset="-122"/>
                          <a:ea typeface="微软雅黑" pitchFamily="34" charset="-122"/>
                        </a:rPr>
                        <a:t>典型应用示范点</a:t>
                      </a:r>
                      <a:endParaRPr lang="zh-CN" altLang="zh-CN" sz="1000" b="1" kern="100" dirty="0" smtClean="0">
                        <a:effectLst/>
                        <a:latin typeface="微软雅黑" pitchFamily="34" charset="-122"/>
                        <a:ea typeface="微软雅黑" pitchFamily="34" charset="-122"/>
                        <a:cs typeface="Times New Roman"/>
                      </a:endParaRPr>
                    </a:p>
                  </a:txBody>
                  <a:tcPr marL="91445" marR="91445" marT="45725" marB="45725" anchor="ctr">
                    <a:solidFill>
                      <a:srgbClr val="C5E1CC"/>
                    </a:solidFill>
                  </a:tcPr>
                </a:tc>
                <a:tc>
                  <a:txBody>
                    <a:bodyPr/>
                    <a:lstStyle/>
                    <a:p>
                      <a:pPr indent="69850" algn="just">
                        <a:spcAft>
                          <a:spcPts val="0"/>
                        </a:spcAft>
                      </a:pPr>
                      <a:r>
                        <a:rPr lang="en-US" sz="1000" b="0" kern="0" dirty="0">
                          <a:solidFill>
                            <a:schemeClr val="dk1"/>
                          </a:solidFill>
                          <a:effectLst/>
                          <a:latin typeface="微软雅黑" pitchFamily="34" charset="-122"/>
                          <a:ea typeface="微软雅黑" pitchFamily="34" charset="-122"/>
                          <a:cs typeface="+mn-cs"/>
                        </a:rPr>
                        <a:t>NERC</a:t>
                      </a:r>
                      <a:r>
                        <a:rPr lang="zh-CN" sz="1000" b="0" kern="0" dirty="0">
                          <a:solidFill>
                            <a:schemeClr val="dk1"/>
                          </a:solidFill>
                          <a:effectLst/>
                          <a:latin typeface="微软雅黑" pitchFamily="34" charset="-122"/>
                          <a:ea typeface="微软雅黑" pitchFamily="34" charset="-122"/>
                          <a:cs typeface="+mn-cs"/>
                        </a:rPr>
                        <a:t>分中心系统课程资源管理模块的应用研究</a:t>
                      </a:r>
                    </a:p>
                  </a:txBody>
                  <a:tcPr marL="15951" marR="15951" marT="0" marB="0" anchor="ctr">
                    <a:solidFill>
                      <a:srgbClr val="C5E1CC"/>
                    </a:solidFill>
                  </a:tcPr>
                </a:tc>
                <a:tc>
                  <a:txBody>
                    <a:bodyPr/>
                    <a:lstStyle/>
                    <a:p>
                      <a:pPr indent="69850" algn="ctr">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r h="252439">
                <a:tc>
                  <a:txBody>
                    <a:bodyPr/>
                    <a:lstStyle/>
                    <a:p>
                      <a:pPr marL="0" marR="0" indent="69850" algn="ctr" defTabSz="914400" rtl="0" eaLnBrk="1" fontAlgn="auto" latinLnBrk="0" hangingPunct="1">
                        <a:lnSpc>
                          <a:spcPct val="100000"/>
                        </a:lnSpc>
                        <a:spcBef>
                          <a:spcPts val="0"/>
                        </a:spcBef>
                        <a:spcAft>
                          <a:spcPts val="0"/>
                        </a:spcAft>
                        <a:buClrTx/>
                        <a:buSzTx/>
                        <a:buFontTx/>
                        <a:buNone/>
                        <a:tabLst/>
                        <a:defRPr/>
                      </a:pPr>
                      <a:r>
                        <a:rPr lang="zh-CN" sz="1000" b="1" kern="0" dirty="0">
                          <a:effectLst/>
                          <a:latin typeface="微软雅黑" pitchFamily="34" charset="-122"/>
                          <a:ea typeface="微软雅黑" pitchFamily="34" charset="-122"/>
                        </a:rPr>
                        <a:t>池州</a:t>
                      </a:r>
                      <a:r>
                        <a:rPr lang="zh-CN" sz="1000" b="1" kern="0" dirty="0" smtClean="0">
                          <a:effectLst/>
                          <a:latin typeface="微软雅黑" pitchFamily="34" charset="-122"/>
                          <a:ea typeface="微软雅黑" pitchFamily="34" charset="-122"/>
                        </a:rPr>
                        <a:t>广播电视大学</a:t>
                      </a:r>
                      <a:r>
                        <a:rPr lang="zh-CN" altLang="en-US" sz="1000" b="1" kern="0" dirty="0" smtClean="0">
                          <a:effectLst/>
                          <a:latin typeface="微软雅黑" pitchFamily="34" charset="-122"/>
                          <a:ea typeface="微软雅黑" pitchFamily="34" charset="-122"/>
                        </a:rPr>
                        <a:t>典型应用示范点</a:t>
                      </a:r>
                      <a:endParaRPr lang="zh-CN" altLang="zh-CN" sz="1000" b="1" kern="100" dirty="0" smtClean="0">
                        <a:effectLst/>
                        <a:latin typeface="微软雅黑" pitchFamily="34" charset="-122"/>
                        <a:ea typeface="微软雅黑" pitchFamily="34" charset="-122"/>
                        <a:cs typeface="Times New Roman"/>
                      </a:endParaRPr>
                    </a:p>
                  </a:txBody>
                  <a:tcPr marL="15951" marR="15951" marT="0" marB="0" anchor="ctr">
                    <a:solidFill>
                      <a:srgbClr val="E8F4EB"/>
                    </a:solidFill>
                  </a:tcPr>
                </a:tc>
                <a:tc>
                  <a:txBody>
                    <a:bodyPr/>
                    <a:lstStyle/>
                    <a:p>
                      <a:pPr marL="0" indent="0" algn="just">
                        <a:spcAft>
                          <a:spcPts val="0"/>
                        </a:spcAft>
                      </a:pPr>
                      <a:r>
                        <a:rPr lang="zh-CN" sz="1000" b="0" kern="0" dirty="0">
                          <a:solidFill>
                            <a:schemeClr val="dk1"/>
                          </a:solidFill>
                          <a:effectLst/>
                          <a:latin typeface="微软雅黑" pitchFamily="34" charset="-122"/>
                          <a:ea typeface="微软雅黑" pitchFamily="34" charset="-122"/>
                          <a:cs typeface="+mn-cs"/>
                        </a:rPr>
                        <a:t>业务模式和运行机制的设计及实践</a:t>
                      </a:r>
                    </a:p>
                  </a:txBody>
                  <a:tcPr marL="15951" marR="15951" marT="0" marB="0" anchor="ctr">
                    <a:solidFill>
                      <a:srgbClr val="E8F4EB"/>
                    </a:solidFill>
                  </a:tcPr>
                </a:tc>
                <a:tc>
                  <a:txBody>
                    <a:bodyPr/>
                    <a:lstStyle/>
                    <a:p>
                      <a:pPr indent="66675" algn="ctr">
                        <a:spcAft>
                          <a:spcPts val="0"/>
                        </a:spcAft>
                      </a:pPr>
                      <a:r>
                        <a:rPr lang="zh-CN" altLang="en-US" sz="1000" b="0" kern="100" dirty="0" smtClean="0">
                          <a:effectLst/>
                          <a:latin typeface="微软雅黑" pitchFamily="34" charset="-122"/>
                          <a:ea typeface="微软雅黑" pitchFamily="34" charset="-122"/>
                          <a:cs typeface="Times New Roman"/>
                        </a:rPr>
                        <a:t>已提交</a:t>
                      </a: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E8F4EB"/>
                    </a:solidFill>
                  </a:tcPr>
                </a:tc>
              </a:tr>
              <a:tr h="252439">
                <a:tc>
                  <a:txBody>
                    <a:bodyPr/>
                    <a:lstStyle/>
                    <a:p>
                      <a:pPr marL="0" marR="0" indent="66675" algn="ctr" defTabSz="914400" rtl="0" eaLnBrk="1" fontAlgn="auto" latinLnBrk="0" hangingPunct="1">
                        <a:lnSpc>
                          <a:spcPct val="100000"/>
                        </a:lnSpc>
                        <a:spcBef>
                          <a:spcPts val="0"/>
                        </a:spcBef>
                        <a:spcAft>
                          <a:spcPts val="0"/>
                        </a:spcAft>
                        <a:buClrTx/>
                        <a:buSzTx/>
                        <a:buFontTx/>
                        <a:buNone/>
                        <a:tabLst/>
                        <a:defRPr/>
                      </a:pPr>
                      <a:r>
                        <a:rPr lang="zh-CN" sz="1000" b="1" kern="0" dirty="0" smtClean="0">
                          <a:effectLst/>
                          <a:latin typeface="微软雅黑" pitchFamily="34" charset="-122"/>
                          <a:ea typeface="微软雅黑" pitchFamily="34" charset="-122"/>
                        </a:rPr>
                        <a:t>西藏职业技术学院</a:t>
                      </a:r>
                      <a:r>
                        <a:rPr lang="zh-CN" altLang="en-US" sz="1000" b="1" kern="0" dirty="0" smtClean="0">
                          <a:effectLst/>
                          <a:latin typeface="微软雅黑" pitchFamily="34" charset="-122"/>
                          <a:ea typeface="微软雅黑" pitchFamily="34" charset="-122"/>
                        </a:rPr>
                        <a:t>典型应用示范点</a:t>
                      </a:r>
                      <a:endParaRPr lang="zh-CN" altLang="zh-CN" sz="1000" b="1" kern="100" dirty="0" smtClean="0">
                        <a:effectLst/>
                        <a:latin typeface="微软雅黑" pitchFamily="34" charset="-122"/>
                        <a:ea typeface="微软雅黑" pitchFamily="34" charset="-122"/>
                        <a:cs typeface="Times New Roman"/>
                      </a:endParaRPr>
                    </a:p>
                  </a:txBody>
                  <a:tcPr marL="15951" marR="15951" marT="0" marB="0" anchor="ctr">
                    <a:solidFill>
                      <a:srgbClr val="C5E1CC"/>
                    </a:solidFill>
                  </a:tcPr>
                </a:tc>
                <a:tc>
                  <a:txBody>
                    <a:bodyPr/>
                    <a:lstStyle/>
                    <a:p>
                      <a:pPr indent="66675" algn="just">
                        <a:spcAft>
                          <a:spcPts val="0"/>
                        </a:spcAft>
                      </a:pPr>
                      <a:r>
                        <a:rPr lang="zh-CN" sz="1000" b="0" kern="0" dirty="0" smtClean="0">
                          <a:solidFill>
                            <a:schemeClr val="dk1"/>
                          </a:solidFill>
                          <a:effectLst/>
                          <a:latin typeface="微软雅黑" pitchFamily="34" charset="-122"/>
                          <a:ea typeface="微软雅黑" pitchFamily="34" charset="-122"/>
                          <a:cs typeface="+mn-cs"/>
                        </a:rPr>
                        <a:t>数字化</a:t>
                      </a:r>
                      <a:r>
                        <a:rPr lang="zh-CN" sz="1000" b="0" kern="0" dirty="0">
                          <a:solidFill>
                            <a:schemeClr val="dk1"/>
                          </a:solidFill>
                          <a:effectLst/>
                          <a:latin typeface="微软雅黑" pitchFamily="34" charset="-122"/>
                          <a:ea typeface="微软雅黑" pitchFamily="34" charset="-122"/>
                          <a:cs typeface="+mn-cs"/>
                        </a:rPr>
                        <a:t>学习资源共享与应用的机制和</a:t>
                      </a:r>
                      <a:r>
                        <a:rPr lang="zh-CN" sz="1000" b="0" kern="0" dirty="0" smtClean="0">
                          <a:solidFill>
                            <a:schemeClr val="dk1"/>
                          </a:solidFill>
                          <a:effectLst/>
                          <a:latin typeface="微软雅黑" pitchFamily="34" charset="-122"/>
                          <a:ea typeface="微软雅黑" pitchFamily="34" charset="-122"/>
                          <a:cs typeface="+mn-cs"/>
                        </a:rPr>
                        <a:t>模式的</a:t>
                      </a:r>
                      <a:r>
                        <a:rPr lang="zh-CN" sz="1000" b="0" kern="0" dirty="0">
                          <a:solidFill>
                            <a:schemeClr val="dk1"/>
                          </a:solidFill>
                          <a:effectLst/>
                          <a:latin typeface="微软雅黑" pitchFamily="34" charset="-122"/>
                          <a:ea typeface="微软雅黑" pitchFamily="34" charset="-122"/>
                          <a:cs typeface="+mn-cs"/>
                        </a:rPr>
                        <a:t>实践应用</a:t>
                      </a:r>
                    </a:p>
                  </a:txBody>
                  <a:tcPr marL="15951" marR="15951" marT="0" marB="0" anchor="ctr">
                    <a:solidFill>
                      <a:srgbClr val="C5E1CC"/>
                    </a:solidFill>
                  </a:tcPr>
                </a:tc>
                <a:tc>
                  <a:txBody>
                    <a:bodyPr/>
                    <a:lstStyle/>
                    <a:p>
                      <a:pPr indent="66675" algn="just">
                        <a:spcAft>
                          <a:spcPts val="0"/>
                        </a:spcAft>
                      </a:pPr>
                      <a:endParaRPr lang="zh-CN" sz="1000" b="0" kern="100" dirty="0">
                        <a:effectLst/>
                        <a:latin typeface="微软雅黑" pitchFamily="34" charset="-122"/>
                        <a:ea typeface="微软雅黑" pitchFamily="34" charset="-122"/>
                        <a:cs typeface="Times New Roman"/>
                      </a:endParaRPr>
                    </a:p>
                  </a:txBody>
                  <a:tcPr marL="15951" marR="15951" marT="0" marB="0" anchor="ctr">
                    <a:solidFill>
                      <a:srgbClr val="C5E1CC"/>
                    </a:solidFill>
                  </a:tcPr>
                </a:tc>
              </a:tr>
            </a:tbl>
          </a:graphicData>
        </a:graphic>
      </p:graphicFrame>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64317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共享基金分配</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714348" y="1785926"/>
            <a:ext cx="8001056" cy="1754326"/>
          </a:xfrm>
          <a:prstGeom prst="rect">
            <a:avLst/>
          </a:prstGeom>
        </p:spPr>
        <p:txBody>
          <a:bodyPr wrap="square">
            <a:spAutoFit/>
          </a:bodyPr>
          <a:lstStyle/>
          <a:p>
            <a:pPr marL="0" lvl="1">
              <a:lnSpc>
                <a:spcPct val="150000"/>
              </a:lnSpc>
              <a:defRPr/>
            </a:pPr>
            <a:r>
              <a:rPr lang="en-US" altLang="zh-CN" dirty="0" smtClean="0">
                <a:solidFill>
                  <a:schemeClr val="tx1">
                    <a:lumMod val="50000"/>
                    <a:lumOff val="50000"/>
                  </a:schemeClr>
                </a:solidFill>
                <a:latin typeface="微软雅黑" pitchFamily="34" charset="-122"/>
                <a:ea typeface="微软雅黑" pitchFamily="34" charset="-122"/>
              </a:rPr>
              <a:t>       2011</a:t>
            </a:r>
            <a:r>
              <a:rPr lang="zh-CN" altLang="en-US" dirty="0" smtClean="0">
                <a:solidFill>
                  <a:schemeClr val="tx1">
                    <a:lumMod val="50000"/>
                    <a:lumOff val="50000"/>
                  </a:schemeClr>
                </a:solidFill>
                <a:latin typeface="微软雅黑" pitchFamily="34" charset="-122"/>
                <a:ea typeface="微软雅黑" pitchFamily="34" charset="-122"/>
              </a:rPr>
              <a:t>年</a:t>
            </a:r>
            <a:r>
              <a:rPr lang="en-US" altLang="zh-CN" dirty="0" smtClean="0">
                <a:solidFill>
                  <a:schemeClr val="tx1">
                    <a:lumMod val="50000"/>
                    <a:lumOff val="50000"/>
                  </a:schemeClr>
                </a:solidFill>
                <a:latin typeface="微软雅黑" pitchFamily="34" charset="-122"/>
                <a:ea typeface="微软雅黑" pitchFamily="34" charset="-122"/>
              </a:rPr>
              <a:t>3</a:t>
            </a:r>
            <a:r>
              <a:rPr lang="zh-CN" altLang="en-US" dirty="0" smtClean="0">
                <a:solidFill>
                  <a:schemeClr val="tx1">
                    <a:lumMod val="50000"/>
                    <a:lumOff val="50000"/>
                  </a:schemeClr>
                </a:solidFill>
                <a:latin typeface="微软雅黑" pitchFamily="34" charset="-122"/>
                <a:ea typeface="微软雅黑" pitchFamily="34" charset="-122"/>
              </a:rPr>
              <a:t>月在第一次典型应用示范工作会议上颁布</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国家数字化学习资源中心会员资源管理办法（试行）</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和</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国家数字化学习资源中心共享基金管理办法（试行）</a:t>
            </a:r>
            <a:r>
              <a:rPr lang="en-US" altLang="zh-CN" dirty="0" smtClean="0">
                <a:solidFill>
                  <a:schemeClr val="tx1">
                    <a:lumMod val="50000"/>
                    <a:lumOff val="50000"/>
                  </a:schemeClr>
                </a:solidFill>
                <a:latin typeface="微软雅黑" pitchFamily="34" charset="-122"/>
                <a:ea typeface="微软雅黑" pitchFamily="34" charset="-122"/>
              </a:rPr>
              <a:t>》</a:t>
            </a: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p>
        </p:txBody>
      </p:sp>
      <p:sp>
        <p:nvSpPr>
          <p:cNvPr id="9" name="矩形 8"/>
          <p:cNvSpPr/>
          <p:nvPr/>
        </p:nvSpPr>
        <p:spPr>
          <a:xfrm>
            <a:off x="500034" y="1214422"/>
            <a:ext cx="1385316"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分配原则</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
        <p:nvSpPr>
          <p:cNvPr id="12" name="矩形 11"/>
          <p:cNvSpPr/>
          <p:nvPr/>
        </p:nvSpPr>
        <p:spPr>
          <a:xfrm>
            <a:off x="714348" y="3103434"/>
            <a:ext cx="8143932" cy="1754326"/>
          </a:xfrm>
          <a:prstGeom prst="rect">
            <a:avLst/>
          </a:prstGeom>
        </p:spPr>
        <p:txBody>
          <a:bodyPr wrap="square">
            <a:spAutoFit/>
          </a:bodyPr>
          <a:lstStyle/>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综合</a:t>
            </a:r>
            <a:r>
              <a:rPr lang="en-US" altLang="zh-CN" dirty="0" smtClean="0">
                <a:solidFill>
                  <a:schemeClr val="tx1">
                    <a:lumMod val="50000"/>
                    <a:lumOff val="50000"/>
                  </a:schemeClr>
                </a:solidFill>
                <a:latin typeface="微软雅黑" pitchFamily="34" charset="-122"/>
                <a:ea typeface="微软雅黑" pitchFamily="34" charset="-122"/>
              </a:rPr>
              <a:t>2012</a:t>
            </a:r>
            <a:r>
              <a:rPr lang="zh-CN" altLang="en-US" dirty="0" smtClean="0">
                <a:solidFill>
                  <a:schemeClr val="tx1">
                    <a:lumMod val="50000"/>
                    <a:lumOff val="50000"/>
                  </a:schemeClr>
                </a:solidFill>
                <a:latin typeface="微软雅黑" pitchFamily="34" charset="-122"/>
                <a:ea typeface="微软雅黑" pitchFamily="34" charset="-122"/>
              </a:rPr>
              <a:t>年</a:t>
            </a:r>
            <a:r>
              <a:rPr lang="en-US" altLang="zh-CN" dirty="0" smtClean="0">
                <a:solidFill>
                  <a:schemeClr val="tx1">
                    <a:lumMod val="50000"/>
                    <a:lumOff val="50000"/>
                  </a:schemeClr>
                </a:solidFill>
                <a:latin typeface="微软雅黑" pitchFamily="34" charset="-122"/>
                <a:ea typeface="微软雅黑" pitchFamily="34" charset="-122"/>
              </a:rPr>
              <a:t>4</a:t>
            </a:r>
            <a:r>
              <a:rPr lang="zh-CN" altLang="en-US" dirty="0" smtClean="0">
                <a:solidFill>
                  <a:schemeClr val="tx1">
                    <a:lumMod val="50000"/>
                    <a:lumOff val="50000"/>
                  </a:schemeClr>
                </a:solidFill>
                <a:latin typeface="微软雅黑" pitchFamily="34" charset="-122"/>
                <a:ea typeface="微软雅黑" pitchFamily="34" charset="-122"/>
              </a:rPr>
              <a:t>月在年度分中心主任会议上各分中心对会员资源管理办法、共享基金管理办法和课程资源标准的意见，形成</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国家数字化学习资源中心会员资源管理办法</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国家数字化学习资源中心共享基金管理办法</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和</a:t>
            </a:r>
            <a:r>
              <a:rPr lang="en-US" altLang="zh-CN" dirty="0" smtClean="0">
                <a:solidFill>
                  <a:schemeClr val="tx1">
                    <a:lumMod val="50000"/>
                    <a:lumOff val="50000"/>
                  </a:schemeClr>
                </a:solidFill>
                <a:latin typeface="微软雅黑" pitchFamily="34" charset="-122"/>
                <a:ea typeface="微软雅黑" pitchFamily="34" charset="-122"/>
              </a:rPr>
              <a:t>《</a:t>
            </a:r>
            <a:r>
              <a:rPr lang="zh-CN" altLang="en-US" dirty="0" smtClean="0">
                <a:solidFill>
                  <a:schemeClr val="tx1">
                    <a:lumMod val="50000"/>
                    <a:lumOff val="50000"/>
                  </a:schemeClr>
                </a:solidFill>
                <a:latin typeface="微软雅黑" pitchFamily="34" charset="-122"/>
                <a:ea typeface="微软雅黑" pitchFamily="34" charset="-122"/>
              </a:rPr>
              <a:t>国家数字化学习资源中心课程资源标准</a:t>
            </a:r>
            <a:r>
              <a:rPr lang="en-US" altLang="zh-CN" dirty="0" smtClean="0">
                <a:solidFill>
                  <a:schemeClr val="tx1">
                    <a:lumMod val="50000"/>
                    <a:lumOff val="50000"/>
                  </a:schemeClr>
                </a:solidFill>
                <a:latin typeface="微软雅黑" pitchFamily="34" charset="-122"/>
                <a:ea typeface="微软雅黑" pitchFamily="34" charset="-122"/>
              </a:rPr>
              <a:t>》</a:t>
            </a:r>
          </a:p>
        </p:txBody>
      </p:sp>
      <p:sp>
        <p:nvSpPr>
          <p:cNvPr id="13" name="矩形 12"/>
          <p:cNvSpPr/>
          <p:nvPr/>
        </p:nvSpPr>
        <p:spPr>
          <a:xfrm>
            <a:off x="714348" y="4929198"/>
            <a:ext cx="8143932" cy="646331"/>
          </a:xfrm>
          <a:prstGeom prst="rect">
            <a:avLst/>
          </a:prstGeom>
        </p:spPr>
        <p:txBody>
          <a:bodyPr wrap="square">
            <a:spAutoFit/>
          </a:bodyPr>
          <a:lstStyle/>
          <a:p>
            <a:r>
              <a:rPr lang="zh-CN" altLang="en-US" dirty="0" smtClean="0">
                <a:solidFill>
                  <a:schemeClr val="tx1">
                    <a:lumMod val="50000"/>
                    <a:lumOff val="50000"/>
                  </a:schemeClr>
                </a:solidFill>
                <a:latin typeface="微软雅黑" pitchFamily="34" charset="-122"/>
                <a:ea typeface="微软雅黑" pitchFamily="34" charset="-122"/>
              </a:rPr>
              <a:t>       本次分配原则上按照以上两个办法和一个标准的相关规定进行，考虑到不同批次分中心的加入时间和会员资源导入情况，确定分配范围和方式</a:t>
            </a:r>
            <a:endParaRPr lang="zh-CN" altLang="en-US" dirty="0"/>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5" grpId="0" animBg="1"/>
      <p:bldP spid="16" grpId="0"/>
      <p:bldP spid="9"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64317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共享基金分配</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714348" y="1785926"/>
            <a:ext cx="8001056" cy="1754326"/>
          </a:xfrm>
          <a:prstGeom prst="rect">
            <a:avLst/>
          </a:prstGeom>
        </p:spPr>
        <p:txBody>
          <a:bodyPr wrap="square">
            <a:spAutoFit/>
          </a:bodyPr>
          <a:lstStyle/>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本次参与分配的共享基金包括</a:t>
            </a:r>
            <a:r>
              <a:rPr lang="en-US" altLang="zh-CN" dirty="0" smtClean="0">
                <a:solidFill>
                  <a:schemeClr val="tx1">
                    <a:lumMod val="50000"/>
                    <a:lumOff val="50000"/>
                  </a:schemeClr>
                </a:solidFill>
                <a:latin typeface="微软雅黑" pitchFamily="34" charset="-122"/>
                <a:ea typeface="微软雅黑" pitchFamily="34" charset="-122"/>
              </a:rPr>
              <a:t>2011</a:t>
            </a:r>
            <a:r>
              <a:rPr lang="zh-CN" altLang="en-US" dirty="0" smtClean="0">
                <a:solidFill>
                  <a:schemeClr val="tx1">
                    <a:lumMod val="50000"/>
                    <a:lumOff val="50000"/>
                  </a:schemeClr>
                </a:solidFill>
                <a:latin typeface="微软雅黑" pitchFamily="34" charset="-122"/>
                <a:ea typeface="微软雅黑" pitchFamily="34" charset="-122"/>
              </a:rPr>
              <a:t>年度电大系统首批</a:t>
            </a:r>
            <a:r>
              <a:rPr lang="en-US" altLang="zh-CN" dirty="0" smtClean="0">
                <a:solidFill>
                  <a:schemeClr val="tx1">
                    <a:lumMod val="50000"/>
                    <a:lumOff val="50000"/>
                  </a:schemeClr>
                </a:solidFill>
                <a:latin typeface="微软雅黑" pitchFamily="34" charset="-122"/>
                <a:ea typeface="微软雅黑" pitchFamily="34" charset="-122"/>
              </a:rPr>
              <a:t>18</a:t>
            </a:r>
            <a:r>
              <a:rPr lang="zh-CN" altLang="en-US" dirty="0" smtClean="0">
                <a:solidFill>
                  <a:schemeClr val="tx1">
                    <a:lumMod val="50000"/>
                    <a:lumOff val="50000"/>
                  </a:schemeClr>
                </a:solidFill>
                <a:latin typeface="微软雅黑" pitchFamily="34" charset="-122"/>
                <a:ea typeface="微软雅黑" pitchFamily="34" charset="-122"/>
              </a:rPr>
              <a:t>家分中心缴纳的资源管理服务费</a:t>
            </a:r>
          </a:p>
          <a:p>
            <a:pPr marL="0" lvl="1">
              <a:lnSpc>
                <a:spcPct val="150000"/>
              </a:lnSpc>
              <a:defRPr/>
            </a:pPr>
            <a:endParaRPr lang="en-US" altLang="zh-CN"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p>
        </p:txBody>
      </p:sp>
      <p:sp>
        <p:nvSpPr>
          <p:cNvPr id="9" name="矩形 8"/>
          <p:cNvSpPr/>
          <p:nvPr/>
        </p:nvSpPr>
        <p:spPr>
          <a:xfrm>
            <a:off x="500034" y="1214422"/>
            <a:ext cx="1385316"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2. </a:t>
            </a:r>
            <a:r>
              <a:rPr lang="zh-CN" altLang="en-US" b="1" dirty="0" smtClean="0">
                <a:solidFill>
                  <a:schemeClr val="tx1">
                    <a:lumMod val="50000"/>
                    <a:lumOff val="50000"/>
                  </a:schemeClr>
                </a:solidFill>
                <a:latin typeface="微软雅黑" pitchFamily="34" charset="-122"/>
                <a:ea typeface="微软雅黑" pitchFamily="34" charset="-122"/>
              </a:rPr>
              <a:t>分配范围</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
        <p:nvSpPr>
          <p:cNvPr id="12" name="矩形 11"/>
          <p:cNvSpPr/>
          <p:nvPr/>
        </p:nvSpPr>
        <p:spPr>
          <a:xfrm>
            <a:off x="714348" y="3103434"/>
            <a:ext cx="8143932" cy="1754326"/>
          </a:xfrm>
          <a:prstGeom prst="rect">
            <a:avLst/>
          </a:prstGeom>
        </p:spPr>
        <p:txBody>
          <a:bodyPr wrap="square">
            <a:spAutoFit/>
          </a:bodyPr>
          <a:lstStyle/>
          <a:p>
            <a:pPr marL="0" lvl="1">
              <a:lnSpc>
                <a:spcPct val="150000"/>
              </a:lnSpc>
              <a:defRPr/>
            </a:pPr>
            <a:r>
              <a:rPr lang="zh-CN" altLang="en-US" dirty="0">
                <a:solidFill>
                  <a:schemeClr val="tx1">
                    <a:lumMod val="50000"/>
                    <a:lumOff val="50000"/>
                  </a:schemeClr>
                </a:solidFill>
                <a:latin typeface="微软雅黑" pitchFamily="34" charset="-122"/>
                <a:ea typeface="微软雅黑" pitchFamily="34" charset="-122"/>
              </a:rPr>
              <a:t>参加分配</a:t>
            </a:r>
            <a:r>
              <a:rPr lang="zh-CN" altLang="en-US" dirty="0" smtClean="0">
                <a:solidFill>
                  <a:schemeClr val="tx1">
                    <a:lumMod val="50000"/>
                    <a:lumOff val="50000"/>
                  </a:schemeClr>
                </a:solidFill>
                <a:latin typeface="微软雅黑" pitchFamily="34" charset="-122"/>
                <a:ea typeface="微软雅黑" pitchFamily="34" charset="-122"/>
              </a:rPr>
              <a:t>单位</a:t>
            </a:r>
            <a:endParaRPr lang="zh-CN" altLang="en-US" dirty="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首批</a:t>
            </a:r>
            <a:r>
              <a:rPr lang="en-US" altLang="zh-CN" dirty="0">
                <a:solidFill>
                  <a:schemeClr val="tx1">
                    <a:lumMod val="50000"/>
                    <a:lumOff val="50000"/>
                  </a:schemeClr>
                </a:solidFill>
                <a:latin typeface="微软雅黑" pitchFamily="34" charset="-122"/>
                <a:ea typeface="微软雅黑" pitchFamily="34" charset="-122"/>
              </a:rPr>
              <a:t>18</a:t>
            </a:r>
            <a:r>
              <a:rPr lang="zh-CN" altLang="en-US" dirty="0">
                <a:solidFill>
                  <a:schemeClr val="tx1">
                    <a:lumMod val="50000"/>
                    <a:lumOff val="50000"/>
                  </a:schemeClr>
                </a:solidFill>
                <a:latin typeface="微软雅黑" pitchFamily="34" charset="-122"/>
                <a:ea typeface="微软雅黑" pitchFamily="34" charset="-122"/>
              </a:rPr>
              <a:t>家</a:t>
            </a:r>
            <a:r>
              <a:rPr lang="zh-CN" altLang="en-US" dirty="0" smtClean="0">
                <a:solidFill>
                  <a:schemeClr val="tx1">
                    <a:lumMod val="50000"/>
                    <a:lumOff val="50000"/>
                  </a:schemeClr>
                </a:solidFill>
                <a:latin typeface="微软雅黑" pitchFamily="34" charset="-122"/>
                <a:ea typeface="微软雅黑" pitchFamily="34" charset="-122"/>
              </a:rPr>
              <a:t>分中心</a:t>
            </a:r>
            <a:r>
              <a:rPr lang="en-US" altLang="zh-CN" dirty="0" smtClean="0">
                <a:solidFill>
                  <a:schemeClr val="tx1">
                    <a:lumMod val="50000"/>
                    <a:lumOff val="50000"/>
                  </a:schemeClr>
                </a:solidFill>
                <a:latin typeface="微软雅黑" pitchFamily="34" charset="-122"/>
                <a:ea typeface="微软雅黑" pitchFamily="34" charset="-122"/>
              </a:rPr>
              <a:t>:</a:t>
            </a:r>
          </a:p>
          <a:p>
            <a:pPr marL="0" lvl="1">
              <a:lnSpc>
                <a:spcPct val="150000"/>
              </a:lnSpc>
              <a:defRPr/>
            </a:pPr>
            <a:r>
              <a:rPr lang="en-US" altLang="zh-CN" dirty="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天津</a:t>
            </a:r>
            <a:r>
              <a:rPr lang="zh-CN" altLang="en-US" dirty="0">
                <a:solidFill>
                  <a:schemeClr val="tx1">
                    <a:lumMod val="50000"/>
                    <a:lumOff val="50000"/>
                  </a:schemeClr>
                </a:solidFill>
                <a:latin typeface="微软雅黑" pitchFamily="34" charset="-122"/>
                <a:ea typeface="微软雅黑" pitchFamily="34" charset="-122"/>
              </a:rPr>
              <a:t>、黑龙江、西安、安徽、沈阳、广州、武汉、内蒙古、西藏、北京、长春、湖南、山东、无锡、珠海、浙江、青岛、</a:t>
            </a:r>
            <a:r>
              <a:rPr lang="zh-CN" altLang="en-US" dirty="0" smtClean="0">
                <a:solidFill>
                  <a:schemeClr val="tx1">
                    <a:lumMod val="50000"/>
                    <a:lumOff val="50000"/>
                  </a:schemeClr>
                </a:solidFill>
                <a:latin typeface="微软雅黑" pitchFamily="34" charset="-122"/>
                <a:ea typeface="微软雅黑" pitchFamily="34" charset="-122"/>
              </a:rPr>
              <a:t>淄博</a:t>
            </a:r>
            <a:endParaRPr lang="en-US" altLang="zh-CN" dirty="0" smtClean="0">
              <a:solidFill>
                <a:schemeClr val="tx1">
                  <a:lumMod val="50000"/>
                  <a:lumOff val="50000"/>
                </a:schemeClr>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9"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64317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共享基金分配</a:t>
            </a:r>
          </a:p>
        </p:txBody>
      </p:sp>
      <p:sp>
        <p:nvSpPr>
          <p:cNvPr id="14" name="矩形 13"/>
          <p:cNvSpPr/>
          <p:nvPr/>
        </p:nvSpPr>
        <p:spPr>
          <a:xfrm>
            <a:off x="2286000" y="1374592"/>
            <a:ext cx="4572000" cy="463588"/>
          </a:xfrm>
          <a:prstGeom prst="rect">
            <a:avLst/>
          </a:prstGeom>
        </p:spPr>
        <p:txBody>
          <a:bodyPr>
            <a:spAutoFit/>
          </a:bodyPr>
          <a:lstStyle/>
          <a:p>
            <a:pPr eaLnBrk="0" hangingPunct="0">
              <a:lnSpc>
                <a:spcPct val="150000"/>
              </a:lnSpc>
              <a:spcBef>
                <a:spcPct val="50000"/>
              </a:spcBef>
              <a:buFont typeface="Arial" pitchFamily="34" charset="0"/>
              <a:buNone/>
            </a:pPr>
            <a:r>
              <a:rPr lang="zh-CN" altLang="en-US" dirty="0" smtClean="0">
                <a:solidFill>
                  <a:srgbClr val="000000"/>
                </a:solidFill>
                <a:latin typeface="微软雅黑" pitchFamily="34" charset="-122"/>
                <a:ea typeface="微软雅黑" pitchFamily="34" charset="-122"/>
              </a:rPr>
              <a:t> </a:t>
            </a:r>
            <a:endParaRPr lang="zh-CN" altLang="en-US" dirty="0"/>
          </a:p>
        </p:txBody>
      </p:sp>
      <p:sp>
        <p:nvSpPr>
          <p:cNvPr id="16" name="矩形 15"/>
          <p:cNvSpPr/>
          <p:nvPr/>
        </p:nvSpPr>
        <p:spPr>
          <a:xfrm>
            <a:off x="714348" y="1785926"/>
            <a:ext cx="8001056" cy="923330"/>
          </a:xfrm>
          <a:prstGeom prst="rect">
            <a:avLst/>
          </a:prstGeom>
        </p:spPr>
        <p:txBody>
          <a:bodyPr wrap="square">
            <a:spAutoFit/>
          </a:bodyPr>
          <a:lstStyle/>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endParaRPr lang="en-US" altLang="zh-CN"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a:t>
            </a:r>
          </a:p>
        </p:txBody>
      </p:sp>
      <p:sp>
        <p:nvSpPr>
          <p:cNvPr id="9" name="矩形 8"/>
          <p:cNvSpPr/>
          <p:nvPr/>
        </p:nvSpPr>
        <p:spPr>
          <a:xfrm>
            <a:off x="500034" y="1214422"/>
            <a:ext cx="1385316"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3. </a:t>
            </a:r>
            <a:r>
              <a:rPr lang="zh-CN" altLang="en-US" b="1" dirty="0" smtClean="0">
                <a:solidFill>
                  <a:schemeClr val="tx1">
                    <a:lumMod val="50000"/>
                    <a:lumOff val="50000"/>
                  </a:schemeClr>
                </a:solidFill>
                <a:latin typeface="微软雅黑" pitchFamily="34" charset="-122"/>
                <a:ea typeface="微软雅黑" pitchFamily="34" charset="-122"/>
              </a:rPr>
              <a:t>分配方式</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
        <p:nvSpPr>
          <p:cNvPr id="12" name="矩形 11"/>
          <p:cNvSpPr/>
          <p:nvPr/>
        </p:nvSpPr>
        <p:spPr>
          <a:xfrm>
            <a:off x="520892" y="1784149"/>
            <a:ext cx="8143932" cy="4247317"/>
          </a:xfrm>
          <a:prstGeom prst="rect">
            <a:avLst/>
          </a:prstGeom>
        </p:spPr>
        <p:txBody>
          <a:bodyPr wrap="square">
            <a:spAutoFit/>
          </a:bodyPr>
          <a:lstStyle/>
          <a:p>
            <a:pPr marL="0" lvl="1">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根据</a:t>
            </a:r>
            <a:r>
              <a:rPr lang="en-US" altLang="zh-CN" dirty="0">
                <a:solidFill>
                  <a:schemeClr val="tx1">
                    <a:lumMod val="50000"/>
                    <a:lumOff val="50000"/>
                  </a:schemeClr>
                </a:solidFill>
                <a:latin typeface="微软雅黑" pitchFamily="34" charset="-122"/>
                <a:ea typeface="微软雅黑" pitchFamily="34" charset="-122"/>
              </a:rPr>
              <a:t>2012</a:t>
            </a:r>
            <a:r>
              <a:rPr lang="zh-CN" altLang="en-US" dirty="0">
                <a:solidFill>
                  <a:schemeClr val="tx1">
                    <a:lumMod val="50000"/>
                    <a:lumOff val="50000"/>
                  </a:schemeClr>
                </a:solidFill>
                <a:latin typeface="微软雅黑" pitchFamily="34" charset="-122"/>
                <a:ea typeface="微软雅黑" pitchFamily="34" charset="-122"/>
              </a:rPr>
              <a:t>年</a:t>
            </a:r>
            <a:r>
              <a:rPr lang="en-US" altLang="zh-CN" dirty="0">
                <a:solidFill>
                  <a:schemeClr val="tx1">
                    <a:lumMod val="50000"/>
                    <a:lumOff val="50000"/>
                  </a:schemeClr>
                </a:solidFill>
                <a:latin typeface="微软雅黑" pitchFamily="34" charset="-122"/>
                <a:ea typeface="微软雅黑" pitchFamily="34" charset="-122"/>
              </a:rPr>
              <a:t>4</a:t>
            </a:r>
            <a:r>
              <a:rPr lang="zh-CN" altLang="en-US" dirty="0">
                <a:solidFill>
                  <a:schemeClr val="tx1">
                    <a:lumMod val="50000"/>
                    <a:lumOff val="50000"/>
                  </a:schemeClr>
                </a:solidFill>
                <a:latin typeface="微软雅黑" pitchFamily="34" charset="-122"/>
                <a:ea typeface="微软雅黑" pitchFamily="34" charset="-122"/>
              </a:rPr>
              <a:t>月分中心主任会议上各分中心反馈意见，本次共享基金分配着重体现对积极参加分中心推广应用工作人员进行奖励，拟采用奖励先进单位和个人的方式进行本次共享基金的</a:t>
            </a:r>
            <a:r>
              <a:rPr lang="zh-CN" altLang="en-US" dirty="0" smtClean="0">
                <a:solidFill>
                  <a:schemeClr val="tx1">
                    <a:lumMod val="50000"/>
                    <a:lumOff val="50000"/>
                  </a:schemeClr>
                </a:solidFill>
                <a:latin typeface="微软雅黑" pitchFamily="34" charset="-122"/>
                <a:ea typeface="微软雅黑" pitchFamily="34" charset="-122"/>
              </a:rPr>
              <a:t>分配</a:t>
            </a:r>
            <a:endParaRPr lang="en-US" altLang="zh-CN" dirty="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en-US" altLang="zh-CN" dirty="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a:solidFill>
                  <a:schemeClr val="tx1">
                    <a:lumMod val="50000"/>
                    <a:lumOff val="50000"/>
                  </a:schemeClr>
                </a:solidFill>
                <a:latin typeface="微软雅黑" pitchFamily="34" charset="-122"/>
                <a:ea typeface="微软雅黑" pitchFamily="34" charset="-122"/>
              </a:rPr>
              <a:t>项目办公室决定设定一个集体奖和六项单项</a:t>
            </a:r>
            <a:r>
              <a:rPr lang="zh-CN" altLang="en-US" dirty="0" smtClean="0">
                <a:solidFill>
                  <a:schemeClr val="tx1">
                    <a:lumMod val="50000"/>
                    <a:lumOff val="50000"/>
                  </a:schemeClr>
                </a:solidFill>
                <a:latin typeface="微软雅黑" pitchFamily="34" charset="-122"/>
                <a:ea typeface="微软雅黑" pitchFamily="34" charset="-122"/>
              </a:rPr>
              <a:t>奖</a:t>
            </a:r>
            <a:endParaRPr lang="en-US" altLang="zh-CN" dirty="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en-US" altLang="zh-CN" dirty="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单项</a:t>
            </a:r>
            <a:r>
              <a:rPr lang="zh-CN" altLang="en-US" dirty="0">
                <a:solidFill>
                  <a:schemeClr val="tx1">
                    <a:lumMod val="50000"/>
                    <a:lumOff val="50000"/>
                  </a:schemeClr>
                </a:solidFill>
                <a:latin typeface="微软雅黑" pitchFamily="34" charset="-122"/>
                <a:ea typeface="微软雅黑" pitchFamily="34" charset="-122"/>
              </a:rPr>
              <a:t>奖由各分中心组织推荐，每奖项推荐一名获奖人员，将推荐表提交至项目办公室</a:t>
            </a:r>
            <a:r>
              <a:rPr lang="zh-CN" altLang="en-US" dirty="0" smtClean="0">
                <a:solidFill>
                  <a:schemeClr val="tx1">
                    <a:lumMod val="50000"/>
                    <a:lumOff val="50000"/>
                  </a:schemeClr>
                </a:solidFill>
                <a:latin typeface="微软雅黑" pitchFamily="34" charset="-122"/>
                <a:ea typeface="微软雅黑" pitchFamily="34" charset="-122"/>
              </a:rPr>
              <a:t>审批</a:t>
            </a:r>
            <a:endParaRPr lang="en-US" altLang="zh-CN" dirty="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en-US" altLang="zh-CN" dirty="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a:solidFill>
                  <a:schemeClr val="tx1">
                    <a:lumMod val="50000"/>
                    <a:lumOff val="50000"/>
                  </a:schemeClr>
                </a:solidFill>
                <a:latin typeface="微软雅黑" pitchFamily="34" charset="-122"/>
                <a:ea typeface="微软雅黑" pitchFamily="34" charset="-122"/>
              </a:rPr>
              <a:t>集体奖由各单位申报，项目办公室</a:t>
            </a:r>
            <a:r>
              <a:rPr lang="zh-CN" altLang="en-US" dirty="0" smtClean="0">
                <a:solidFill>
                  <a:schemeClr val="tx1">
                    <a:lumMod val="50000"/>
                    <a:lumOff val="50000"/>
                  </a:schemeClr>
                </a:solidFill>
                <a:latin typeface="微软雅黑" pitchFamily="34" charset="-122"/>
                <a:ea typeface="微软雅黑" pitchFamily="34" charset="-122"/>
              </a:rPr>
              <a:t>组织评审</a:t>
            </a:r>
            <a:endParaRPr lang="en-US" altLang="zh-CN" dirty="0">
              <a:solidFill>
                <a:schemeClr val="tx1">
                  <a:lumMod val="50000"/>
                  <a:lumOff val="50000"/>
                </a:schemeClr>
              </a:solidFill>
              <a:latin typeface="微软雅黑" pitchFamily="34" charset="-122"/>
              <a:ea typeface="微软雅黑" pitchFamily="34" charset="-122"/>
            </a:endParaRPr>
          </a:p>
          <a:p>
            <a:pPr marL="0" lvl="1">
              <a:lnSpc>
                <a:spcPct val="150000"/>
              </a:lnSpc>
              <a:defRPr/>
            </a:pPr>
            <a:r>
              <a:rPr lang="en-US" altLang="zh-CN" dirty="0">
                <a:solidFill>
                  <a:schemeClr val="tx1">
                    <a:lumMod val="50000"/>
                    <a:lumOff val="50000"/>
                  </a:schemeClr>
                </a:solidFill>
                <a:latin typeface="微软雅黑" pitchFamily="34" charset="-122"/>
                <a:ea typeface="微软雅黑" pitchFamily="34" charset="-122"/>
              </a:rPr>
              <a:t>     </a:t>
            </a:r>
            <a:r>
              <a:rPr lang="en-US" altLang="zh-CN" dirty="0" smtClean="0">
                <a:solidFill>
                  <a:schemeClr val="tx1">
                    <a:lumMod val="50000"/>
                    <a:lumOff val="50000"/>
                  </a:schemeClr>
                </a:solidFill>
                <a:latin typeface="微软雅黑" pitchFamily="34" charset="-122"/>
                <a:ea typeface="微软雅黑" pitchFamily="34" charset="-122"/>
              </a:rPr>
              <a:t> </a:t>
            </a:r>
            <a:r>
              <a:rPr lang="zh-CN" altLang="en-US" dirty="0" smtClean="0">
                <a:solidFill>
                  <a:schemeClr val="tx1">
                    <a:lumMod val="50000"/>
                    <a:lumOff val="50000"/>
                  </a:schemeClr>
                </a:solidFill>
                <a:latin typeface="微软雅黑" pitchFamily="34" charset="-122"/>
                <a:ea typeface="微软雅黑" pitchFamily="34" charset="-122"/>
              </a:rPr>
              <a:t>项目</a:t>
            </a:r>
            <a:r>
              <a:rPr lang="zh-CN" altLang="en-US" dirty="0">
                <a:solidFill>
                  <a:schemeClr val="tx1">
                    <a:lumMod val="50000"/>
                    <a:lumOff val="50000"/>
                  </a:schemeClr>
                </a:solidFill>
                <a:latin typeface="微软雅黑" pitchFamily="34" charset="-122"/>
                <a:ea typeface="微软雅黑" pitchFamily="34" charset="-122"/>
              </a:rPr>
              <a:t>办公室另行组织会议颁奖</a:t>
            </a: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endParaRPr lang="en-US" altLang="zh-CN" dirty="0" smtClean="0">
              <a:solidFill>
                <a:schemeClr val="tx1">
                  <a:lumMod val="50000"/>
                  <a:lumOff val="50000"/>
                </a:schemeClr>
              </a:solidFill>
              <a:latin typeface="微软雅黑" pitchFamily="34" charset="-122"/>
              <a:ea typeface="微软雅黑" pitchFamily="34" charset="-122"/>
            </a:endParaRPr>
          </a:p>
        </p:txBody>
      </p:sp>
      <p:sp>
        <p:nvSpPr>
          <p:cNvPr id="17"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64317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共享基金分配</a:t>
            </a:r>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571472" y="1900704"/>
            <a:ext cx="8286808" cy="4385816"/>
          </a:xfrm>
          <a:prstGeom prst="rect">
            <a:avLst/>
          </a:prstGeom>
        </p:spPr>
        <p:txBody>
          <a:bodyPr wrap="square">
            <a:spAutoFit/>
          </a:bodyPr>
          <a:lstStyle/>
          <a:p>
            <a:pPr marL="0" lvl="1">
              <a:lnSpc>
                <a:spcPct val="150000"/>
              </a:lnSpc>
              <a:defRPr/>
            </a:pPr>
            <a:r>
              <a:rPr lang="zh-CN" altLang="en-US" sz="2400" dirty="0" smtClean="0">
                <a:solidFill>
                  <a:srgbClr val="00B050"/>
                </a:solidFill>
                <a:latin typeface="微软雅黑" pitchFamily="34" charset="-122"/>
                <a:ea typeface="微软雅黑" pitchFamily="34" charset="-122"/>
              </a:rPr>
              <a:t>集体奖：</a:t>
            </a:r>
            <a:r>
              <a:rPr lang="zh-CN" altLang="en-US" dirty="0" smtClean="0">
                <a:solidFill>
                  <a:schemeClr val="tx1">
                    <a:lumMod val="50000"/>
                    <a:lumOff val="50000"/>
                  </a:schemeClr>
                </a:solidFill>
                <a:latin typeface="微软雅黑" pitchFamily="34" charset="-122"/>
                <a:ea typeface="微软雅黑" pitchFamily="34" charset="-122"/>
              </a:rPr>
              <a:t>利用分中心资源，有效服务于开放大学建设、服务于电大学历和非学历教育、服务于全民终身学习型社会建设，取得显著的社会效益。</a:t>
            </a:r>
          </a:p>
          <a:p>
            <a:pPr marL="0" lvl="1">
              <a:lnSpc>
                <a:spcPct val="150000"/>
              </a:lnSpc>
              <a:defRPr/>
            </a:pPr>
            <a:r>
              <a:rPr lang="zh-CN" altLang="en-US" sz="2400" dirty="0" smtClean="0">
                <a:solidFill>
                  <a:srgbClr val="00B050"/>
                </a:solidFill>
                <a:latin typeface="微软雅黑" pitchFamily="34" charset="-122"/>
                <a:ea typeface="微软雅黑" pitchFamily="34" charset="-122"/>
              </a:rPr>
              <a:t>杰出贡献奖：</a:t>
            </a:r>
            <a:r>
              <a:rPr lang="zh-CN" altLang="en-US" dirty="0" smtClean="0">
                <a:solidFill>
                  <a:schemeClr val="tx1">
                    <a:lumMod val="50000"/>
                    <a:lumOff val="50000"/>
                  </a:schemeClr>
                </a:solidFill>
                <a:latin typeface="微软雅黑" pitchFamily="34" charset="-122"/>
                <a:ea typeface="微软雅黑" pitchFamily="34" charset="-122"/>
              </a:rPr>
              <a:t>积极促进和推广分中心系统建设和资源的共建共享，将数字化学习资源应用于分中心承担的各类项目中，并取得显著成果。</a:t>
            </a:r>
          </a:p>
          <a:p>
            <a:pPr marL="0" lvl="1">
              <a:lnSpc>
                <a:spcPct val="150000"/>
              </a:lnSpc>
              <a:defRPr/>
            </a:pPr>
            <a:r>
              <a:rPr lang="zh-CN" altLang="en-US" sz="2400" dirty="0" smtClean="0">
                <a:solidFill>
                  <a:srgbClr val="00B050"/>
                </a:solidFill>
                <a:latin typeface="微软雅黑" pitchFamily="34" charset="-122"/>
                <a:ea typeface="微软雅黑" pitchFamily="34" charset="-122"/>
              </a:rPr>
              <a:t>优秀管理奖：</a:t>
            </a:r>
            <a:r>
              <a:rPr lang="zh-CN" altLang="en-US" dirty="0" smtClean="0">
                <a:solidFill>
                  <a:schemeClr val="tx1">
                    <a:lumMod val="50000"/>
                    <a:lumOff val="50000"/>
                  </a:schemeClr>
                </a:solidFill>
                <a:latin typeface="微软雅黑" pitchFamily="34" charset="-122"/>
                <a:ea typeface="微软雅黑" pitchFamily="34" charset="-122"/>
              </a:rPr>
              <a:t>积极参加总中心各项会议活动，并提出自己的意见和建议，促进系统的完善。在当地组织分中心系统的推广应用，并取得一定成绩。</a:t>
            </a:r>
          </a:p>
          <a:p>
            <a:pPr marL="0" lvl="1">
              <a:lnSpc>
                <a:spcPct val="150000"/>
              </a:lnSpc>
              <a:defRPr/>
            </a:pPr>
            <a:r>
              <a:rPr lang="zh-CN" altLang="en-US" sz="2400" dirty="0" smtClean="0">
                <a:solidFill>
                  <a:srgbClr val="00B050"/>
                </a:solidFill>
                <a:latin typeface="微软雅黑" pitchFamily="34" charset="-122"/>
                <a:ea typeface="微软雅黑" pitchFamily="34" charset="-122"/>
              </a:rPr>
              <a:t>优秀工作者奖：</a:t>
            </a:r>
            <a:r>
              <a:rPr lang="zh-CN" altLang="en-US" dirty="0" smtClean="0">
                <a:solidFill>
                  <a:schemeClr val="tx1">
                    <a:lumMod val="50000"/>
                    <a:lumOff val="50000"/>
                  </a:schemeClr>
                </a:solidFill>
                <a:latin typeface="微软雅黑" pitchFamily="34" charset="-122"/>
                <a:ea typeface="微软雅黑" pitchFamily="34" charset="-122"/>
              </a:rPr>
              <a:t>在分中心推广应用过程中，积极组织各种资源汇聚、资源应用，为分中心系统推广应用作出成绩。</a:t>
            </a: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9" name="矩形 8"/>
          <p:cNvSpPr/>
          <p:nvPr/>
        </p:nvSpPr>
        <p:spPr>
          <a:xfrm>
            <a:off x="500034" y="1214422"/>
            <a:ext cx="1385316"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4. </a:t>
            </a:r>
            <a:r>
              <a:rPr lang="zh-CN" altLang="en-US" b="1" dirty="0" smtClean="0">
                <a:solidFill>
                  <a:schemeClr val="tx1">
                    <a:lumMod val="50000"/>
                    <a:lumOff val="50000"/>
                  </a:schemeClr>
                </a:solidFill>
                <a:latin typeface="微软雅黑" pitchFamily="34" charset="-122"/>
                <a:ea typeface="微软雅黑" pitchFamily="34" charset="-122"/>
              </a:rPr>
              <a:t>奖项配置</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
        <p:nvSpPr>
          <p:cNvPr id="8" name="矩形 7"/>
          <p:cNvSpPr/>
          <p:nvPr/>
        </p:nvSpPr>
        <p:spPr>
          <a:xfrm>
            <a:off x="357158" y="1785926"/>
            <a:ext cx="8358246" cy="4000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00034" y="1928802"/>
            <a:ext cx="8286808" cy="3831818"/>
          </a:xfrm>
          <a:prstGeom prst="rect">
            <a:avLst/>
          </a:prstGeom>
        </p:spPr>
        <p:txBody>
          <a:bodyPr wrap="square">
            <a:spAutoFit/>
          </a:bodyPr>
          <a:lstStyle/>
          <a:p>
            <a:pPr marL="0" lvl="1">
              <a:lnSpc>
                <a:spcPct val="150000"/>
              </a:lnSpc>
              <a:defRPr/>
            </a:pPr>
            <a:r>
              <a:rPr lang="zh-CN" altLang="en-US" sz="2400" dirty="0" smtClean="0">
                <a:solidFill>
                  <a:srgbClr val="00B050"/>
                </a:solidFill>
                <a:latin typeface="微软雅黑" pitchFamily="34" charset="-122"/>
                <a:ea typeface="微软雅黑" pitchFamily="34" charset="-122"/>
              </a:rPr>
              <a:t>资源整合贡献奖：</a:t>
            </a:r>
            <a:r>
              <a:rPr lang="zh-CN" altLang="en-US" dirty="0" smtClean="0">
                <a:solidFill>
                  <a:schemeClr val="tx1">
                    <a:lumMod val="50000"/>
                    <a:lumOff val="50000"/>
                  </a:schemeClr>
                </a:solidFill>
                <a:latin typeface="微软雅黑" pitchFamily="34" charset="-122"/>
                <a:ea typeface="微软雅黑" pitchFamily="34" charset="-122"/>
              </a:rPr>
              <a:t>积极整合本中心各类数字化学习资源汇聚至分中心系统，有效完成分中心系统内资源的有序管理，为分中心系统资源的后续应用奠定基础。</a:t>
            </a:r>
          </a:p>
          <a:p>
            <a:pPr marL="0" lvl="1">
              <a:lnSpc>
                <a:spcPct val="150000"/>
              </a:lnSpc>
              <a:defRPr/>
            </a:pPr>
            <a:r>
              <a:rPr lang="zh-CN" altLang="en-US" sz="2400" dirty="0" smtClean="0">
                <a:solidFill>
                  <a:srgbClr val="00B050"/>
                </a:solidFill>
                <a:latin typeface="微软雅黑" pitchFamily="34" charset="-122"/>
                <a:ea typeface="微软雅黑" pitchFamily="34" charset="-122"/>
              </a:rPr>
              <a:t>技术服务贡献奖：</a:t>
            </a:r>
            <a:r>
              <a:rPr lang="zh-CN" altLang="en-US" dirty="0" smtClean="0">
                <a:solidFill>
                  <a:schemeClr val="tx1">
                    <a:lumMod val="50000"/>
                    <a:lumOff val="50000"/>
                  </a:schemeClr>
                </a:solidFill>
                <a:latin typeface="微软雅黑" pitchFamily="34" charset="-122"/>
                <a:ea typeface="微软雅黑" pitchFamily="34" charset="-122"/>
              </a:rPr>
              <a:t>及时解决分中心系统的技术问题，协助资源管理负责人完成相关管理工作，保证分中心系统安全稳定运行。</a:t>
            </a:r>
          </a:p>
          <a:p>
            <a:pPr marL="0" lvl="1">
              <a:lnSpc>
                <a:spcPct val="150000"/>
              </a:lnSpc>
              <a:defRPr/>
            </a:pPr>
            <a:r>
              <a:rPr lang="zh-CN" altLang="en-US" sz="2400" dirty="0" smtClean="0">
                <a:solidFill>
                  <a:srgbClr val="00B050"/>
                </a:solidFill>
                <a:latin typeface="微软雅黑" pitchFamily="34" charset="-122"/>
                <a:ea typeface="微软雅黑" pitchFamily="34" charset="-122"/>
              </a:rPr>
              <a:t>资源建设奖：</a:t>
            </a:r>
            <a:r>
              <a:rPr lang="zh-CN" altLang="en-US" dirty="0" smtClean="0">
                <a:solidFill>
                  <a:schemeClr val="tx1">
                    <a:lumMod val="50000"/>
                    <a:lumOff val="50000"/>
                  </a:schemeClr>
                </a:solidFill>
                <a:latin typeface="微软雅黑" pitchFamily="34" charset="-122"/>
                <a:ea typeface="微软雅黑" pitchFamily="34" charset="-122"/>
              </a:rPr>
              <a:t>参加项目办公室组织的各种资源建设和制课工具培训，独立（或作为主要人员）完成分中心自有资源的制作，根据自建资源的特点，组建不同的资源专题，为资源的推广应用做出贡献。</a:t>
            </a: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9" grpId="0"/>
      <p:bldP spid="8" grpId="0" animBg="1"/>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28598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下一步工作</a:t>
            </a:r>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714348" y="1960426"/>
            <a:ext cx="7429552" cy="1754326"/>
          </a:xfrm>
          <a:prstGeom prst="rect">
            <a:avLst/>
          </a:prstGeom>
        </p:spPr>
        <p:txBody>
          <a:bodyPr wrap="square">
            <a:spAutoFit/>
          </a:bodyPr>
          <a:lstStyle/>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改进会员资源和共享基金管理办法，促进优质</a:t>
            </a:r>
            <a:r>
              <a:rPr lang="zh-CN" altLang="en-US" dirty="0" smtClean="0">
                <a:solidFill>
                  <a:schemeClr val="tx1">
                    <a:lumMod val="50000"/>
                    <a:lumOff val="50000"/>
                  </a:schemeClr>
                </a:solidFill>
                <a:latin typeface="微软雅黑" pitchFamily="34" charset="-122"/>
                <a:ea typeface="微软雅黑" pitchFamily="34" charset="-122"/>
              </a:rPr>
              <a:t>资源共享</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完善和扩大生态资源圈，让优质数字化学习资源更好的</a:t>
            </a:r>
            <a:r>
              <a:rPr lang="zh-CN" altLang="en-US" dirty="0" smtClean="0">
                <a:solidFill>
                  <a:schemeClr val="tx1">
                    <a:lumMod val="50000"/>
                    <a:lumOff val="50000"/>
                  </a:schemeClr>
                </a:solidFill>
                <a:latin typeface="微软雅黑" pitchFamily="34" charset="-122"/>
                <a:ea typeface="微软雅黑" pitchFamily="34" charset="-122"/>
              </a:rPr>
              <a:t>流动</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加快企业分中心建设，吸引优质资源供应商</a:t>
            </a:r>
            <a:r>
              <a:rPr lang="zh-CN" altLang="en-US" dirty="0" smtClean="0">
                <a:solidFill>
                  <a:schemeClr val="tx1">
                    <a:lumMod val="50000"/>
                    <a:lumOff val="50000"/>
                  </a:schemeClr>
                </a:solidFill>
                <a:latin typeface="微软雅黑" pitchFamily="34" charset="-122"/>
                <a:ea typeface="微软雅黑" pitchFamily="34" charset="-122"/>
              </a:rPr>
              <a:t>加入</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9" name="矩形 8"/>
          <p:cNvSpPr/>
          <p:nvPr/>
        </p:nvSpPr>
        <p:spPr>
          <a:xfrm>
            <a:off x="500034" y="1214422"/>
            <a:ext cx="2470548"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1.</a:t>
            </a:r>
            <a:r>
              <a:rPr lang="zh-CN" altLang="en-US" b="1" dirty="0" smtClean="0">
                <a:solidFill>
                  <a:schemeClr val="tx1">
                    <a:lumMod val="50000"/>
                    <a:lumOff val="50000"/>
                  </a:schemeClr>
                </a:solidFill>
                <a:latin typeface="微软雅黑" pitchFamily="34" charset="-122"/>
                <a:ea typeface="微软雅黑" pitchFamily="34" charset="-122"/>
              </a:rPr>
              <a:t>完善机制，推进共享</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5" grpId="0" animBg="1"/>
      <p:bldP spid="16"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28598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下一步工作</a:t>
            </a:r>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714348" y="1960426"/>
            <a:ext cx="7429552" cy="1338828"/>
          </a:xfrm>
          <a:prstGeom prst="rect">
            <a:avLst/>
          </a:prstGeom>
        </p:spPr>
        <p:txBody>
          <a:bodyPr wrap="square">
            <a:spAutoFit/>
          </a:bodyPr>
          <a:lstStyle/>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根据实际需求，不断完善平台</a:t>
            </a:r>
            <a:r>
              <a:rPr lang="zh-CN" altLang="en-US" dirty="0" smtClean="0">
                <a:solidFill>
                  <a:schemeClr val="tx1">
                    <a:lumMod val="50000"/>
                    <a:lumOff val="50000"/>
                  </a:schemeClr>
                </a:solidFill>
                <a:latin typeface="微软雅黑" pitchFamily="34" charset="-122"/>
                <a:ea typeface="微软雅黑" pitchFamily="34" charset="-122"/>
              </a:rPr>
              <a:t>系统功能</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制定和开放标准化接口，提供技术，与多种学习和培训平台</a:t>
            </a:r>
            <a:r>
              <a:rPr lang="zh-CN" altLang="en-US" dirty="0" smtClean="0">
                <a:solidFill>
                  <a:schemeClr val="tx1">
                    <a:lumMod val="50000"/>
                    <a:lumOff val="50000"/>
                  </a:schemeClr>
                </a:solidFill>
                <a:latin typeface="微软雅黑" pitchFamily="34" charset="-122"/>
                <a:ea typeface="微软雅黑" pitchFamily="34" charset="-122"/>
              </a:rPr>
              <a:t>对接</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9" name="矩形 8"/>
          <p:cNvSpPr/>
          <p:nvPr/>
        </p:nvSpPr>
        <p:spPr>
          <a:xfrm>
            <a:off x="500034" y="1214422"/>
            <a:ext cx="2470548"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2.</a:t>
            </a:r>
            <a:r>
              <a:rPr lang="zh-CN" altLang="en-US" b="1" dirty="0" smtClean="0">
                <a:solidFill>
                  <a:schemeClr val="tx1">
                    <a:lumMod val="50000"/>
                    <a:lumOff val="50000"/>
                  </a:schemeClr>
                </a:solidFill>
                <a:latin typeface="微软雅黑" pitchFamily="34" charset="-122"/>
                <a:ea typeface="微软雅黑" pitchFamily="34" charset="-122"/>
              </a:rPr>
              <a:t>优化系统，提升能力</a:t>
            </a:r>
          </a:p>
        </p:txBody>
      </p:sp>
      <p:sp>
        <p:nvSpPr>
          <p:cNvPr id="11" name="矩形 10"/>
          <p:cNvSpPr/>
          <p:nvPr/>
        </p:nvSpPr>
        <p:spPr>
          <a:xfrm>
            <a:off x="2286000" y="2644170"/>
            <a:ext cx="4572000" cy="369332"/>
          </a:xfrm>
          <a:prstGeom prst="rect">
            <a:avLst/>
          </a:prstGeom>
        </p:spPr>
        <p:txBody>
          <a:bodyPr>
            <a:spAutoFit/>
          </a:bodyPr>
          <a:lstStyle/>
          <a:p>
            <a:endParaRPr lang="zh-CN" altLang="en-US" dirty="0"/>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grpSp>
        <p:nvGrpSpPr>
          <p:cNvPr id="29" name="组合 28"/>
          <p:cNvGrpSpPr/>
          <p:nvPr/>
        </p:nvGrpSpPr>
        <p:grpSpPr>
          <a:xfrm>
            <a:off x="500034" y="1142984"/>
            <a:ext cx="7358114" cy="3514017"/>
            <a:chOff x="500034" y="1142984"/>
            <a:chExt cx="7358114" cy="3514017"/>
          </a:xfrm>
        </p:grpSpPr>
        <p:sp>
          <p:nvSpPr>
            <p:cNvPr id="22" name="矩形 21"/>
            <p:cNvSpPr/>
            <p:nvPr/>
          </p:nvSpPr>
          <p:spPr>
            <a:xfrm>
              <a:off x="785786" y="2071678"/>
              <a:ext cx="7072362" cy="2585323"/>
            </a:xfrm>
            <a:prstGeom prst="rect">
              <a:avLst/>
            </a:prstGeom>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       在中央广播电视大学的支持下，国家数字化学习资源中心对现有的系统运行环境进行了升级改造，在原有的基础上，增加了服务器、存储设备和网络设备，并对网络带宽进行了扩展，总共费用达</a:t>
              </a:r>
              <a:r>
                <a:rPr lang="en-US" altLang="zh-CN" dirty="0" smtClean="0">
                  <a:solidFill>
                    <a:schemeClr val="tx1">
                      <a:lumMod val="50000"/>
                      <a:lumOff val="50000"/>
                    </a:schemeClr>
                  </a:solidFill>
                  <a:latin typeface="微软雅黑" pitchFamily="34" charset="-122"/>
                  <a:ea typeface="微软雅黑" pitchFamily="34" charset="-122"/>
                </a:rPr>
                <a:t>500</a:t>
              </a:r>
              <a:r>
                <a:rPr lang="zh-CN" altLang="en-US" dirty="0" smtClean="0">
                  <a:solidFill>
                    <a:schemeClr val="tx1">
                      <a:lumMod val="50000"/>
                      <a:lumOff val="50000"/>
                    </a:schemeClr>
                  </a:solidFill>
                  <a:latin typeface="微软雅黑" pitchFamily="34" charset="-122"/>
                  <a:ea typeface="微软雅黑" pitchFamily="34" charset="-122"/>
                </a:rPr>
                <a:t>万元；同时，开发团队针对系统功能进行了持续优化改进，并开发出基于资源应用的泛在备课平台和学习平台，为远程教育的教和学提供有力的技术支撑。</a:t>
              </a:r>
            </a:p>
          </p:txBody>
        </p:sp>
        <p:sp>
          <p:nvSpPr>
            <p:cNvPr id="27" name="矩形 26"/>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grpSp>
      <p:sp>
        <p:nvSpPr>
          <p:cNvPr id="28"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1 Título"/>
          <p:cNvSpPr txBox="1">
            <a:spLocks/>
          </p:cNvSpPr>
          <p:nvPr/>
        </p:nvSpPr>
        <p:spPr>
          <a:xfrm>
            <a:off x="285750" y="0"/>
            <a:ext cx="228598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下一步工作</a:t>
            </a:r>
          </a:p>
        </p:txBody>
      </p:sp>
      <p:sp>
        <p:nvSpPr>
          <p:cNvPr id="15" name="AutoShape 207"/>
          <p:cNvSpPr>
            <a:spLocks noChangeArrowheads="1"/>
          </p:cNvSpPr>
          <p:nvPr/>
        </p:nvSpPr>
        <p:spPr bwMode="auto">
          <a:xfrm>
            <a:off x="285750" y="1000125"/>
            <a:ext cx="8643938" cy="4857750"/>
          </a:xfrm>
          <a:prstGeom prst="roundRect">
            <a:avLst>
              <a:gd name="adj" fmla="val 4019"/>
            </a:avLst>
          </a:prstGeom>
          <a:noFill/>
          <a:ln w="25400">
            <a:solidFill>
              <a:srgbClr val="00003A"/>
            </a:solidFill>
            <a:prstDash val="sysDot"/>
            <a:round/>
            <a:headEnd/>
            <a:tailEnd/>
          </a:ln>
          <a:extLst>
            <a:ext uri="{909E8E84-426E-40DD-AFC4-6F175D3DCCD1}">
              <a14:hiddenFill xmlns:a14="http://schemas.microsoft.com/office/drawing/2010/main">
                <a:solidFill>
                  <a:srgbClr val="FFFFFF"/>
                </a:solidFill>
              </a14:hiddenFill>
            </a:ext>
          </a:extLst>
        </p:spPr>
        <p:txBody>
          <a:bodyPr wrap="none" lIns="91425" tIns="45713" rIns="91425" bIns="45713" anchor="ctr"/>
          <a:lstStyle/>
          <a:p>
            <a:pPr algn="ctr" eaLnBrk="0" hangingPunct="0">
              <a:lnSpc>
                <a:spcPct val="140000"/>
              </a:lnSpc>
              <a:buClr>
                <a:schemeClr val="bg1"/>
              </a:buClr>
            </a:pPr>
            <a:endParaRPr lang="zh-CN" altLang="zh-CN" sz="8800" b="1">
              <a:solidFill>
                <a:srgbClr val="FFFF00"/>
              </a:solidFill>
              <a:latin typeface="微软雅黑" pitchFamily="34" charset="-122"/>
              <a:ea typeface="微软雅黑" pitchFamily="34" charset="-122"/>
            </a:endParaRPr>
          </a:p>
        </p:txBody>
      </p:sp>
      <p:sp>
        <p:nvSpPr>
          <p:cNvPr id="16" name="矩形 15"/>
          <p:cNvSpPr/>
          <p:nvPr/>
        </p:nvSpPr>
        <p:spPr>
          <a:xfrm>
            <a:off x="714348" y="1960426"/>
            <a:ext cx="7429552" cy="3000821"/>
          </a:xfrm>
          <a:prstGeom prst="rect">
            <a:avLst/>
          </a:prstGeom>
        </p:spPr>
        <p:txBody>
          <a:bodyPr wrap="square">
            <a:spAutoFit/>
          </a:bodyPr>
          <a:lstStyle/>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优化资源构成，服务于电大学历和非学历教育、开放大学建设、学习型社会</a:t>
            </a:r>
            <a:r>
              <a:rPr lang="zh-CN" altLang="en-US" dirty="0" smtClean="0">
                <a:solidFill>
                  <a:schemeClr val="tx1">
                    <a:lumMod val="50000"/>
                    <a:lumOff val="50000"/>
                  </a:schemeClr>
                </a:solidFill>
                <a:latin typeface="微软雅黑" pitchFamily="34" charset="-122"/>
                <a:ea typeface="微软雅黑" pitchFamily="34" charset="-122"/>
              </a:rPr>
              <a:t>建设</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引进和整合虚拟实验实训数字化资源，服务于</a:t>
            </a:r>
            <a:r>
              <a:rPr lang="zh-CN" altLang="en-US" dirty="0" smtClean="0">
                <a:solidFill>
                  <a:schemeClr val="tx1">
                    <a:lumMod val="50000"/>
                    <a:lumOff val="50000"/>
                  </a:schemeClr>
                </a:solidFill>
                <a:latin typeface="微软雅黑" pitchFamily="34" charset="-122"/>
                <a:ea typeface="微软雅黑" pitchFamily="34" charset="-122"/>
              </a:rPr>
              <a:t>职业教育</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r>
              <a:rPr lang="zh-CN" altLang="en-US" dirty="0" smtClean="0">
                <a:solidFill>
                  <a:schemeClr val="tx1">
                    <a:lumMod val="50000"/>
                    <a:lumOff val="50000"/>
                  </a:schemeClr>
                </a:solidFill>
                <a:latin typeface="微软雅黑" pitchFamily="34" charset="-122"/>
                <a:ea typeface="微软雅黑" pitchFamily="34" charset="-122"/>
              </a:rPr>
              <a:t>    依托分中心，在当地推广以资源中心、备课平台、学习平台和学习空间为核心的数字化学习综合解决方案，占领教育信息化</a:t>
            </a:r>
            <a:r>
              <a:rPr lang="zh-CN" altLang="en-US" dirty="0" smtClean="0">
                <a:solidFill>
                  <a:schemeClr val="tx1">
                    <a:lumMod val="50000"/>
                    <a:lumOff val="50000"/>
                  </a:schemeClr>
                </a:solidFill>
                <a:latin typeface="微软雅黑" pitchFamily="34" charset="-122"/>
                <a:ea typeface="微软雅黑" pitchFamily="34" charset="-122"/>
              </a:rPr>
              <a:t>高地</a:t>
            </a: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buFont typeface="Wingdings" pitchFamily="2" charset="2"/>
              <a:buChar char="ü"/>
              <a:defRPr/>
            </a:pPr>
            <a:endParaRPr lang="zh-CN" altLang="en-US" dirty="0" smtClean="0">
              <a:solidFill>
                <a:schemeClr val="tx1">
                  <a:lumMod val="50000"/>
                  <a:lumOff val="50000"/>
                </a:schemeClr>
              </a:solidFill>
              <a:latin typeface="微软雅黑" pitchFamily="34" charset="-122"/>
              <a:ea typeface="微软雅黑" pitchFamily="34" charset="-122"/>
            </a:endParaRPr>
          </a:p>
          <a:p>
            <a:pPr marL="0" lvl="1">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9" name="矩形 8"/>
          <p:cNvSpPr/>
          <p:nvPr/>
        </p:nvSpPr>
        <p:spPr>
          <a:xfrm>
            <a:off x="500034" y="1214422"/>
            <a:ext cx="3624710" cy="369332"/>
          </a:xfrm>
          <a:prstGeom prst="rect">
            <a:avLst/>
          </a:prstGeom>
        </p:spPr>
        <p:txBody>
          <a:bodyPr wrap="none">
            <a:spAutoFit/>
          </a:bodyPr>
          <a:lstStyle/>
          <a:p>
            <a:r>
              <a:rPr lang="en-US" altLang="zh-CN" b="1" dirty="0" smtClean="0">
                <a:solidFill>
                  <a:schemeClr val="tx1">
                    <a:lumMod val="50000"/>
                    <a:lumOff val="50000"/>
                  </a:schemeClr>
                </a:solidFill>
                <a:latin typeface="微软雅黑" pitchFamily="34" charset="-122"/>
                <a:ea typeface="微软雅黑" pitchFamily="34" charset="-122"/>
              </a:rPr>
              <a:t>3.</a:t>
            </a:r>
            <a:r>
              <a:rPr lang="zh-CN" altLang="en-US" b="1" dirty="0" smtClean="0">
                <a:solidFill>
                  <a:schemeClr val="tx1">
                    <a:lumMod val="50000"/>
                    <a:lumOff val="50000"/>
                  </a:schemeClr>
                </a:solidFill>
                <a:latin typeface="微软雅黑" pitchFamily="34" charset="-122"/>
                <a:ea typeface="微软雅黑" pitchFamily="34" charset="-122"/>
              </a:rPr>
              <a:t>主动服务，占领教育信息化高地</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矩形 112"/>
          <p:cNvSpPr/>
          <p:nvPr/>
        </p:nvSpPr>
        <p:spPr>
          <a:xfrm>
            <a:off x="0" y="1419225"/>
            <a:ext cx="9144000" cy="2393950"/>
          </a:xfrm>
          <a:prstGeom prst="rect">
            <a:avLst/>
          </a:prstGeom>
          <a:ln/>
        </p:spPr>
        <p:style>
          <a:lnRef idx="3">
            <a:schemeClr val="lt1"/>
          </a:lnRef>
          <a:fillRef idx="1">
            <a:schemeClr val="accent3"/>
          </a:fillRef>
          <a:effectRef idx="1">
            <a:schemeClr val="accent3"/>
          </a:effectRef>
          <a:fontRef idx="minor">
            <a:schemeClr val="lt1"/>
          </a:fontRef>
        </p:style>
        <p:txBody>
          <a:bodyPr anchor="ctr"/>
          <a:lstStyle/>
          <a:p>
            <a:pPr algn="ctr" fontAlgn="auto">
              <a:spcBef>
                <a:spcPts val="0"/>
              </a:spcBef>
              <a:spcAft>
                <a:spcPts val="0"/>
              </a:spcAft>
              <a:defRPr/>
            </a:pPr>
            <a:endParaRPr lang="zh-CN" altLang="en-US" sz="6000" b="1" dirty="0">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114" name="矩形 113"/>
          <p:cNvSpPr/>
          <p:nvPr/>
        </p:nvSpPr>
        <p:spPr>
          <a:xfrm>
            <a:off x="0" y="1347788"/>
            <a:ext cx="9144000" cy="107950"/>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5" name="矩形 114"/>
          <p:cNvSpPr/>
          <p:nvPr/>
        </p:nvSpPr>
        <p:spPr>
          <a:xfrm>
            <a:off x="0" y="3832225"/>
            <a:ext cx="9144000" cy="107950"/>
          </a:xfrm>
          <a:prstGeom prst="rect">
            <a:avLst/>
          </a:prstGeom>
          <a:solidFill>
            <a:schemeClr val="tx1">
              <a:lumMod val="50000"/>
              <a:lumOff val="5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5" name="未知"/>
          <p:cNvSpPr>
            <a:spLocks/>
          </p:cNvSpPr>
          <p:nvPr/>
        </p:nvSpPr>
        <p:spPr bwMode="auto">
          <a:xfrm>
            <a:off x="1601788" y="2328863"/>
            <a:ext cx="487362" cy="225425"/>
          </a:xfrm>
          <a:custGeom>
            <a:avLst/>
            <a:gdLst>
              <a:gd name="T0" fmla="*/ 2147483647 w 130"/>
              <a:gd name="T1" fmla="*/ 2147483647 h 60"/>
              <a:gd name="T2" fmla="*/ 2147483647 w 130"/>
              <a:gd name="T3" fmla="*/ 2147483647 h 60"/>
              <a:gd name="T4" fmla="*/ 2147483647 w 130"/>
              <a:gd name="T5" fmla="*/ 2147483647 h 60"/>
              <a:gd name="T6" fmla="*/ 2147483647 w 130"/>
              <a:gd name="T7" fmla="*/ 2147483647 h 60"/>
              <a:gd name="T8" fmla="*/ 2147483647 w 130"/>
              <a:gd name="T9" fmla="*/ 2147483647 h 60"/>
              <a:gd name="T10" fmla="*/ 2147483647 w 130"/>
              <a:gd name="T11" fmla="*/ 2147483647 h 60"/>
              <a:gd name="T12" fmla="*/ 2147483647 w 130"/>
              <a:gd name="T13" fmla="*/ 2147483647 h 60"/>
              <a:gd name="T14" fmla="*/ 2147483647 w 130"/>
              <a:gd name="T15" fmla="*/ 2147483647 h 60"/>
              <a:gd name="T16" fmla="*/ 2147483647 w 130"/>
              <a:gd name="T17" fmla="*/ 2147483647 h 60"/>
              <a:gd name="T18" fmla="*/ 2147483647 w 130"/>
              <a:gd name="T19" fmla="*/ 0 h 60"/>
              <a:gd name="T20" fmla="*/ 2147483647 w 130"/>
              <a:gd name="T21" fmla="*/ 0 h 60"/>
              <a:gd name="T22" fmla="*/ 2147483647 w 130"/>
              <a:gd name="T23" fmla="*/ 2147483647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0"/>
              <a:gd name="T37" fmla="*/ 0 h 60"/>
              <a:gd name="T38" fmla="*/ 130 w 130"/>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0" h="60">
                <a:moveTo>
                  <a:pt x="3" y="11"/>
                </a:moveTo>
                <a:cubicBezTo>
                  <a:pt x="0" y="40"/>
                  <a:pt x="27" y="60"/>
                  <a:pt x="61" y="60"/>
                </a:cubicBezTo>
                <a:cubicBezTo>
                  <a:pt x="97" y="60"/>
                  <a:pt x="130" y="46"/>
                  <a:pt x="129" y="22"/>
                </a:cubicBezTo>
                <a:cubicBezTo>
                  <a:pt x="129" y="12"/>
                  <a:pt x="122" y="6"/>
                  <a:pt x="118" y="4"/>
                </a:cubicBezTo>
                <a:cubicBezTo>
                  <a:pt x="116" y="2"/>
                  <a:pt x="114" y="1"/>
                  <a:pt x="112" y="2"/>
                </a:cubicBezTo>
                <a:cubicBezTo>
                  <a:pt x="111" y="2"/>
                  <a:pt x="114" y="4"/>
                  <a:pt x="115" y="5"/>
                </a:cubicBezTo>
                <a:cubicBezTo>
                  <a:pt x="118" y="10"/>
                  <a:pt x="119" y="16"/>
                  <a:pt x="118" y="21"/>
                </a:cubicBezTo>
                <a:cubicBezTo>
                  <a:pt x="117" y="42"/>
                  <a:pt x="94" y="56"/>
                  <a:pt x="61" y="56"/>
                </a:cubicBezTo>
                <a:cubicBezTo>
                  <a:pt x="31" y="54"/>
                  <a:pt x="6" y="37"/>
                  <a:pt x="9" y="12"/>
                </a:cubicBezTo>
                <a:cubicBezTo>
                  <a:pt x="10" y="8"/>
                  <a:pt x="11" y="4"/>
                  <a:pt x="12" y="0"/>
                </a:cubicBezTo>
                <a:cubicBezTo>
                  <a:pt x="10" y="0"/>
                  <a:pt x="8" y="0"/>
                  <a:pt x="5" y="0"/>
                </a:cubicBezTo>
                <a:cubicBezTo>
                  <a:pt x="4" y="3"/>
                  <a:pt x="3" y="7"/>
                  <a:pt x="3" y="11"/>
                </a:cubicBezTo>
                <a:close/>
              </a:path>
            </a:pathLst>
          </a:custGeom>
          <a:solidFill>
            <a:srgbClr val="000000"/>
          </a:solidFill>
          <a:ln w="9525">
            <a:noFill/>
            <a:round/>
            <a:headEnd/>
            <a:tailEnd/>
          </a:ln>
        </p:spPr>
        <p:txBody>
          <a:bodyPr/>
          <a:lstStyle/>
          <a:p>
            <a:endParaRPr lang="zh-CN" altLang="en-US"/>
          </a:p>
        </p:txBody>
      </p:sp>
      <p:sp>
        <p:nvSpPr>
          <p:cNvPr id="126" name="未知"/>
          <p:cNvSpPr>
            <a:spLocks/>
          </p:cNvSpPr>
          <p:nvPr/>
        </p:nvSpPr>
        <p:spPr bwMode="auto">
          <a:xfrm>
            <a:off x="2482850" y="1898650"/>
            <a:ext cx="585788" cy="217488"/>
          </a:xfrm>
          <a:custGeom>
            <a:avLst/>
            <a:gdLst>
              <a:gd name="T0" fmla="*/ 2147483647 w 156"/>
              <a:gd name="T1" fmla="*/ 0 h 58"/>
              <a:gd name="T2" fmla="*/ 2147483647 w 156"/>
              <a:gd name="T3" fmla="*/ 2147483647 h 58"/>
              <a:gd name="T4" fmla="*/ 2147483647 w 156"/>
              <a:gd name="T5" fmla="*/ 2147483647 h 58"/>
              <a:gd name="T6" fmla="*/ 2147483647 w 156"/>
              <a:gd name="T7" fmla="*/ 2147483647 h 58"/>
              <a:gd name="T8" fmla="*/ 2147483647 w 156"/>
              <a:gd name="T9" fmla="*/ 2147483647 h 58"/>
              <a:gd name="T10" fmla="*/ 2147483647 w 156"/>
              <a:gd name="T11" fmla="*/ 2147483647 h 58"/>
              <a:gd name="T12" fmla="*/ 2147483647 w 156"/>
              <a:gd name="T13" fmla="*/ 2147483647 h 58"/>
              <a:gd name="T14" fmla="*/ 2147483647 w 156"/>
              <a:gd name="T15" fmla="*/ 2147483647 h 58"/>
              <a:gd name="T16" fmla="*/ 2147483647 w 156"/>
              <a:gd name="T17" fmla="*/ 2147483647 h 58"/>
              <a:gd name="T18" fmla="*/ 2147483647 w 156"/>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6"/>
              <a:gd name="T31" fmla="*/ 0 h 58"/>
              <a:gd name="T32" fmla="*/ 156 w 156"/>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6" h="58">
                <a:moveTo>
                  <a:pt x="83" y="0"/>
                </a:moveTo>
                <a:cubicBezTo>
                  <a:pt x="49" y="0"/>
                  <a:pt x="22" y="14"/>
                  <a:pt x="9" y="32"/>
                </a:cubicBezTo>
                <a:cubicBezTo>
                  <a:pt x="4" y="38"/>
                  <a:pt x="1" y="45"/>
                  <a:pt x="1" y="51"/>
                </a:cubicBezTo>
                <a:cubicBezTo>
                  <a:pt x="0" y="55"/>
                  <a:pt x="1" y="58"/>
                  <a:pt x="2" y="58"/>
                </a:cubicBezTo>
                <a:cubicBezTo>
                  <a:pt x="3" y="58"/>
                  <a:pt x="3" y="55"/>
                  <a:pt x="4" y="50"/>
                </a:cubicBezTo>
                <a:cubicBezTo>
                  <a:pt x="7" y="44"/>
                  <a:pt x="9" y="40"/>
                  <a:pt x="13" y="35"/>
                </a:cubicBezTo>
                <a:cubicBezTo>
                  <a:pt x="26" y="20"/>
                  <a:pt x="51" y="7"/>
                  <a:pt x="82" y="7"/>
                </a:cubicBezTo>
                <a:cubicBezTo>
                  <a:pt x="124" y="7"/>
                  <a:pt x="149" y="27"/>
                  <a:pt x="147" y="50"/>
                </a:cubicBezTo>
                <a:cubicBezTo>
                  <a:pt x="150" y="50"/>
                  <a:pt x="152" y="50"/>
                  <a:pt x="155" y="50"/>
                </a:cubicBezTo>
                <a:cubicBezTo>
                  <a:pt x="156" y="18"/>
                  <a:pt x="125" y="0"/>
                  <a:pt x="83" y="0"/>
                </a:cubicBezTo>
                <a:close/>
              </a:path>
            </a:pathLst>
          </a:custGeom>
          <a:solidFill>
            <a:srgbClr val="000000"/>
          </a:solidFill>
          <a:ln w="9525">
            <a:noFill/>
            <a:round/>
            <a:headEnd/>
            <a:tailEnd/>
          </a:ln>
        </p:spPr>
        <p:txBody>
          <a:bodyPr/>
          <a:lstStyle/>
          <a:p>
            <a:endParaRPr lang="zh-CN" altLang="en-US"/>
          </a:p>
        </p:txBody>
      </p:sp>
      <p:sp>
        <p:nvSpPr>
          <p:cNvPr id="127" name="未知"/>
          <p:cNvSpPr>
            <a:spLocks/>
          </p:cNvSpPr>
          <p:nvPr/>
        </p:nvSpPr>
        <p:spPr bwMode="auto">
          <a:xfrm>
            <a:off x="1620838" y="2085975"/>
            <a:ext cx="1444625" cy="242888"/>
          </a:xfrm>
          <a:custGeom>
            <a:avLst/>
            <a:gdLst>
              <a:gd name="T0" fmla="*/ 2147483647 w 385"/>
              <a:gd name="T1" fmla="*/ 0 h 65"/>
              <a:gd name="T2" fmla="*/ 2147483647 w 385"/>
              <a:gd name="T3" fmla="*/ 2147483647 h 65"/>
              <a:gd name="T4" fmla="*/ 2147483647 w 385"/>
              <a:gd name="T5" fmla="*/ 2147483647 h 65"/>
              <a:gd name="T6" fmla="*/ 2147483647 w 385"/>
              <a:gd name="T7" fmla="*/ 2147483647 h 65"/>
              <a:gd name="T8" fmla="*/ 2147483647 w 385"/>
              <a:gd name="T9" fmla="*/ 2147483647 h 65"/>
              <a:gd name="T10" fmla="*/ 0 w 385"/>
              <a:gd name="T11" fmla="*/ 2147483647 h 65"/>
              <a:gd name="T12" fmla="*/ 2147483647 w 385"/>
              <a:gd name="T13" fmla="*/ 2147483647 h 65"/>
              <a:gd name="T14" fmla="*/ 2147483647 w 385"/>
              <a:gd name="T15" fmla="*/ 2147483647 h 65"/>
              <a:gd name="T16" fmla="*/ 2147483647 w 385"/>
              <a:gd name="T17" fmla="*/ 2147483647 h 65"/>
              <a:gd name="T18" fmla="*/ 2147483647 w 385"/>
              <a:gd name="T19" fmla="*/ 2147483647 h 65"/>
              <a:gd name="T20" fmla="*/ 2147483647 w 385"/>
              <a:gd name="T21" fmla="*/ 2147483647 h 65"/>
              <a:gd name="T22" fmla="*/ 2147483647 w 385"/>
              <a:gd name="T23" fmla="*/ 2147483647 h 65"/>
              <a:gd name="T24" fmla="*/ 2147483647 w 385"/>
              <a:gd name="T25" fmla="*/ 2147483647 h 65"/>
              <a:gd name="T26" fmla="*/ 2147483647 w 385"/>
              <a:gd name="T27" fmla="*/ 2147483647 h 65"/>
              <a:gd name="T28" fmla="*/ 2147483647 w 385"/>
              <a:gd name="T29" fmla="*/ 2147483647 h 65"/>
              <a:gd name="T30" fmla="*/ 2147483647 w 385"/>
              <a:gd name="T31" fmla="*/ 2147483647 h 65"/>
              <a:gd name="T32" fmla="*/ 2147483647 w 385"/>
              <a:gd name="T33" fmla="*/ 2147483647 h 65"/>
              <a:gd name="T34" fmla="*/ 2147483647 w 385"/>
              <a:gd name="T35" fmla="*/ 0 h 65"/>
              <a:gd name="T36" fmla="*/ 2147483647 w 385"/>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5"/>
              <a:gd name="T58" fmla="*/ 0 h 65"/>
              <a:gd name="T59" fmla="*/ 385 w 385"/>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5" h="65">
                <a:moveTo>
                  <a:pt x="377" y="0"/>
                </a:moveTo>
                <a:cubicBezTo>
                  <a:pt x="377" y="1"/>
                  <a:pt x="377" y="2"/>
                  <a:pt x="377" y="2"/>
                </a:cubicBezTo>
                <a:cubicBezTo>
                  <a:pt x="372" y="28"/>
                  <a:pt x="337" y="40"/>
                  <a:pt x="290" y="37"/>
                </a:cubicBezTo>
                <a:cubicBezTo>
                  <a:pt x="255" y="35"/>
                  <a:pt x="223" y="30"/>
                  <a:pt x="197" y="26"/>
                </a:cubicBezTo>
                <a:cubicBezTo>
                  <a:pt x="168" y="21"/>
                  <a:pt x="134" y="15"/>
                  <a:pt x="106" y="14"/>
                </a:cubicBezTo>
                <a:cubicBezTo>
                  <a:pt x="55" y="13"/>
                  <a:pt x="11" y="32"/>
                  <a:pt x="0" y="65"/>
                </a:cubicBezTo>
                <a:cubicBezTo>
                  <a:pt x="3" y="65"/>
                  <a:pt x="5" y="65"/>
                  <a:pt x="7" y="65"/>
                </a:cubicBezTo>
                <a:cubicBezTo>
                  <a:pt x="19" y="38"/>
                  <a:pt x="57" y="25"/>
                  <a:pt x="100" y="28"/>
                </a:cubicBezTo>
                <a:cubicBezTo>
                  <a:pt x="129" y="29"/>
                  <a:pt x="159" y="35"/>
                  <a:pt x="188" y="41"/>
                </a:cubicBezTo>
                <a:cubicBezTo>
                  <a:pt x="213" y="45"/>
                  <a:pt x="234" y="49"/>
                  <a:pt x="254" y="51"/>
                </a:cubicBezTo>
                <a:cubicBezTo>
                  <a:pt x="256" y="52"/>
                  <a:pt x="259" y="52"/>
                  <a:pt x="262" y="52"/>
                </a:cubicBezTo>
                <a:cubicBezTo>
                  <a:pt x="262" y="53"/>
                  <a:pt x="262" y="53"/>
                  <a:pt x="262" y="53"/>
                </a:cubicBezTo>
                <a:cubicBezTo>
                  <a:pt x="261" y="53"/>
                  <a:pt x="260" y="53"/>
                  <a:pt x="260" y="54"/>
                </a:cubicBezTo>
                <a:cubicBezTo>
                  <a:pt x="262" y="54"/>
                  <a:pt x="264" y="55"/>
                  <a:pt x="266" y="56"/>
                </a:cubicBezTo>
                <a:cubicBezTo>
                  <a:pt x="267" y="55"/>
                  <a:pt x="269" y="55"/>
                  <a:pt x="270" y="54"/>
                </a:cubicBezTo>
                <a:cubicBezTo>
                  <a:pt x="274" y="53"/>
                  <a:pt x="279" y="54"/>
                  <a:pt x="284" y="54"/>
                </a:cubicBezTo>
                <a:cubicBezTo>
                  <a:pt x="337" y="55"/>
                  <a:pt x="378" y="41"/>
                  <a:pt x="384" y="9"/>
                </a:cubicBezTo>
                <a:cubicBezTo>
                  <a:pt x="384" y="6"/>
                  <a:pt x="385" y="3"/>
                  <a:pt x="385" y="0"/>
                </a:cubicBezTo>
                <a:cubicBezTo>
                  <a:pt x="382" y="0"/>
                  <a:pt x="380" y="0"/>
                  <a:pt x="377" y="0"/>
                </a:cubicBezTo>
                <a:close/>
              </a:path>
            </a:pathLst>
          </a:custGeom>
          <a:solidFill>
            <a:srgbClr val="000000"/>
          </a:solidFill>
          <a:ln w="9525">
            <a:noFill/>
            <a:round/>
            <a:headEnd/>
            <a:tailEnd/>
          </a:ln>
        </p:spPr>
        <p:txBody>
          <a:bodyPr/>
          <a:lstStyle/>
          <a:p>
            <a:endParaRPr lang="zh-CN" altLang="en-US"/>
          </a:p>
        </p:txBody>
      </p:sp>
      <p:sp>
        <p:nvSpPr>
          <p:cNvPr id="128" name="未知"/>
          <p:cNvSpPr>
            <a:spLocks/>
          </p:cNvSpPr>
          <p:nvPr/>
        </p:nvSpPr>
        <p:spPr bwMode="auto">
          <a:xfrm>
            <a:off x="1246188" y="2287588"/>
            <a:ext cx="1371600" cy="712787"/>
          </a:xfrm>
          <a:custGeom>
            <a:avLst/>
            <a:gdLst>
              <a:gd name="T0" fmla="*/ 2147483647 w 366"/>
              <a:gd name="T1" fmla="*/ 2147483647 h 190"/>
              <a:gd name="T2" fmla="*/ 2147483647 w 366"/>
              <a:gd name="T3" fmla="*/ 2147483647 h 190"/>
              <a:gd name="T4" fmla="*/ 2147483647 w 366"/>
              <a:gd name="T5" fmla="*/ 2147483647 h 190"/>
              <a:gd name="T6" fmla="*/ 2147483647 w 366"/>
              <a:gd name="T7" fmla="*/ 2147483647 h 190"/>
              <a:gd name="T8" fmla="*/ 2147483647 w 366"/>
              <a:gd name="T9" fmla="*/ 0 h 190"/>
              <a:gd name="T10" fmla="*/ 2147483647 w 366"/>
              <a:gd name="T11" fmla="*/ 2147483647 h 190"/>
              <a:gd name="T12" fmla="*/ 2147483647 w 366"/>
              <a:gd name="T13" fmla="*/ 2147483647 h 190"/>
              <a:gd name="T14" fmla="*/ 2147483647 w 366"/>
              <a:gd name="T15" fmla="*/ 2147483647 h 190"/>
              <a:gd name="T16" fmla="*/ 2147483647 w 366"/>
              <a:gd name="T17" fmla="*/ 2147483647 h 190"/>
              <a:gd name="T18" fmla="*/ 2147483647 w 366"/>
              <a:gd name="T19" fmla="*/ 2147483647 h 190"/>
              <a:gd name="T20" fmla="*/ 2147483647 w 366"/>
              <a:gd name="T21" fmla="*/ 2147483647 h 190"/>
              <a:gd name="T22" fmla="*/ 2147483647 w 366"/>
              <a:gd name="T23" fmla="*/ 2147483647 h 190"/>
              <a:gd name="T24" fmla="*/ 2147483647 w 366"/>
              <a:gd name="T25" fmla="*/ 2147483647 h 190"/>
              <a:gd name="T26" fmla="*/ 2147483647 w 366"/>
              <a:gd name="T27" fmla="*/ 2147483647 h 1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6"/>
              <a:gd name="T43" fmla="*/ 0 h 190"/>
              <a:gd name="T44" fmla="*/ 366 w 366"/>
              <a:gd name="T45" fmla="*/ 190 h 1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6" h="190">
                <a:moveTo>
                  <a:pt x="147" y="174"/>
                </a:moveTo>
                <a:cubicBezTo>
                  <a:pt x="182" y="165"/>
                  <a:pt x="229" y="146"/>
                  <a:pt x="267" y="111"/>
                </a:cubicBezTo>
                <a:cubicBezTo>
                  <a:pt x="295" y="84"/>
                  <a:pt x="305" y="62"/>
                  <a:pt x="328" y="34"/>
                </a:cubicBezTo>
                <a:cubicBezTo>
                  <a:pt x="342" y="18"/>
                  <a:pt x="356" y="7"/>
                  <a:pt x="366" y="2"/>
                </a:cubicBezTo>
                <a:cubicBezTo>
                  <a:pt x="364" y="1"/>
                  <a:pt x="362" y="0"/>
                  <a:pt x="360" y="0"/>
                </a:cubicBezTo>
                <a:cubicBezTo>
                  <a:pt x="331" y="9"/>
                  <a:pt x="304" y="28"/>
                  <a:pt x="278" y="56"/>
                </a:cubicBezTo>
                <a:cubicBezTo>
                  <a:pt x="247" y="88"/>
                  <a:pt x="234" y="111"/>
                  <a:pt x="203" y="138"/>
                </a:cubicBezTo>
                <a:cubicBezTo>
                  <a:pt x="180" y="157"/>
                  <a:pt x="147" y="170"/>
                  <a:pt x="129" y="173"/>
                </a:cubicBezTo>
                <a:cubicBezTo>
                  <a:pt x="108" y="171"/>
                  <a:pt x="70" y="166"/>
                  <a:pt x="47" y="166"/>
                </a:cubicBezTo>
                <a:cubicBezTo>
                  <a:pt x="26" y="166"/>
                  <a:pt x="4" y="169"/>
                  <a:pt x="2" y="180"/>
                </a:cubicBezTo>
                <a:cubicBezTo>
                  <a:pt x="0" y="190"/>
                  <a:pt x="35" y="190"/>
                  <a:pt x="55" y="189"/>
                </a:cubicBezTo>
                <a:cubicBezTo>
                  <a:pt x="70" y="189"/>
                  <a:pt x="98" y="186"/>
                  <a:pt x="113" y="183"/>
                </a:cubicBezTo>
                <a:cubicBezTo>
                  <a:pt x="116" y="184"/>
                  <a:pt x="120" y="184"/>
                  <a:pt x="124" y="184"/>
                </a:cubicBezTo>
                <a:cubicBezTo>
                  <a:pt x="130" y="178"/>
                  <a:pt x="137" y="173"/>
                  <a:pt x="147" y="174"/>
                </a:cubicBezTo>
                <a:close/>
              </a:path>
            </a:pathLst>
          </a:custGeom>
          <a:solidFill>
            <a:srgbClr val="000000"/>
          </a:solidFill>
          <a:ln w="9525">
            <a:noFill/>
            <a:round/>
            <a:headEnd/>
            <a:tailEnd/>
          </a:ln>
        </p:spPr>
        <p:txBody>
          <a:bodyPr/>
          <a:lstStyle/>
          <a:p>
            <a:endParaRPr lang="zh-CN" altLang="en-US"/>
          </a:p>
        </p:txBody>
      </p:sp>
      <p:sp>
        <p:nvSpPr>
          <p:cNvPr id="129" name="未知"/>
          <p:cNvSpPr>
            <a:spLocks/>
          </p:cNvSpPr>
          <p:nvPr/>
        </p:nvSpPr>
        <p:spPr bwMode="auto">
          <a:xfrm>
            <a:off x="1711325" y="2779713"/>
            <a:ext cx="911225" cy="225425"/>
          </a:xfrm>
          <a:custGeom>
            <a:avLst/>
            <a:gdLst>
              <a:gd name="T0" fmla="*/ 2147483647 w 243"/>
              <a:gd name="T1" fmla="*/ 2147483647 h 60"/>
              <a:gd name="T2" fmla="*/ 2147483647 w 243"/>
              <a:gd name="T3" fmla="*/ 2147483647 h 60"/>
              <a:gd name="T4" fmla="*/ 2147483647 w 243"/>
              <a:gd name="T5" fmla="*/ 2147483647 h 60"/>
              <a:gd name="T6" fmla="*/ 2147483647 w 243"/>
              <a:gd name="T7" fmla="*/ 2147483647 h 60"/>
              <a:gd name="T8" fmla="*/ 2147483647 w 243"/>
              <a:gd name="T9" fmla="*/ 2147483647 h 60"/>
              <a:gd name="T10" fmla="*/ 2147483647 w 243"/>
              <a:gd name="T11" fmla="*/ 2147483647 h 60"/>
              <a:gd name="T12" fmla="*/ 0 w 243"/>
              <a:gd name="T13" fmla="*/ 2147483647 h 60"/>
              <a:gd name="T14" fmla="*/ 2147483647 w 243"/>
              <a:gd name="T15" fmla="*/ 2147483647 h 60"/>
              <a:gd name="T16" fmla="*/ 2147483647 w 243"/>
              <a:gd name="T17" fmla="*/ 2147483647 h 60"/>
              <a:gd name="T18" fmla="*/ 2147483647 w 243"/>
              <a:gd name="T19" fmla="*/ 2147483647 h 60"/>
              <a:gd name="T20" fmla="*/ 2147483647 w 243"/>
              <a:gd name="T21" fmla="*/ 2147483647 h 60"/>
              <a:gd name="T22" fmla="*/ 2147483647 w 243"/>
              <a:gd name="T23" fmla="*/ 2147483647 h 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60"/>
              <a:gd name="T38" fmla="*/ 243 w 243"/>
              <a:gd name="T39" fmla="*/ 60 h 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60">
                <a:moveTo>
                  <a:pt x="234" y="4"/>
                </a:moveTo>
                <a:cubicBezTo>
                  <a:pt x="228" y="9"/>
                  <a:pt x="220" y="17"/>
                  <a:pt x="210" y="23"/>
                </a:cubicBezTo>
                <a:cubicBezTo>
                  <a:pt x="179" y="43"/>
                  <a:pt x="150" y="49"/>
                  <a:pt x="104" y="49"/>
                </a:cubicBezTo>
                <a:cubicBezTo>
                  <a:pt x="66" y="49"/>
                  <a:pt x="29" y="46"/>
                  <a:pt x="17" y="44"/>
                </a:cubicBezTo>
                <a:cubicBezTo>
                  <a:pt x="17" y="44"/>
                  <a:pt x="17" y="44"/>
                  <a:pt x="17" y="44"/>
                </a:cubicBezTo>
                <a:cubicBezTo>
                  <a:pt x="19" y="44"/>
                  <a:pt x="21" y="43"/>
                  <a:pt x="23" y="43"/>
                </a:cubicBezTo>
                <a:cubicBezTo>
                  <a:pt x="13" y="42"/>
                  <a:pt x="6" y="47"/>
                  <a:pt x="0" y="53"/>
                </a:cubicBezTo>
                <a:cubicBezTo>
                  <a:pt x="22" y="56"/>
                  <a:pt x="60" y="60"/>
                  <a:pt x="96" y="60"/>
                </a:cubicBezTo>
                <a:cubicBezTo>
                  <a:pt x="147" y="60"/>
                  <a:pt x="181" y="50"/>
                  <a:pt x="212" y="28"/>
                </a:cubicBezTo>
                <a:cubicBezTo>
                  <a:pt x="221" y="21"/>
                  <a:pt x="231" y="13"/>
                  <a:pt x="237" y="8"/>
                </a:cubicBezTo>
                <a:cubicBezTo>
                  <a:pt x="241" y="5"/>
                  <a:pt x="243" y="2"/>
                  <a:pt x="241" y="1"/>
                </a:cubicBezTo>
                <a:cubicBezTo>
                  <a:pt x="239" y="0"/>
                  <a:pt x="237" y="1"/>
                  <a:pt x="234" y="4"/>
                </a:cubicBezTo>
                <a:close/>
              </a:path>
            </a:pathLst>
          </a:custGeom>
          <a:solidFill>
            <a:srgbClr val="000000"/>
          </a:solidFill>
          <a:ln w="9525">
            <a:noFill/>
            <a:round/>
            <a:headEnd/>
            <a:tailEnd/>
          </a:ln>
        </p:spPr>
        <p:txBody>
          <a:bodyPr/>
          <a:lstStyle/>
          <a:p>
            <a:endParaRPr lang="zh-CN" altLang="en-US"/>
          </a:p>
        </p:txBody>
      </p:sp>
      <p:sp>
        <p:nvSpPr>
          <p:cNvPr id="130" name="未知"/>
          <p:cNvSpPr>
            <a:spLocks noEditPoints="1"/>
          </p:cNvSpPr>
          <p:nvPr/>
        </p:nvSpPr>
        <p:spPr bwMode="auto">
          <a:xfrm>
            <a:off x="3192463" y="2617788"/>
            <a:ext cx="465137" cy="376237"/>
          </a:xfrm>
          <a:custGeom>
            <a:avLst/>
            <a:gdLst>
              <a:gd name="T0" fmla="*/ 2147483647 w 124"/>
              <a:gd name="T1" fmla="*/ 2147483647 h 100"/>
              <a:gd name="T2" fmla="*/ 2147483647 w 124"/>
              <a:gd name="T3" fmla="*/ 2147483647 h 100"/>
              <a:gd name="T4" fmla="*/ 2147483647 w 124"/>
              <a:gd name="T5" fmla="*/ 2147483647 h 100"/>
              <a:gd name="T6" fmla="*/ 2147483647 w 124"/>
              <a:gd name="T7" fmla="*/ 2147483647 h 100"/>
              <a:gd name="T8" fmla="*/ 2147483647 w 124"/>
              <a:gd name="T9" fmla="*/ 2147483647 h 100"/>
              <a:gd name="T10" fmla="*/ 2147483647 w 124"/>
              <a:gd name="T11" fmla="*/ 2147483647 h 100"/>
              <a:gd name="T12" fmla="*/ 2147483647 w 124"/>
              <a:gd name="T13" fmla="*/ 2147483647 h 100"/>
              <a:gd name="T14" fmla="*/ 2147483647 w 124"/>
              <a:gd name="T15" fmla="*/ 2147483647 h 100"/>
              <a:gd name="T16" fmla="*/ 2147483647 w 124"/>
              <a:gd name="T17" fmla="*/ 2147483647 h 100"/>
              <a:gd name="T18" fmla="*/ 2147483647 w 124"/>
              <a:gd name="T19" fmla="*/ 2147483647 h 100"/>
              <a:gd name="T20" fmla="*/ 2147483647 w 124"/>
              <a:gd name="T21" fmla="*/ 2147483647 h 100"/>
              <a:gd name="T22" fmla="*/ 2147483647 w 124"/>
              <a:gd name="T23" fmla="*/ 2147483647 h 100"/>
              <a:gd name="T24" fmla="*/ 2147483647 w 124"/>
              <a:gd name="T25" fmla="*/ 2147483647 h 100"/>
              <a:gd name="T26" fmla="*/ 2147483647 w 124"/>
              <a:gd name="T27" fmla="*/ 2147483647 h 100"/>
              <a:gd name="T28" fmla="*/ 2147483647 w 124"/>
              <a:gd name="T29" fmla="*/ 2147483647 h 100"/>
              <a:gd name="T30" fmla="*/ 2147483647 w 124"/>
              <a:gd name="T31" fmla="*/ 2147483647 h 100"/>
              <a:gd name="T32" fmla="*/ 2147483647 w 124"/>
              <a:gd name="T33" fmla="*/ 2147483647 h 100"/>
              <a:gd name="T34" fmla="*/ 2147483647 w 124"/>
              <a:gd name="T35" fmla="*/ 2147483647 h 100"/>
              <a:gd name="T36" fmla="*/ 2147483647 w 124"/>
              <a:gd name="T37" fmla="*/ 2147483647 h 100"/>
              <a:gd name="T38" fmla="*/ 2147483647 w 124"/>
              <a:gd name="T39" fmla="*/ 2147483647 h 100"/>
              <a:gd name="T40" fmla="*/ 2147483647 w 124"/>
              <a:gd name="T41" fmla="*/ 2147483647 h 100"/>
              <a:gd name="T42" fmla="*/ 2147483647 w 124"/>
              <a:gd name="T43" fmla="*/ 2147483647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4"/>
              <a:gd name="T67" fmla="*/ 0 h 100"/>
              <a:gd name="T68" fmla="*/ 124 w 124"/>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4" h="100">
                <a:moveTo>
                  <a:pt x="121" y="23"/>
                </a:moveTo>
                <a:cubicBezTo>
                  <a:pt x="124" y="14"/>
                  <a:pt x="120" y="4"/>
                  <a:pt x="109" y="3"/>
                </a:cubicBezTo>
                <a:cubicBezTo>
                  <a:pt x="95" y="0"/>
                  <a:pt x="76" y="7"/>
                  <a:pt x="55" y="18"/>
                </a:cubicBezTo>
                <a:cubicBezTo>
                  <a:pt x="44" y="23"/>
                  <a:pt x="35" y="29"/>
                  <a:pt x="29" y="33"/>
                </a:cubicBezTo>
                <a:cubicBezTo>
                  <a:pt x="24" y="37"/>
                  <a:pt x="15" y="45"/>
                  <a:pt x="13" y="46"/>
                </a:cubicBezTo>
                <a:cubicBezTo>
                  <a:pt x="7" y="52"/>
                  <a:pt x="4" y="55"/>
                  <a:pt x="5" y="57"/>
                </a:cubicBezTo>
                <a:cubicBezTo>
                  <a:pt x="6" y="58"/>
                  <a:pt x="8" y="57"/>
                  <a:pt x="10" y="55"/>
                </a:cubicBezTo>
                <a:cubicBezTo>
                  <a:pt x="14" y="52"/>
                  <a:pt x="16" y="50"/>
                  <a:pt x="17" y="49"/>
                </a:cubicBezTo>
                <a:cubicBezTo>
                  <a:pt x="18" y="49"/>
                  <a:pt x="18" y="49"/>
                  <a:pt x="18" y="49"/>
                </a:cubicBezTo>
                <a:cubicBezTo>
                  <a:pt x="8" y="61"/>
                  <a:pt x="4" y="69"/>
                  <a:pt x="3" y="78"/>
                </a:cubicBezTo>
                <a:cubicBezTo>
                  <a:pt x="0" y="95"/>
                  <a:pt x="13" y="100"/>
                  <a:pt x="25" y="100"/>
                </a:cubicBezTo>
                <a:cubicBezTo>
                  <a:pt x="46" y="98"/>
                  <a:pt x="71" y="80"/>
                  <a:pt x="85" y="68"/>
                </a:cubicBezTo>
                <a:cubicBezTo>
                  <a:pt x="86" y="68"/>
                  <a:pt x="86" y="68"/>
                  <a:pt x="86" y="68"/>
                </a:cubicBezTo>
                <a:cubicBezTo>
                  <a:pt x="101" y="55"/>
                  <a:pt x="113" y="39"/>
                  <a:pt x="123" y="21"/>
                </a:cubicBezTo>
                <a:cubicBezTo>
                  <a:pt x="123" y="22"/>
                  <a:pt x="122" y="23"/>
                  <a:pt x="121" y="23"/>
                </a:cubicBezTo>
                <a:close/>
                <a:moveTo>
                  <a:pt x="79" y="66"/>
                </a:moveTo>
                <a:cubicBezTo>
                  <a:pt x="64" y="79"/>
                  <a:pt x="44" y="91"/>
                  <a:pt x="33" y="91"/>
                </a:cubicBezTo>
                <a:cubicBezTo>
                  <a:pt x="29" y="91"/>
                  <a:pt x="27" y="90"/>
                  <a:pt x="26" y="86"/>
                </a:cubicBezTo>
                <a:cubicBezTo>
                  <a:pt x="25" y="79"/>
                  <a:pt x="34" y="64"/>
                  <a:pt x="57" y="43"/>
                </a:cubicBezTo>
                <a:cubicBezTo>
                  <a:pt x="76" y="23"/>
                  <a:pt x="96" y="8"/>
                  <a:pt x="107" y="8"/>
                </a:cubicBezTo>
                <a:cubicBezTo>
                  <a:pt x="113" y="8"/>
                  <a:pt x="118" y="11"/>
                  <a:pt x="117" y="18"/>
                </a:cubicBezTo>
                <a:cubicBezTo>
                  <a:pt x="116" y="27"/>
                  <a:pt x="97" y="50"/>
                  <a:pt x="79" y="66"/>
                </a:cubicBezTo>
                <a:close/>
              </a:path>
            </a:pathLst>
          </a:custGeom>
          <a:solidFill>
            <a:srgbClr val="000000"/>
          </a:solidFill>
          <a:ln w="9525">
            <a:noFill/>
            <a:round/>
            <a:headEnd/>
            <a:tailEnd/>
          </a:ln>
        </p:spPr>
        <p:txBody>
          <a:bodyPr/>
          <a:lstStyle/>
          <a:p>
            <a:endParaRPr lang="zh-CN" altLang="en-US"/>
          </a:p>
        </p:txBody>
      </p:sp>
      <p:sp>
        <p:nvSpPr>
          <p:cNvPr id="131" name="未知"/>
          <p:cNvSpPr>
            <a:spLocks/>
          </p:cNvSpPr>
          <p:nvPr/>
        </p:nvSpPr>
        <p:spPr bwMode="auto">
          <a:xfrm>
            <a:off x="3795713" y="2628900"/>
            <a:ext cx="333375" cy="357188"/>
          </a:xfrm>
          <a:custGeom>
            <a:avLst/>
            <a:gdLst>
              <a:gd name="T0" fmla="*/ 2147483647 w 89"/>
              <a:gd name="T1" fmla="*/ 2147483647 h 95"/>
              <a:gd name="T2" fmla="*/ 2147483647 w 89"/>
              <a:gd name="T3" fmla="*/ 2147483647 h 95"/>
              <a:gd name="T4" fmla="*/ 2147483647 w 89"/>
              <a:gd name="T5" fmla="*/ 0 h 95"/>
              <a:gd name="T6" fmla="*/ 2147483647 w 89"/>
              <a:gd name="T7" fmla="*/ 2147483647 h 95"/>
              <a:gd name="T8" fmla="*/ 2147483647 w 89"/>
              <a:gd name="T9" fmla="*/ 2147483647 h 95"/>
              <a:gd name="T10" fmla="*/ 2147483647 w 89"/>
              <a:gd name="T11" fmla="*/ 2147483647 h 95"/>
              <a:gd name="T12" fmla="*/ 2147483647 w 89"/>
              <a:gd name="T13" fmla="*/ 2147483647 h 95"/>
              <a:gd name="T14" fmla="*/ 2147483647 w 89"/>
              <a:gd name="T15" fmla="*/ 2147483647 h 95"/>
              <a:gd name="T16" fmla="*/ 2147483647 w 89"/>
              <a:gd name="T17" fmla="*/ 2147483647 h 95"/>
              <a:gd name="T18" fmla="*/ 2147483647 w 89"/>
              <a:gd name="T19" fmla="*/ 2147483647 h 95"/>
              <a:gd name="T20" fmla="*/ 2147483647 w 89"/>
              <a:gd name="T21" fmla="*/ 2147483647 h 95"/>
              <a:gd name="T22" fmla="*/ 2147483647 w 89"/>
              <a:gd name="T23" fmla="*/ 2147483647 h 95"/>
              <a:gd name="T24" fmla="*/ 2147483647 w 89"/>
              <a:gd name="T25" fmla="*/ 2147483647 h 95"/>
              <a:gd name="T26" fmla="*/ 2147483647 w 89"/>
              <a:gd name="T27" fmla="*/ 2147483647 h 95"/>
              <a:gd name="T28" fmla="*/ 2147483647 w 89"/>
              <a:gd name="T29" fmla="*/ 2147483647 h 95"/>
              <a:gd name="T30" fmla="*/ 2147483647 w 89"/>
              <a:gd name="T31" fmla="*/ 2147483647 h 95"/>
              <a:gd name="T32" fmla="*/ 2147483647 w 89"/>
              <a:gd name="T33" fmla="*/ 2147483647 h 95"/>
              <a:gd name="T34" fmla="*/ 2147483647 w 89"/>
              <a:gd name="T35" fmla="*/ 2147483647 h 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95"/>
              <a:gd name="T56" fmla="*/ 89 w 89"/>
              <a:gd name="T57" fmla="*/ 95 h 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95">
                <a:moveTo>
                  <a:pt x="77" y="35"/>
                </a:moveTo>
                <a:cubicBezTo>
                  <a:pt x="85" y="25"/>
                  <a:pt x="89" y="18"/>
                  <a:pt x="89" y="12"/>
                </a:cubicBezTo>
                <a:cubicBezTo>
                  <a:pt x="89" y="6"/>
                  <a:pt x="86" y="0"/>
                  <a:pt x="75" y="0"/>
                </a:cubicBezTo>
                <a:cubicBezTo>
                  <a:pt x="64" y="0"/>
                  <a:pt x="53" y="6"/>
                  <a:pt x="38" y="18"/>
                </a:cubicBezTo>
                <a:cubicBezTo>
                  <a:pt x="28" y="25"/>
                  <a:pt x="16" y="37"/>
                  <a:pt x="10" y="43"/>
                </a:cubicBezTo>
                <a:cubicBezTo>
                  <a:pt x="3" y="49"/>
                  <a:pt x="0" y="52"/>
                  <a:pt x="1" y="53"/>
                </a:cubicBezTo>
                <a:cubicBezTo>
                  <a:pt x="3" y="55"/>
                  <a:pt x="5" y="53"/>
                  <a:pt x="11" y="48"/>
                </a:cubicBezTo>
                <a:cubicBezTo>
                  <a:pt x="18" y="41"/>
                  <a:pt x="27" y="34"/>
                  <a:pt x="34" y="28"/>
                </a:cubicBezTo>
                <a:cubicBezTo>
                  <a:pt x="41" y="22"/>
                  <a:pt x="49" y="16"/>
                  <a:pt x="56" y="13"/>
                </a:cubicBezTo>
                <a:cubicBezTo>
                  <a:pt x="59" y="11"/>
                  <a:pt x="62" y="10"/>
                  <a:pt x="64" y="12"/>
                </a:cubicBezTo>
                <a:cubicBezTo>
                  <a:pt x="65" y="14"/>
                  <a:pt x="64" y="17"/>
                  <a:pt x="60" y="22"/>
                </a:cubicBezTo>
                <a:cubicBezTo>
                  <a:pt x="54" y="29"/>
                  <a:pt x="44" y="42"/>
                  <a:pt x="38" y="50"/>
                </a:cubicBezTo>
                <a:cubicBezTo>
                  <a:pt x="29" y="61"/>
                  <a:pt x="18" y="80"/>
                  <a:pt x="14" y="87"/>
                </a:cubicBezTo>
                <a:cubicBezTo>
                  <a:pt x="10" y="94"/>
                  <a:pt x="13" y="95"/>
                  <a:pt x="21" y="95"/>
                </a:cubicBezTo>
                <a:cubicBezTo>
                  <a:pt x="27" y="95"/>
                  <a:pt x="30" y="94"/>
                  <a:pt x="35" y="90"/>
                </a:cubicBezTo>
                <a:cubicBezTo>
                  <a:pt x="37" y="89"/>
                  <a:pt x="38" y="88"/>
                  <a:pt x="40" y="87"/>
                </a:cubicBezTo>
                <a:cubicBezTo>
                  <a:pt x="43" y="80"/>
                  <a:pt x="48" y="73"/>
                  <a:pt x="54" y="67"/>
                </a:cubicBezTo>
                <a:cubicBezTo>
                  <a:pt x="60" y="58"/>
                  <a:pt x="70" y="45"/>
                  <a:pt x="77" y="35"/>
                </a:cubicBezTo>
                <a:close/>
              </a:path>
            </a:pathLst>
          </a:custGeom>
          <a:solidFill>
            <a:srgbClr val="000000"/>
          </a:solidFill>
          <a:ln w="9525">
            <a:noFill/>
            <a:round/>
            <a:headEnd/>
            <a:tailEnd/>
          </a:ln>
        </p:spPr>
        <p:txBody>
          <a:bodyPr/>
          <a:lstStyle/>
          <a:p>
            <a:endParaRPr lang="zh-CN" altLang="en-US"/>
          </a:p>
        </p:txBody>
      </p:sp>
      <p:sp>
        <p:nvSpPr>
          <p:cNvPr id="132" name="未知"/>
          <p:cNvSpPr>
            <a:spLocks/>
          </p:cNvSpPr>
          <p:nvPr/>
        </p:nvSpPr>
        <p:spPr bwMode="auto">
          <a:xfrm>
            <a:off x="3946525" y="2628900"/>
            <a:ext cx="501650" cy="327025"/>
          </a:xfrm>
          <a:custGeom>
            <a:avLst/>
            <a:gdLst>
              <a:gd name="T0" fmla="*/ 2147483647 w 134"/>
              <a:gd name="T1" fmla="*/ 0 h 87"/>
              <a:gd name="T2" fmla="*/ 2147483647 w 134"/>
              <a:gd name="T3" fmla="*/ 2147483647 h 87"/>
              <a:gd name="T4" fmla="*/ 2147483647 w 134"/>
              <a:gd name="T5" fmla="*/ 2147483647 h 87"/>
              <a:gd name="T6" fmla="*/ 2147483647 w 134"/>
              <a:gd name="T7" fmla="*/ 2147483647 h 87"/>
              <a:gd name="T8" fmla="*/ 2147483647 w 134"/>
              <a:gd name="T9" fmla="*/ 2147483647 h 87"/>
              <a:gd name="T10" fmla="*/ 0 w 134"/>
              <a:gd name="T11" fmla="*/ 2147483647 h 87"/>
              <a:gd name="T12" fmla="*/ 2147483647 w 134"/>
              <a:gd name="T13" fmla="*/ 2147483647 h 87"/>
              <a:gd name="T14" fmla="*/ 2147483647 w 134"/>
              <a:gd name="T15" fmla="*/ 2147483647 h 87"/>
              <a:gd name="T16" fmla="*/ 2147483647 w 134"/>
              <a:gd name="T17" fmla="*/ 2147483647 h 87"/>
              <a:gd name="T18" fmla="*/ 2147483647 w 134"/>
              <a:gd name="T19" fmla="*/ 2147483647 h 87"/>
              <a:gd name="T20" fmla="*/ 2147483647 w 134"/>
              <a:gd name="T21" fmla="*/ 2147483647 h 87"/>
              <a:gd name="T22" fmla="*/ 2147483647 w 134"/>
              <a:gd name="T23" fmla="*/ 0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4"/>
              <a:gd name="T37" fmla="*/ 0 h 87"/>
              <a:gd name="T38" fmla="*/ 134 w 134"/>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4" h="87">
                <a:moveTo>
                  <a:pt x="122" y="0"/>
                </a:moveTo>
                <a:cubicBezTo>
                  <a:pt x="106" y="0"/>
                  <a:pt x="82" y="15"/>
                  <a:pt x="63" y="29"/>
                </a:cubicBezTo>
                <a:cubicBezTo>
                  <a:pt x="43" y="43"/>
                  <a:pt x="25" y="59"/>
                  <a:pt x="12" y="70"/>
                </a:cubicBezTo>
                <a:cubicBezTo>
                  <a:pt x="12" y="70"/>
                  <a:pt x="12" y="70"/>
                  <a:pt x="12" y="70"/>
                </a:cubicBezTo>
                <a:cubicBezTo>
                  <a:pt x="12" y="69"/>
                  <a:pt x="13" y="68"/>
                  <a:pt x="14" y="67"/>
                </a:cubicBezTo>
                <a:cubicBezTo>
                  <a:pt x="8" y="73"/>
                  <a:pt x="3" y="80"/>
                  <a:pt x="0" y="87"/>
                </a:cubicBezTo>
                <a:cubicBezTo>
                  <a:pt x="21" y="70"/>
                  <a:pt x="34" y="58"/>
                  <a:pt x="57" y="41"/>
                </a:cubicBezTo>
                <a:cubicBezTo>
                  <a:pt x="74" y="27"/>
                  <a:pt x="89" y="18"/>
                  <a:pt x="99" y="13"/>
                </a:cubicBezTo>
                <a:cubicBezTo>
                  <a:pt x="105" y="10"/>
                  <a:pt x="111" y="8"/>
                  <a:pt x="114" y="9"/>
                </a:cubicBezTo>
                <a:cubicBezTo>
                  <a:pt x="116" y="11"/>
                  <a:pt x="115" y="13"/>
                  <a:pt x="114" y="15"/>
                </a:cubicBezTo>
                <a:cubicBezTo>
                  <a:pt x="121" y="10"/>
                  <a:pt x="127" y="6"/>
                  <a:pt x="134" y="3"/>
                </a:cubicBezTo>
                <a:cubicBezTo>
                  <a:pt x="131" y="1"/>
                  <a:pt x="127" y="0"/>
                  <a:pt x="122" y="0"/>
                </a:cubicBezTo>
                <a:close/>
              </a:path>
            </a:pathLst>
          </a:custGeom>
          <a:solidFill>
            <a:srgbClr val="000000"/>
          </a:solidFill>
          <a:ln w="9525">
            <a:noFill/>
            <a:round/>
            <a:headEnd/>
            <a:tailEnd/>
          </a:ln>
        </p:spPr>
        <p:txBody>
          <a:bodyPr/>
          <a:lstStyle/>
          <a:p>
            <a:endParaRPr lang="zh-CN" altLang="en-US"/>
          </a:p>
        </p:txBody>
      </p:sp>
      <p:sp>
        <p:nvSpPr>
          <p:cNvPr id="133" name="未知"/>
          <p:cNvSpPr>
            <a:spLocks/>
          </p:cNvSpPr>
          <p:nvPr/>
        </p:nvSpPr>
        <p:spPr bwMode="auto">
          <a:xfrm>
            <a:off x="5629275" y="2576513"/>
            <a:ext cx="217488" cy="104775"/>
          </a:xfrm>
          <a:custGeom>
            <a:avLst/>
            <a:gdLst>
              <a:gd name="T0" fmla="*/ 2147483647 w 58"/>
              <a:gd name="T1" fmla="*/ 2147483647 h 28"/>
              <a:gd name="T2" fmla="*/ 2147483647 w 58"/>
              <a:gd name="T3" fmla="*/ 2147483647 h 28"/>
              <a:gd name="T4" fmla="*/ 2147483647 w 58"/>
              <a:gd name="T5" fmla="*/ 2147483647 h 28"/>
              <a:gd name="T6" fmla="*/ 2147483647 w 58"/>
              <a:gd name="T7" fmla="*/ 2147483647 h 28"/>
              <a:gd name="T8" fmla="*/ 2147483647 w 58"/>
              <a:gd name="T9" fmla="*/ 2147483647 h 28"/>
              <a:gd name="T10" fmla="*/ 2147483647 w 58"/>
              <a:gd name="T11" fmla="*/ 2147483647 h 28"/>
              <a:gd name="T12" fmla="*/ 2147483647 w 58"/>
              <a:gd name="T13" fmla="*/ 0 h 28"/>
              <a:gd name="T14" fmla="*/ 0 w 58"/>
              <a:gd name="T15" fmla="*/ 2147483647 h 28"/>
              <a:gd name="T16" fmla="*/ 2147483647 w 58"/>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28"/>
              <a:gd name="T29" fmla="*/ 58 w 58"/>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28">
                <a:moveTo>
                  <a:pt x="27" y="28"/>
                </a:moveTo>
                <a:cubicBezTo>
                  <a:pt x="37" y="28"/>
                  <a:pt x="44" y="25"/>
                  <a:pt x="50" y="21"/>
                </a:cubicBezTo>
                <a:cubicBezTo>
                  <a:pt x="54" y="19"/>
                  <a:pt x="58" y="14"/>
                  <a:pt x="56" y="13"/>
                </a:cubicBezTo>
                <a:cubicBezTo>
                  <a:pt x="55" y="11"/>
                  <a:pt x="53" y="15"/>
                  <a:pt x="48" y="18"/>
                </a:cubicBezTo>
                <a:cubicBezTo>
                  <a:pt x="44" y="21"/>
                  <a:pt x="37" y="23"/>
                  <a:pt x="29" y="23"/>
                </a:cubicBezTo>
                <a:cubicBezTo>
                  <a:pt x="15" y="23"/>
                  <a:pt x="9" y="14"/>
                  <a:pt x="9" y="1"/>
                </a:cubicBezTo>
                <a:cubicBezTo>
                  <a:pt x="9" y="1"/>
                  <a:pt x="9" y="1"/>
                  <a:pt x="9" y="0"/>
                </a:cubicBezTo>
                <a:cubicBezTo>
                  <a:pt x="6" y="1"/>
                  <a:pt x="3" y="2"/>
                  <a:pt x="0" y="3"/>
                </a:cubicBezTo>
                <a:cubicBezTo>
                  <a:pt x="2" y="19"/>
                  <a:pt x="13" y="28"/>
                  <a:pt x="27" y="28"/>
                </a:cubicBezTo>
                <a:close/>
              </a:path>
            </a:pathLst>
          </a:custGeom>
          <a:solidFill>
            <a:srgbClr val="000000"/>
          </a:solidFill>
          <a:ln w="9525">
            <a:noFill/>
            <a:round/>
            <a:headEnd/>
            <a:tailEnd/>
          </a:ln>
        </p:spPr>
        <p:txBody>
          <a:bodyPr/>
          <a:lstStyle/>
          <a:p>
            <a:endParaRPr lang="zh-CN" altLang="en-US"/>
          </a:p>
        </p:txBody>
      </p:sp>
      <p:sp>
        <p:nvSpPr>
          <p:cNvPr id="134" name="未知"/>
          <p:cNvSpPr>
            <a:spLocks noEditPoints="1"/>
          </p:cNvSpPr>
          <p:nvPr/>
        </p:nvSpPr>
        <p:spPr bwMode="auto">
          <a:xfrm>
            <a:off x="5813425" y="2108200"/>
            <a:ext cx="1147763" cy="889000"/>
          </a:xfrm>
          <a:custGeom>
            <a:avLst/>
            <a:gdLst>
              <a:gd name="T0" fmla="*/ 2147483647 w 306"/>
              <a:gd name="T1" fmla="*/ 2147483647 h 237"/>
              <a:gd name="T2" fmla="*/ 2147483647 w 306"/>
              <a:gd name="T3" fmla="*/ 2147483647 h 237"/>
              <a:gd name="T4" fmla="*/ 2147483647 w 306"/>
              <a:gd name="T5" fmla="*/ 2147483647 h 237"/>
              <a:gd name="T6" fmla="*/ 2147483647 w 306"/>
              <a:gd name="T7" fmla="*/ 2147483647 h 237"/>
              <a:gd name="T8" fmla="*/ 2147483647 w 306"/>
              <a:gd name="T9" fmla="*/ 2147483647 h 237"/>
              <a:gd name="T10" fmla="*/ 2147483647 w 306"/>
              <a:gd name="T11" fmla="*/ 2147483647 h 237"/>
              <a:gd name="T12" fmla="*/ 0 w 306"/>
              <a:gd name="T13" fmla="*/ 2147483647 h 237"/>
              <a:gd name="T14" fmla="*/ 2147483647 w 306"/>
              <a:gd name="T15" fmla="*/ 2147483647 h 237"/>
              <a:gd name="T16" fmla="*/ 2147483647 w 306"/>
              <a:gd name="T17" fmla="*/ 2147483647 h 237"/>
              <a:gd name="T18" fmla="*/ 2147483647 w 306"/>
              <a:gd name="T19" fmla="*/ 2147483647 h 237"/>
              <a:gd name="T20" fmla="*/ 2147483647 w 306"/>
              <a:gd name="T21" fmla="*/ 2147483647 h 237"/>
              <a:gd name="T22" fmla="*/ 2147483647 w 306"/>
              <a:gd name="T23" fmla="*/ 2147483647 h 237"/>
              <a:gd name="T24" fmla="*/ 2147483647 w 306"/>
              <a:gd name="T25" fmla="*/ 2147483647 h 237"/>
              <a:gd name="T26" fmla="*/ 2147483647 w 306"/>
              <a:gd name="T27" fmla="*/ 2147483647 h 237"/>
              <a:gd name="T28" fmla="*/ 2147483647 w 306"/>
              <a:gd name="T29" fmla="*/ 2147483647 h 237"/>
              <a:gd name="T30" fmla="*/ 2147483647 w 306"/>
              <a:gd name="T31" fmla="*/ 2147483647 h 237"/>
              <a:gd name="T32" fmla="*/ 2147483647 w 306"/>
              <a:gd name="T33" fmla="*/ 2147483647 h 237"/>
              <a:gd name="T34" fmla="*/ 2147483647 w 306"/>
              <a:gd name="T35" fmla="*/ 2147483647 h 237"/>
              <a:gd name="T36" fmla="*/ 2147483647 w 306"/>
              <a:gd name="T37" fmla="*/ 2147483647 h 237"/>
              <a:gd name="T38" fmla="*/ 2147483647 w 306"/>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6"/>
              <a:gd name="T61" fmla="*/ 0 h 237"/>
              <a:gd name="T62" fmla="*/ 306 w 306"/>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6" h="237">
                <a:moveTo>
                  <a:pt x="295" y="1"/>
                </a:moveTo>
                <a:cubicBezTo>
                  <a:pt x="284" y="0"/>
                  <a:pt x="268" y="11"/>
                  <a:pt x="255" y="23"/>
                </a:cubicBezTo>
                <a:cubicBezTo>
                  <a:pt x="227" y="52"/>
                  <a:pt x="209" y="72"/>
                  <a:pt x="169" y="121"/>
                </a:cubicBezTo>
                <a:cubicBezTo>
                  <a:pt x="148" y="146"/>
                  <a:pt x="122" y="173"/>
                  <a:pt x="88" y="197"/>
                </a:cubicBezTo>
                <a:cubicBezTo>
                  <a:pt x="68" y="212"/>
                  <a:pt x="41" y="228"/>
                  <a:pt x="28" y="227"/>
                </a:cubicBezTo>
                <a:cubicBezTo>
                  <a:pt x="24" y="226"/>
                  <a:pt x="21" y="224"/>
                  <a:pt x="20" y="219"/>
                </a:cubicBezTo>
                <a:cubicBezTo>
                  <a:pt x="14" y="224"/>
                  <a:pt x="7" y="229"/>
                  <a:pt x="0" y="233"/>
                </a:cubicBezTo>
                <a:cubicBezTo>
                  <a:pt x="4" y="236"/>
                  <a:pt x="9" y="237"/>
                  <a:pt x="16" y="237"/>
                </a:cubicBezTo>
                <a:cubicBezTo>
                  <a:pt x="52" y="237"/>
                  <a:pt x="115" y="187"/>
                  <a:pt x="150" y="151"/>
                </a:cubicBezTo>
                <a:cubicBezTo>
                  <a:pt x="149" y="152"/>
                  <a:pt x="148" y="153"/>
                  <a:pt x="148" y="154"/>
                </a:cubicBezTo>
                <a:cubicBezTo>
                  <a:pt x="169" y="132"/>
                  <a:pt x="191" y="105"/>
                  <a:pt x="218" y="97"/>
                </a:cubicBezTo>
                <a:cubicBezTo>
                  <a:pt x="236" y="80"/>
                  <a:pt x="245" y="73"/>
                  <a:pt x="261" y="60"/>
                </a:cubicBezTo>
                <a:cubicBezTo>
                  <a:pt x="272" y="51"/>
                  <a:pt x="287" y="38"/>
                  <a:pt x="297" y="25"/>
                </a:cubicBezTo>
                <a:cubicBezTo>
                  <a:pt x="305" y="14"/>
                  <a:pt x="306" y="2"/>
                  <a:pt x="295" y="1"/>
                </a:cubicBezTo>
                <a:close/>
                <a:moveTo>
                  <a:pt x="289" y="28"/>
                </a:moveTo>
                <a:cubicBezTo>
                  <a:pt x="284" y="34"/>
                  <a:pt x="271" y="46"/>
                  <a:pt x="257" y="57"/>
                </a:cubicBezTo>
                <a:cubicBezTo>
                  <a:pt x="248" y="65"/>
                  <a:pt x="239" y="72"/>
                  <a:pt x="229" y="80"/>
                </a:cubicBezTo>
                <a:cubicBezTo>
                  <a:pt x="243" y="61"/>
                  <a:pt x="256" y="43"/>
                  <a:pt x="270" y="27"/>
                </a:cubicBezTo>
                <a:cubicBezTo>
                  <a:pt x="279" y="14"/>
                  <a:pt x="290" y="4"/>
                  <a:pt x="296" y="6"/>
                </a:cubicBezTo>
                <a:cubicBezTo>
                  <a:pt x="300" y="8"/>
                  <a:pt x="299" y="16"/>
                  <a:pt x="289" y="28"/>
                </a:cubicBezTo>
                <a:close/>
              </a:path>
            </a:pathLst>
          </a:custGeom>
          <a:solidFill>
            <a:srgbClr val="000000"/>
          </a:solidFill>
          <a:ln w="9525">
            <a:noFill/>
            <a:round/>
            <a:headEnd/>
            <a:tailEnd/>
          </a:ln>
        </p:spPr>
        <p:txBody>
          <a:bodyPr/>
          <a:lstStyle/>
          <a:p>
            <a:endParaRPr lang="zh-CN" altLang="en-US"/>
          </a:p>
        </p:txBody>
      </p:sp>
      <p:sp>
        <p:nvSpPr>
          <p:cNvPr id="135" name="未知"/>
          <p:cNvSpPr>
            <a:spLocks/>
          </p:cNvSpPr>
          <p:nvPr/>
        </p:nvSpPr>
        <p:spPr bwMode="auto">
          <a:xfrm>
            <a:off x="6176963" y="3090863"/>
            <a:ext cx="330200" cy="296862"/>
          </a:xfrm>
          <a:custGeom>
            <a:avLst/>
            <a:gdLst>
              <a:gd name="T0" fmla="*/ 2147483647 w 88"/>
              <a:gd name="T1" fmla="*/ 2147483647 h 79"/>
              <a:gd name="T2" fmla="*/ 0 w 88"/>
              <a:gd name="T3" fmla="*/ 2147483647 h 79"/>
              <a:gd name="T4" fmla="*/ 2147483647 w 88"/>
              <a:gd name="T5" fmla="*/ 2147483647 h 79"/>
              <a:gd name="T6" fmla="*/ 2147483647 w 88"/>
              <a:gd name="T7" fmla="*/ 2147483647 h 79"/>
              <a:gd name="T8" fmla="*/ 2147483647 w 88"/>
              <a:gd name="T9" fmla="*/ 2147483647 h 79"/>
              <a:gd name="T10" fmla="*/ 2147483647 w 88"/>
              <a:gd name="T11" fmla="*/ 2147483647 h 79"/>
              <a:gd name="T12" fmla="*/ 0 60000 65536"/>
              <a:gd name="T13" fmla="*/ 0 60000 65536"/>
              <a:gd name="T14" fmla="*/ 0 60000 65536"/>
              <a:gd name="T15" fmla="*/ 0 60000 65536"/>
              <a:gd name="T16" fmla="*/ 0 60000 65536"/>
              <a:gd name="T17" fmla="*/ 0 60000 65536"/>
              <a:gd name="T18" fmla="*/ 0 w 88"/>
              <a:gd name="T19" fmla="*/ 0 h 79"/>
              <a:gd name="T20" fmla="*/ 88 w 8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88" h="79">
                <a:moveTo>
                  <a:pt x="3" y="1"/>
                </a:moveTo>
                <a:cubicBezTo>
                  <a:pt x="2" y="3"/>
                  <a:pt x="1" y="4"/>
                  <a:pt x="0" y="6"/>
                </a:cubicBezTo>
                <a:cubicBezTo>
                  <a:pt x="53" y="5"/>
                  <a:pt x="82" y="29"/>
                  <a:pt x="77" y="68"/>
                </a:cubicBezTo>
                <a:cubicBezTo>
                  <a:pt x="76" y="76"/>
                  <a:pt x="75" y="77"/>
                  <a:pt x="76" y="78"/>
                </a:cubicBezTo>
                <a:cubicBezTo>
                  <a:pt x="78" y="79"/>
                  <a:pt x="81" y="73"/>
                  <a:pt x="82" y="67"/>
                </a:cubicBezTo>
                <a:cubicBezTo>
                  <a:pt x="88" y="27"/>
                  <a:pt x="57" y="0"/>
                  <a:pt x="3" y="1"/>
                </a:cubicBezTo>
                <a:close/>
              </a:path>
            </a:pathLst>
          </a:custGeom>
          <a:solidFill>
            <a:srgbClr val="000000"/>
          </a:solidFill>
          <a:ln w="9525">
            <a:noFill/>
            <a:round/>
            <a:headEnd/>
            <a:tailEnd/>
          </a:ln>
        </p:spPr>
        <p:txBody>
          <a:bodyPr/>
          <a:lstStyle/>
          <a:p>
            <a:endParaRPr lang="zh-CN" altLang="en-US"/>
          </a:p>
        </p:txBody>
      </p:sp>
      <p:sp>
        <p:nvSpPr>
          <p:cNvPr id="136" name="未知"/>
          <p:cNvSpPr>
            <a:spLocks noEditPoints="1"/>
          </p:cNvSpPr>
          <p:nvPr/>
        </p:nvSpPr>
        <p:spPr bwMode="auto">
          <a:xfrm>
            <a:off x="5364163" y="3079750"/>
            <a:ext cx="822325" cy="644525"/>
          </a:xfrm>
          <a:custGeom>
            <a:avLst/>
            <a:gdLst>
              <a:gd name="T0" fmla="*/ 2147483647 w 219"/>
              <a:gd name="T1" fmla="*/ 2147483647 h 172"/>
              <a:gd name="T2" fmla="*/ 2147483647 w 219"/>
              <a:gd name="T3" fmla="*/ 0 h 172"/>
              <a:gd name="T4" fmla="*/ 2147483647 w 219"/>
              <a:gd name="T5" fmla="*/ 2147483647 h 172"/>
              <a:gd name="T6" fmla="*/ 2147483647 w 219"/>
              <a:gd name="T7" fmla="*/ 2147483647 h 172"/>
              <a:gd name="T8" fmla="*/ 2147483647 w 219"/>
              <a:gd name="T9" fmla="*/ 2147483647 h 172"/>
              <a:gd name="T10" fmla="*/ 2147483647 w 219"/>
              <a:gd name="T11" fmla="*/ 2147483647 h 172"/>
              <a:gd name="T12" fmla="*/ 2147483647 w 219"/>
              <a:gd name="T13" fmla="*/ 2147483647 h 172"/>
              <a:gd name="T14" fmla="*/ 2147483647 w 219"/>
              <a:gd name="T15" fmla="*/ 2147483647 h 172"/>
              <a:gd name="T16" fmla="*/ 2147483647 w 219"/>
              <a:gd name="T17" fmla="*/ 2147483647 h 172"/>
              <a:gd name="T18" fmla="*/ 2147483647 w 219"/>
              <a:gd name="T19" fmla="*/ 2147483647 h 172"/>
              <a:gd name="T20" fmla="*/ 2147483647 w 219"/>
              <a:gd name="T21" fmla="*/ 2147483647 h 172"/>
              <a:gd name="T22" fmla="*/ 2147483647 w 219"/>
              <a:gd name="T23" fmla="*/ 2147483647 h 172"/>
              <a:gd name="T24" fmla="*/ 2147483647 w 219"/>
              <a:gd name="T25" fmla="*/ 2147483647 h 172"/>
              <a:gd name="T26" fmla="*/ 2147483647 w 219"/>
              <a:gd name="T27" fmla="*/ 2147483647 h 172"/>
              <a:gd name="T28" fmla="*/ 2147483647 w 219"/>
              <a:gd name="T29" fmla="*/ 2147483647 h 172"/>
              <a:gd name="T30" fmla="*/ 2147483647 w 219"/>
              <a:gd name="T31" fmla="*/ 2147483647 h 172"/>
              <a:gd name="T32" fmla="*/ 2147483647 w 219"/>
              <a:gd name="T33" fmla="*/ 2147483647 h 172"/>
              <a:gd name="T34" fmla="*/ 2147483647 w 219"/>
              <a:gd name="T35" fmla="*/ 2147483647 h 172"/>
              <a:gd name="T36" fmla="*/ 2147483647 w 219"/>
              <a:gd name="T37" fmla="*/ 2147483647 h 1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9"/>
              <a:gd name="T58" fmla="*/ 0 h 172"/>
              <a:gd name="T59" fmla="*/ 219 w 219"/>
              <a:gd name="T60" fmla="*/ 172 h 1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9" h="172">
                <a:moveTo>
                  <a:pt x="216" y="4"/>
                </a:moveTo>
                <a:cubicBezTo>
                  <a:pt x="217" y="3"/>
                  <a:pt x="218" y="1"/>
                  <a:pt x="219" y="0"/>
                </a:cubicBezTo>
                <a:cubicBezTo>
                  <a:pt x="210" y="1"/>
                  <a:pt x="200" y="2"/>
                  <a:pt x="191" y="3"/>
                </a:cubicBezTo>
                <a:cubicBezTo>
                  <a:pt x="190" y="5"/>
                  <a:pt x="189" y="6"/>
                  <a:pt x="188" y="8"/>
                </a:cubicBezTo>
                <a:cubicBezTo>
                  <a:pt x="158" y="14"/>
                  <a:pt x="118" y="30"/>
                  <a:pt x="83" y="54"/>
                </a:cubicBezTo>
                <a:cubicBezTo>
                  <a:pt x="54" y="73"/>
                  <a:pt x="4" y="118"/>
                  <a:pt x="2" y="149"/>
                </a:cubicBezTo>
                <a:cubicBezTo>
                  <a:pt x="0" y="168"/>
                  <a:pt x="15" y="172"/>
                  <a:pt x="25" y="172"/>
                </a:cubicBezTo>
                <a:cubicBezTo>
                  <a:pt x="55" y="172"/>
                  <a:pt x="111" y="134"/>
                  <a:pt x="154" y="84"/>
                </a:cubicBezTo>
                <a:cubicBezTo>
                  <a:pt x="182" y="51"/>
                  <a:pt x="196" y="33"/>
                  <a:pt x="212" y="9"/>
                </a:cubicBezTo>
                <a:cubicBezTo>
                  <a:pt x="213" y="9"/>
                  <a:pt x="214" y="9"/>
                  <a:pt x="215" y="9"/>
                </a:cubicBezTo>
                <a:cubicBezTo>
                  <a:pt x="216" y="7"/>
                  <a:pt x="217" y="6"/>
                  <a:pt x="218" y="4"/>
                </a:cubicBezTo>
                <a:cubicBezTo>
                  <a:pt x="217" y="4"/>
                  <a:pt x="217" y="4"/>
                  <a:pt x="216" y="4"/>
                </a:cubicBezTo>
                <a:close/>
                <a:moveTo>
                  <a:pt x="133" y="83"/>
                </a:moveTo>
                <a:cubicBezTo>
                  <a:pt x="110" y="114"/>
                  <a:pt x="82" y="142"/>
                  <a:pt x="63" y="154"/>
                </a:cubicBezTo>
                <a:cubicBezTo>
                  <a:pt x="49" y="162"/>
                  <a:pt x="38" y="166"/>
                  <a:pt x="29" y="165"/>
                </a:cubicBezTo>
                <a:cubicBezTo>
                  <a:pt x="24" y="164"/>
                  <a:pt x="18" y="160"/>
                  <a:pt x="18" y="151"/>
                </a:cubicBezTo>
                <a:cubicBezTo>
                  <a:pt x="18" y="124"/>
                  <a:pt x="59" y="78"/>
                  <a:pt x="87" y="59"/>
                </a:cubicBezTo>
                <a:cubicBezTo>
                  <a:pt x="120" y="36"/>
                  <a:pt x="157" y="20"/>
                  <a:pt x="185" y="14"/>
                </a:cubicBezTo>
                <a:cubicBezTo>
                  <a:pt x="165" y="39"/>
                  <a:pt x="146" y="66"/>
                  <a:pt x="133" y="83"/>
                </a:cubicBezTo>
                <a:close/>
              </a:path>
            </a:pathLst>
          </a:custGeom>
          <a:solidFill>
            <a:srgbClr val="000000"/>
          </a:solidFill>
          <a:ln w="9525">
            <a:noFill/>
            <a:round/>
            <a:headEnd/>
            <a:tailEnd/>
          </a:ln>
        </p:spPr>
        <p:txBody>
          <a:bodyPr/>
          <a:lstStyle/>
          <a:p>
            <a:endParaRPr lang="zh-CN" altLang="en-US"/>
          </a:p>
        </p:txBody>
      </p:sp>
      <p:sp>
        <p:nvSpPr>
          <p:cNvPr id="137" name="未知"/>
          <p:cNvSpPr>
            <a:spLocks/>
          </p:cNvSpPr>
          <p:nvPr/>
        </p:nvSpPr>
        <p:spPr bwMode="auto">
          <a:xfrm>
            <a:off x="6088063" y="2471738"/>
            <a:ext cx="542925" cy="619125"/>
          </a:xfrm>
          <a:custGeom>
            <a:avLst/>
            <a:gdLst>
              <a:gd name="T0" fmla="*/ 2147483647 w 145"/>
              <a:gd name="T1" fmla="*/ 2147483647 h 165"/>
              <a:gd name="T2" fmla="*/ 2147483647 w 145"/>
              <a:gd name="T3" fmla="*/ 0 h 165"/>
              <a:gd name="T4" fmla="*/ 2147483647 w 145"/>
              <a:gd name="T5" fmla="*/ 2147483647 h 165"/>
              <a:gd name="T6" fmla="*/ 0 w 145"/>
              <a:gd name="T7" fmla="*/ 2147483647 h 165"/>
              <a:gd name="T8" fmla="*/ 2147483647 w 145"/>
              <a:gd name="T9" fmla="*/ 2147483647 h 165"/>
              <a:gd name="T10" fmla="*/ 2147483647 w 145"/>
              <a:gd name="T11" fmla="*/ 2147483647 h 165"/>
              <a:gd name="T12" fmla="*/ 2147483647 w 145"/>
              <a:gd name="T13" fmla="*/ 2147483647 h 165"/>
              <a:gd name="T14" fmla="*/ 0 60000 65536"/>
              <a:gd name="T15" fmla="*/ 0 60000 65536"/>
              <a:gd name="T16" fmla="*/ 0 60000 65536"/>
              <a:gd name="T17" fmla="*/ 0 60000 65536"/>
              <a:gd name="T18" fmla="*/ 0 60000 65536"/>
              <a:gd name="T19" fmla="*/ 0 60000 65536"/>
              <a:gd name="T20" fmla="*/ 0 60000 65536"/>
              <a:gd name="T21" fmla="*/ 0 w 145"/>
              <a:gd name="T22" fmla="*/ 0 h 165"/>
              <a:gd name="T23" fmla="*/ 145 w 145"/>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165">
                <a:moveTo>
                  <a:pt x="143" y="1"/>
                </a:moveTo>
                <a:cubicBezTo>
                  <a:pt x="144" y="1"/>
                  <a:pt x="144" y="0"/>
                  <a:pt x="145" y="0"/>
                </a:cubicBezTo>
                <a:cubicBezTo>
                  <a:pt x="118" y="8"/>
                  <a:pt x="96" y="35"/>
                  <a:pt x="75" y="57"/>
                </a:cubicBezTo>
                <a:cubicBezTo>
                  <a:pt x="58" y="81"/>
                  <a:pt x="26" y="127"/>
                  <a:pt x="0" y="165"/>
                </a:cubicBezTo>
                <a:cubicBezTo>
                  <a:pt x="9" y="164"/>
                  <a:pt x="19" y="163"/>
                  <a:pt x="28" y="162"/>
                </a:cubicBezTo>
                <a:cubicBezTo>
                  <a:pt x="39" y="146"/>
                  <a:pt x="53" y="126"/>
                  <a:pt x="72" y="99"/>
                </a:cubicBezTo>
                <a:cubicBezTo>
                  <a:pt x="92" y="71"/>
                  <a:pt x="123" y="29"/>
                  <a:pt x="143" y="1"/>
                </a:cubicBezTo>
                <a:close/>
              </a:path>
            </a:pathLst>
          </a:custGeom>
          <a:solidFill>
            <a:srgbClr val="000000"/>
          </a:solidFill>
          <a:ln w="9525">
            <a:noFill/>
            <a:round/>
            <a:headEnd/>
            <a:tailEnd/>
          </a:ln>
        </p:spPr>
        <p:txBody>
          <a:bodyPr/>
          <a:lstStyle/>
          <a:p>
            <a:endParaRPr lang="zh-CN" altLang="en-US"/>
          </a:p>
        </p:txBody>
      </p:sp>
      <p:sp>
        <p:nvSpPr>
          <p:cNvPr id="138" name="未知"/>
          <p:cNvSpPr>
            <a:spLocks/>
          </p:cNvSpPr>
          <p:nvPr/>
        </p:nvSpPr>
        <p:spPr bwMode="auto">
          <a:xfrm>
            <a:off x="5780088" y="2127250"/>
            <a:ext cx="573087" cy="854075"/>
          </a:xfrm>
          <a:custGeom>
            <a:avLst/>
            <a:gdLst>
              <a:gd name="T0" fmla="*/ 2147483647 w 153"/>
              <a:gd name="T1" fmla="*/ 0 h 228"/>
              <a:gd name="T2" fmla="*/ 2147483647 w 153"/>
              <a:gd name="T3" fmla="*/ 2147483647 h 228"/>
              <a:gd name="T4" fmla="*/ 2147483647 w 153"/>
              <a:gd name="T5" fmla="*/ 2147483647 h 228"/>
              <a:gd name="T6" fmla="*/ 2147483647 w 153"/>
              <a:gd name="T7" fmla="*/ 2147483647 h 228"/>
              <a:gd name="T8" fmla="*/ 2147483647 w 153"/>
              <a:gd name="T9" fmla="*/ 2147483647 h 228"/>
              <a:gd name="T10" fmla="*/ 2147483647 w 153"/>
              <a:gd name="T11" fmla="*/ 2147483647 h 228"/>
              <a:gd name="T12" fmla="*/ 2147483647 w 153"/>
              <a:gd name="T13" fmla="*/ 2147483647 h 228"/>
              <a:gd name="T14" fmla="*/ 2147483647 w 153"/>
              <a:gd name="T15" fmla="*/ 2147483647 h 228"/>
              <a:gd name="T16" fmla="*/ 2147483647 w 153"/>
              <a:gd name="T17" fmla="*/ 2147483647 h 228"/>
              <a:gd name="T18" fmla="*/ 2147483647 w 153"/>
              <a:gd name="T19" fmla="*/ 2147483647 h 228"/>
              <a:gd name="T20" fmla="*/ 2147483647 w 153"/>
              <a:gd name="T21" fmla="*/ 0 h 2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3"/>
              <a:gd name="T34" fmla="*/ 0 h 228"/>
              <a:gd name="T35" fmla="*/ 153 w 153"/>
              <a:gd name="T36" fmla="*/ 228 h 2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3" h="228">
                <a:moveTo>
                  <a:pt x="128" y="0"/>
                </a:moveTo>
                <a:cubicBezTo>
                  <a:pt x="125" y="1"/>
                  <a:pt x="122" y="2"/>
                  <a:pt x="119" y="4"/>
                </a:cubicBezTo>
                <a:cubicBezTo>
                  <a:pt x="128" y="6"/>
                  <a:pt x="134" y="13"/>
                  <a:pt x="131" y="24"/>
                </a:cubicBezTo>
                <a:cubicBezTo>
                  <a:pt x="125" y="44"/>
                  <a:pt x="105" y="69"/>
                  <a:pt x="71" y="108"/>
                </a:cubicBezTo>
                <a:cubicBezTo>
                  <a:pt x="28" y="155"/>
                  <a:pt x="4" y="184"/>
                  <a:pt x="1" y="207"/>
                </a:cubicBezTo>
                <a:cubicBezTo>
                  <a:pt x="0" y="217"/>
                  <a:pt x="3" y="224"/>
                  <a:pt x="9" y="228"/>
                </a:cubicBezTo>
                <a:cubicBezTo>
                  <a:pt x="16" y="224"/>
                  <a:pt x="23" y="219"/>
                  <a:pt x="29" y="214"/>
                </a:cubicBezTo>
                <a:cubicBezTo>
                  <a:pt x="29" y="213"/>
                  <a:pt x="29" y="211"/>
                  <a:pt x="30" y="209"/>
                </a:cubicBezTo>
                <a:cubicBezTo>
                  <a:pt x="32" y="191"/>
                  <a:pt x="56" y="162"/>
                  <a:pt x="99" y="114"/>
                </a:cubicBezTo>
                <a:cubicBezTo>
                  <a:pt x="126" y="83"/>
                  <a:pt x="152" y="53"/>
                  <a:pt x="152" y="29"/>
                </a:cubicBezTo>
                <a:cubicBezTo>
                  <a:pt x="153" y="14"/>
                  <a:pt x="143" y="4"/>
                  <a:pt x="128" y="0"/>
                </a:cubicBezTo>
                <a:close/>
              </a:path>
            </a:pathLst>
          </a:custGeom>
          <a:solidFill>
            <a:srgbClr val="000000"/>
          </a:solidFill>
          <a:ln w="9525">
            <a:noFill/>
            <a:round/>
            <a:headEnd/>
            <a:tailEnd/>
          </a:ln>
        </p:spPr>
        <p:txBody>
          <a:bodyPr/>
          <a:lstStyle/>
          <a:p>
            <a:endParaRPr lang="zh-CN" altLang="en-US"/>
          </a:p>
        </p:txBody>
      </p:sp>
      <p:sp>
        <p:nvSpPr>
          <p:cNvPr id="139" name="未知"/>
          <p:cNvSpPr>
            <a:spLocks/>
          </p:cNvSpPr>
          <p:nvPr/>
        </p:nvSpPr>
        <p:spPr bwMode="auto">
          <a:xfrm>
            <a:off x="5626100" y="2116138"/>
            <a:ext cx="633413" cy="471487"/>
          </a:xfrm>
          <a:custGeom>
            <a:avLst/>
            <a:gdLst>
              <a:gd name="T0" fmla="*/ 2147483647 w 169"/>
              <a:gd name="T1" fmla="*/ 0 h 126"/>
              <a:gd name="T2" fmla="*/ 2147483647 w 169"/>
              <a:gd name="T3" fmla="*/ 2147483647 h 126"/>
              <a:gd name="T4" fmla="*/ 2147483647 w 169"/>
              <a:gd name="T5" fmla="*/ 2147483647 h 126"/>
              <a:gd name="T6" fmla="*/ 2147483647 w 169"/>
              <a:gd name="T7" fmla="*/ 2147483647 h 126"/>
              <a:gd name="T8" fmla="*/ 2147483647 w 169"/>
              <a:gd name="T9" fmla="*/ 2147483647 h 126"/>
              <a:gd name="T10" fmla="*/ 2147483647 w 169"/>
              <a:gd name="T11" fmla="*/ 2147483647 h 126"/>
              <a:gd name="T12" fmla="*/ 2147483647 w 169"/>
              <a:gd name="T13" fmla="*/ 2147483647 h 126"/>
              <a:gd name="T14" fmla="*/ 2147483647 w 169"/>
              <a:gd name="T15" fmla="*/ 2147483647 h 126"/>
              <a:gd name="T16" fmla="*/ 2147483647 w 169"/>
              <a:gd name="T17" fmla="*/ 2147483647 h 126"/>
              <a:gd name="T18" fmla="*/ 2147483647 w 169"/>
              <a:gd name="T19" fmla="*/ 0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9"/>
              <a:gd name="T31" fmla="*/ 0 h 126"/>
              <a:gd name="T32" fmla="*/ 169 w 169"/>
              <a:gd name="T33" fmla="*/ 126 h 1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9" h="126">
                <a:moveTo>
                  <a:pt x="149" y="0"/>
                </a:moveTo>
                <a:cubicBezTo>
                  <a:pt x="122" y="0"/>
                  <a:pt x="77" y="13"/>
                  <a:pt x="43" y="43"/>
                </a:cubicBezTo>
                <a:cubicBezTo>
                  <a:pt x="16" y="68"/>
                  <a:pt x="0" y="101"/>
                  <a:pt x="1" y="125"/>
                </a:cubicBezTo>
                <a:cubicBezTo>
                  <a:pt x="1" y="125"/>
                  <a:pt x="1" y="126"/>
                  <a:pt x="1" y="126"/>
                </a:cubicBezTo>
                <a:cubicBezTo>
                  <a:pt x="4" y="125"/>
                  <a:pt x="7" y="124"/>
                  <a:pt x="10" y="123"/>
                </a:cubicBezTo>
                <a:cubicBezTo>
                  <a:pt x="10" y="101"/>
                  <a:pt x="31" y="75"/>
                  <a:pt x="54" y="53"/>
                </a:cubicBezTo>
                <a:cubicBezTo>
                  <a:pt x="84" y="23"/>
                  <a:pt x="121" y="5"/>
                  <a:pt x="149" y="5"/>
                </a:cubicBezTo>
                <a:cubicBezTo>
                  <a:pt x="153" y="5"/>
                  <a:pt x="157" y="6"/>
                  <a:pt x="160" y="7"/>
                </a:cubicBezTo>
                <a:cubicBezTo>
                  <a:pt x="163" y="5"/>
                  <a:pt x="166" y="4"/>
                  <a:pt x="169" y="3"/>
                </a:cubicBezTo>
                <a:cubicBezTo>
                  <a:pt x="163" y="1"/>
                  <a:pt x="156" y="0"/>
                  <a:pt x="149" y="0"/>
                </a:cubicBezTo>
                <a:close/>
              </a:path>
            </a:pathLst>
          </a:custGeom>
          <a:solidFill>
            <a:srgbClr val="000000"/>
          </a:solidFill>
          <a:ln w="9525">
            <a:noFill/>
            <a:round/>
            <a:headEnd/>
            <a:tailEnd/>
          </a:ln>
        </p:spPr>
        <p:txBody>
          <a:bodyPr/>
          <a:lstStyle/>
          <a:p>
            <a:endParaRPr lang="zh-CN" altLang="en-US"/>
          </a:p>
        </p:txBody>
      </p:sp>
      <p:sp>
        <p:nvSpPr>
          <p:cNvPr id="140" name="未知"/>
          <p:cNvSpPr>
            <a:spLocks/>
          </p:cNvSpPr>
          <p:nvPr/>
        </p:nvSpPr>
        <p:spPr bwMode="auto">
          <a:xfrm>
            <a:off x="6510338" y="2628900"/>
            <a:ext cx="382587" cy="368300"/>
          </a:xfrm>
          <a:custGeom>
            <a:avLst/>
            <a:gdLst>
              <a:gd name="T0" fmla="*/ 2147483647 w 102"/>
              <a:gd name="T1" fmla="*/ 2147483647 h 98"/>
              <a:gd name="T2" fmla="*/ 2147483647 w 102"/>
              <a:gd name="T3" fmla="*/ 2147483647 h 98"/>
              <a:gd name="T4" fmla="*/ 2147483647 w 102"/>
              <a:gd name="T5" fmla="*/ 2147483647 h 98"/>
              <a:gd name="T6" fmla="*/ 2147483647 w 102"/>
              <a:gd name="T7" fmla="*/ 2147483647 h 98"/>
              <a:gd name="T8" fmla="*/ 2147483647 w 102"/>
              <a:gd name="T9" fmla="*/ 2147483647 h 98"/>
              <a:gd name="T10" fmla="*/ 2147483647 w 102"/>
              <a:gd name="T11" fmla="*/ 0 h 98"/>
              <a:gd name="T12" fmla="*/ 2147483647 w 102"/>
              <a:gd name="T13" fmla="*/ 2147483647 h 98"/>
              <a:gd name="T14" fmla="*/ 2147483647 w 102"/>
              <a:gd name="T15" fmla="*/ 2147483647 h 98"/>
              <a:gd name="T16" fmla="*/ 2147483647 w 102"/>
              <a:gd name="T17" fmla="*/ 2147483647 h 98"/>
              <a:gd name="T18" fmla="*/ 2147483647 w 102"/>
              <a:gd name="T19" fmla="*/ 2147483647 h 98"/>
              <a:gd name="T20" fmla="*/ 2147483647 w 102"/>
              <a:gd name="T21" fmla="*/ 2147483647 h 98"/>
              <a:gd name="T22" fmla="*/ 2147483647 w 102"/>
              <a:gd name="T23" fmla="*/ 2147483647 h 98"/>
              <a:gd name="T24" fmla="*/ 2147483647 w 102"/>
              <a:gd name="T25" fmla="*/ 2147483647 h 98"/>
              <a:gd name="T26" fmla="*/ 2147483647 w 102"/>
              <a:gd name="T27" fmla="*/ 2147483647 h 98"/>
              <a:gd name="T28" fmla="*/ 2147483647 w 102"/>
              <a:gd name="T29" fmla="*/ 2147483647 h 98"/>
              <a:gd name="T30" fmla="*/ 2147483647 w 102"/>
              <a:gd name="T31" fmla="*/ 2147483647 h 98"/>
              <a:gd name="T32" fmla="*/ 2147483647 w 102"/>
              <a:gd name="T33" fmla="*/ 2147483647 h 98"/>
              <a:gd name="T34" fmla="*/ 2147483647 w 102"/>
              <a:gd name="T35" fmla="*/ 2147483647 h 9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2"/>
              <a:gd name="T55" fmla="*/ 0 h 98"/>
              <a:gd name="T56" fmla="*/ 102 w 102"/>
              <a:gd name="T57" fmla="*/ 98 h 9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2" h="98">
                <a:moveTo>
                  <a:pt x="32" y="93"/>
                </a:moveTo>
                <a:cubicBezTo>
                  <a:pt x="26" y="93"/>
                  <a:pt x="24" y="89"/>
                  <a:pt x="24" y="83"/>
                </a:cubicBezTo>
                <a:cubicBezTo>
                  <a:pt x="26" y="72"/>
                  <a:pt x="40" y="51"/>
                  <a:pt x="56" y="35"/>
                </a:cubicBezTo>
                <a:cubicBezTo>
                  <a:pt x="72" y="20"/>
                  <a:pt x="82" y="11"/>
                  <a:pt x="96" y="5"/>
                </a:cubicBezTo>
                <a:cubicBezTo>
                  <a:pt x="100" y="3"/>
                  <a:pt x="102" y="3"/>
                  <a:pt x="102" y="2"/>
                </a:cubicBezTo>
                <a:cubicBezTo>
                  <a:pt x="102" y="0"/>
                  <a:pt x="97" y="0"/>
                  <a:pt x="93" y="0"/>
                </a:cubicBezTo>
                <a:cubicBezTo>
                  <a:pt x="81" y="0"/>
                  <a:pt x="64" y="6"/>
                  <a:pt x="48" y="14"/>
                </a:cubicBezTo>
                <a:cubicBezTo>
                  <a:pt x="37" y="20"/>
                  <a:pt x="29" y="25"/>
                  <a:pt x="22" y="30"/>
                </a:cubicBezTo>
                <a:cubicBezTo>
                  <a:pt x="16" y="34"/>
                  <a:pt x="9" y="40"/>
                  <a:pt x="5" y="44"/>
                </a:cubicBezTo>
                <a:cubicBezTo>
                  <a:pt x="3" y="46"/>
                  <a:pt x="0" y="49"/>
                  <a:pt x="1" y="51"/>
                </a:cubicBezTo>
                <a:cubicBezTo>
                  <a:pt x="2" y="52"/>
                  <a:pt x="4" y="51"/>
                  <a:pt x="8" y="47"/>
                </a:cubicBezTo>
                <a:cubicBezTo>
                  <a:pt x="12" y="44"/>
                  <a:pt x="14" y="42"/>
                  <a:pt x="18" y="38"/>
                </a:cubicBezTo>
                <a:cubicBezTo>
                  <a:pt x="18" y="39"/>
                  <a:pt x="18" y="39"/>
                  <a:pt x="18" y="39"/>
                </a:cubicBezTo>
                <a:cubicBezTo>
                  <a:pt x="8" y="50"/>
                  <a:pt x="1" y="63"/>
                  <a:pt x="1" y="74"/>
                </a:cubicBezTo>
                <a:cubicBezTo>
                  <a:pt x="0" y="90"/>
                  <a:pt x="11" y="98"/>
                  <a:pt x="28" y="98"/>
                </a:cubicBezTo>
                <a:cubicBezTo>
                  <a:pt x="29" y="98"/>
                  <a:pt x="30" y="98"/>
                  <a:pt x="31" y="98"/>
                </a:cubicBezTo>
                <a:cubicBezTo>
                  <a:pt x="31" y="96"/>
                  <a:pt x="32" y="94"/>
                  <a:pt x="33" y="93"/>
                </a:cubicBezTo>
                <a:cubicBezTo>
                  <a:pt x="33" y="93"/>
                  <a:pt x="32" y="93"/>
                  <a:pt x="32" y="93"/>
                </a:cubicBezTo>
                <a:close/>
              </a:path>
            </a:pathLst>
          </a:custGeom>
          <a:solidFill>
            <a:srgbClr val="000000"/>
          </a:solidFill>
          <a:ln w="9525">
            <a:noFill/>
            <a:round/>
            <a:headEnd/>
            <a:tailEnd/>
          </a:ln>
        </p:spPr>
        <p:txBody>
          <a:bodyPr/>
          <a:lstStyle/>
          <a:p>
            <a:endParaRPr lang="zh-CN" altLang="en-US"/>
          </a:p>
        </p:txBody>
      </p:sp>
      <p:sp>
        <p:nvSpPr>
          <p:cNvPr id="141" name="未知"/>
          <p:cNvSpPr>
            <a:spLocks/>
          </p:cNvSpPr>
          <p:nvPr/>
        </p:nvSpPr>
        <p:spPr bwMode="auto">
          <a:xfrm>
            <a:off x="6627813" y="2628900"/>
            <a:ext cx="360362" cy="368300"/>
          </a:xfrm>
          <a:custGeom>
            <a:avLst/>
            <a:gdLst>
              <a:gd name="T0" fmla="*/ 2147483647 w 96"/>
              <a:gd name="T1" fmla="*/ 2147483647 h 98"/>
              <a:gd name="T2" fmla="*/ 2147483647 w 96"/>
              <a:gd name="T3" fmla="*/ 2147483647 h 98"/>
              <a:gd name="T4" fmla="*/ 2147483647 w 96"/>
              <a:gd name="T5" fmla="*/ 2147483647 h 98"/>
              <a:gd name="T6" fmla="*/ 2147483647 w 96"/>
              <a:gd name="T7" fmla="*/ 2147483647 h 98"/>
              <a:gd name="T8" fmla="*/ 2147483647 w 96"/>
              <a:gd name="T9" fmla="*/ 2147483647 h 98"/>
              <a:gd name="T10" fmla="*/ 2147483647 w 96"/>
              <a:gd name="T11" fmla="*/ 2147483647 h 98"/>
              <a:gd name="T12" fmla="*/ 2147483647 w 96"/>
              <a:gd name="T13" fmla="*/ 2147483647 h 98"/>
              <a:gd name="T14" fmla="*/ 2147483647 w 96"/>
              <a:gd name="T15" fmla="*/ 2147483647 h 98"/>
              <a:gd name="T16" fmla="*/ 2147483647 w 96"/>
              <a:gd name="T17" fmla="*/ 2147483647 h 98"/>
              <a:gd name="T18" fmla="*/ 2147483647 w 96"/>
              <a:gd name="T19" fmla="*/ 2147483647 h 98"/>
              <a:gd name="T20" fmla="*/ 2147483647 w 96"/>
              <a:gd name="T21" fmla="*/ 2147483647 h 98"/>
              <a:gd name="T22" fmla="*/ 2147483647 w 96"/>
              <a:gd name="T23" fmla="*/ 2147483647 h 98"/>
              <a:gd name="T24" fmla="*/ 0 w 96"/>
              <a:gd name="T25" fmla="*/ 2147483647 h 98"/>
              <a:gd name="T26" fmla="*/ 2147483647 w 96"/>
              <a:gd name="T27" fmla="*/ 2147483647 h 98"/>
              <a:gd name="T28" fmla="*/ 2147483647 w 96"/>
              <a:gd name="T29" fmla="*/ 2147483647 h 98"/>
              <a:gd name="T30" fmla="*/ 2147483647 w 96"/>
              <a:gd name="T31" fmla="*/ 2147483647 h 98"/>
              <a:gd name="T32" fmla="*/ 2147483647 w 96"/>
              <a:gd name="T33" fmla="*/ 2147483647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6"/>
              <a:gd name="T52" fmla="*/ 0 h 98"/>
              <a:gd name="T53" fmla="*/ 96 w 96"/>
              <a:gd name="T54" fmla="*/ 98 h 9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6" h="98">
                <a:moveTo>
                  <a:pt x="64" y="68"/>
                </a:moveTo>
                <a:cubicBezTo>
                  <a:pt x="64" y="68"/>
                  <a:pt x="64" y="68"/>
                  <a:pt x="64" y="68"/>
                </a:cubicBezTo>
                <a:cubicBezTo>
                  <a:pt x="67" y="65"/>
                  <a:pt x="69" y="62"/>
                  <a:pt x="72" y="59"/>
                </a:cubicBezTo>
                <a:cubicBezTo>
                  <a:pt x="85" y="47"/>
                  <a:pt x="93" y="34"/>
                  <a:pt x="95" y="23"/>
                </a:cubicBezTo>
                <a:cubicBezTo>
                  <a:pt x="96" y="15"/>
                  <a:pt x="93" y="8"/>
                  <a:pt x="88" y="4"/>
                </a:cubicBezTo>
                <a:cubicBezTo>
                  <a:pt x="86" y="2"/>
                  <a:pt x="83" y="0"/>
                  <a:pt x="80" y="1"/>
                </a:cubicBezTo>
                <a:cubicBezTo>
                  <a:pt x="79" y="2"/>
                  <a:pt x="81" y="3"/>
                  <a:pt x="81" y="9"/>
                </a:cubicBezTo>
                <a:cubicBezTo>
                  <a:pt x="81" y="12"/>
                  <a:pt x="81" y="18"/>
                  <a:pt x="79" y="22"/>
                </a:cubicBezTo>
                <a:cubicBezTo>
                  <a:pt x="76" y="24"/>
                  <a:pt x="68" y="28"/>
                  <a:pt x="62" y="36"/>
                </a:cubicBezTo>
                <a:cubicBezTo>
                  <a:pt x="55" y="46"/>
                  <a:pt x="53" y="54"/>
                  <a:pt x="52" y="59"/>
                </a:cubicBezTo>
                <a:cubicBezTo>
                  <a:pt x="52" y="60"/>
                  <a:pt x="52" y="60"/>
                  <a:pt x="51" y="60"/>
                </a:cubicBezTo>
                <a:cubicBezTo>
                  <a:pt x="35" y="78"/>
                  <a:pt x="14" y="92"/>
                  <a:pt x="2" y="93"/>
                </a:cubicBezTo>
                <a:cubicBezTo>
                  <a:pt x="1" y="94"/>
                  <a:pt x="0" y="96"/>
                  <a:pt x="0" y="98"/>
                </a:cubicBezTo>
                <a:cubicBezTo>
                  <a:pt x="19" y="97"/>
                  <a:pt x="40" y="85"/>
                  <a:pt x="54" y="75"/>
                </a:cubicBezTo>
                <a:cubicBezTo>
                  <a:pt x="56" y="74"/>
                  <a:pt x="58" y="73"/>
                  <a:pt x="59" y="71"/>
                </a:cubicBezTo>
                <a:cubicBezTo>
                  <a:pt x="60" y="72"/>
                  <a:pt x="60" y="72"/>
                  <a:pt x="60" y="72"/>
                </a:cubicBezTo>
                <a:cubicBezTo>
                  <a:pt x="61" y="70"/>
                  <a:pt x="62" y="69"/>
                  <a:pt x="64" y="68"/>
                </a:cubicBezTo>
                <a:close/>
              </a:path>
            </a:pathLst>
          </a:custGeom>
          <a:solidFill>
            <a:srgbClr val="000000"/>
          </a:solidFill>
          <a:ln w="9525">
            <a:noFill/>
            <a:round/>
            <a:headEnd/>
            <a:tailEnd/>
          </a:ln>
        </p:spPr>
        <p:txBody>
          <a:bodyPr/>
          <a:lstStyle/>
          <a:p>
            <a:endParaRPr lang="zh-CN" altLang="en-US"/>
          </a:p>
        </p:txBody>
      </p:sp>
      <p:sp>
        <p:nvSpPr>
          <p:cNvPr id="142" name="未知"/>
          <p:cNvSpPr>
            <a:spLocks/>
          </p:cNvSpPr>
          <p:nvPr/>
        </p:nvSpPr>
        <p:spPr bwMode="auto">
          <a:xfrm>
            <a:off x="7013575" y="2633663"/>
            <a:ext cx="333375" cy="195262"/>
          </a:xfrm>
          <a:custGeom>
            <a:avLst/>
            <a:gdLst>
              <a:gd name="T0" fmla="*/ 2147483647 w 89"/>
              <a:gd name="T1" fmla="*/ 0 h 52"/>
              <a:gd name="T2" fmla="*/ 2147483647 w 89"/>
              <a:gd name="T3" fmla="*/ 2147483647 h 52"/>
              <a:gd name="T4" fmla="*/ 2147483647 w 89"/>
              <a:gd name="T5" fmla="*/ 2147483647 h 52"/>
              <a:gd name="T6" fmla="*/ 2147483647 w 89"/>
              <a:gd name="T7" fmla="*/ 2147483647 h 52"/>
              <a:gd name="T8" fmla="*/ 2147483647 w 89"/>
              <a:gd name="T9" fmla="*/ 2147483647 h 52"/>
              <a:gd name="T10" fmla="*/ 2147483647 w 89"/>
              <a:gd name="T11" fmla="*/ 2147483647 h 52"/>
              <a:gd name="T12" fmla="*/ 2147483647 w 89"/>
              <a:gd name="T13" fmla="*/ 2147483647 h 52"/>
              <a:gd name="T14" fmla="*/ 2147483647 w 89"/>
              <a:gd name="T15" fmla="*/ 2147483647 h 52"/>
              <a:gd name="T16" fmla="*/ 2147483647 w 89"/>
              <a:gd name="T17" fmla="*/ 2147483647 h 52"/>
              <a:gd name="T18" fmla="*/ 2147483647 w 89"/>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52"/>
              <a:gd name="T32" fmla="*/ 89 w 8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52">
                <a:moveTo>
                  <a:pt x="78" y="0"/>
                </a:moveTo>
                <a:cubicBezTo>
                  <a:pt x="68" y="0"/>
                  <a:pt x="61" y="2"/>
                  <a:pt x="46" y="12"/>
                </a:cubicBezTo>
                <a:cubicBezTo>
                  <a:pt x="33" y="21"/>
                  <a:pt x="14" y="37"/>
                  <a:pt x="8" y="42"/>
                </a:cubicBezTo>
                <a:cubicBezTo>
                  <a:pt x="2" y="48"/>
                  <a:pt x="0" y="50"/>
                  <a:pt x="2" y="51"/>
                </a:cubicBezTo>
                <a:cubicBezTo>
                  <a:pt x="3" y="52"/>
                  <a:pt x="5" y="51"/>
                  <a:pt x="10" y="47"/>
                </a:cubicBezTo>
                <a:cubicBezTo>
                  <a:pt x="15" y="42"/>
                  <a:pt x="21" y="37"/>
                  <a:pt x="29" y="30"/>
                </a:cubicBezTo>
                <a:cubicBezTo>
                  <a:pt x="38" y="24"/>
                  <a:pt x="49" y="16"/>
                  <a:pt x="53" y="14"/>
                </a:cubicBezTo>
                <a:cubicBezTo>
                  <a:pt x="52" y="15"/>
                  <a:pt x="50" y="16"/>
                  <a:pt x="49" y="18"/>
                </a:cubicBezTo>
                <a:cubicBezTo>
                  <a:pt x="61" y="15"/>
                  <a:pt x="75" y="9"/>
                  <a:pt x="88" y="4"/>
                </a:cubicBezTo>
                <a:cubicBezTo>
                  <a:pt x="89" y="1"/>
                  <a:pt x="86" y="0"/>
                  <a:pt x="78" y="0"/>
                </a:cubicBezTo>
                <a:close/>
              </a:path>
            </a:pathLst>
          </a:custGeom>
          <a:solidFill>
            <a:srgbClr val="000000"/>
          </a:solidFill>
          <a:ln w="9525">
            <a:noFill/>
            <a:round/>
            <a:headEnd/>
            <a:tailEnd/>
          </a:ln>
        </p:spPr>
        <p:txBody>
          <a:bodyPr/>
          <a:lstStyle/>
          <a:p>
            <a:endParaRPr lang="zh-CN" altLang="en-US"/>
          </a:p>
        </p:txBody>
      </p:sp>
      <p:sp>
        <p:nvSpPr>
          <p:cNvPr id="143" name="未知"/>
          <p:cNvSpPr>
            <a:spLocks/>
          </p:cNvSpPr>
          <p:nvPr/>
        </p:nvSpPr>
        <p:spPr bwMode="auto">
          <a:xfrm>
            <a:off x="7024688" y="2635250"/>
            <a:ext cx="319087" cy="338138"/>
          </a:xfrm>
          <a:custGeom>
            <a:avLst/>
            <a:gdLst>
              <a:gd name="T0" fmla="*/ 2147483647 w 85"/>
              <a:gd name="T1" fmla="*/ 2147483647 h 90"/>
              <a:gd name="T2" fmla="*/ 2147483647 w 85"/>
              <a:gd name="T3" fmla="*/ 2147483647 h 90"/>
              <a:gd name="T4" fmla="*/ 2147483647 w 85"/>
              <a:gd name="T5" fmla="*/ 2147483647 h 90"/>
              <a:gd name="T6" fmla="*/ 2147483647 w 85"/>
              <a:gd name="T7" fmla="*/ 0 h 90"/>
              <a:gd name="T8" fmla="*/ 2147483647 w 85"/>
              <a:gd name="T9" fmla="*/ 2147483647 h 90"/>
              <a:gd name="T10" fmla="*/ 2147483647 w 85"/>
              <a:gd name="T11" fmla="*/ 2147483647 h 90"/>
              <a:gd name="T12" fmla="*/ 2147483647 w 85"/>
              <a:gd name="T13" fmla="*/ 2147483647 h 90"/>
              <a:gd name="T14" fmla="*/ 2147483647 w 85"/>
              <a:gd name="T15" fmla="*/ 2147483647 h 90"/>
              <a:gd name="T16" fmla="*/ 2147483647 w 85"/>
              <a:gd name="T17" fmla="*/ 2147483647 h 90"/>
              <a:gd name="T18" fmla="*/ 2147483647 w 85"/>
              <a:gd name="T19" fmla="*/ 2147483647 h 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90"/>
              <a:gd name="T32" fmla="*/ 85 w 85"/>
              <a:gd name="T33" fmla="*/ 90 h 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90">
                <a:moveTo>
                  <a:pt x="32" y="68"/>
                </a:moveTo>
                <a:cubicBezTo>
                  <a:pt x="35" y="62"/>
                  <a:pt x="44" y="50"/>
                  <a:pt x="53" y="38"/>
                </a:cubicBezTo>
                <a:cubicBezTo>
                  <a:pt x="64" y="25"/>
                  <a:pt x="74" y="12"/>
                  <a:pt x="81" y="4"/>
                </a:cubicBezTo>
                <a:cubicBezTo>
                  <a:pt x="83" y="2"/>
                  <a:pt x="84" y="1"/>
                  <a:pt x="85" y="0"/>
                </a:cubicBezTo>
                <a:cubicBezTo>
                  <a:pt x="72" y="5"/>
                  <a:pt x="58" y="11"/>
                  <a:pt x="46" y="14"/>
                </a:cubicBezTo>
                <a:cubicBezTo>
                  <a:pt x="31" y="28"/>
                  <a:pt x="21" y="40"/>
                  <a:pt x="11" y="54"/>
                </a:cubicBezTo>
                <a:cubicBezTo>
                  <a:pt x="6" y="60"/>
                  <a:pt x="1" y="69"/>
                  <a:pt x="1" y="76"/>
                </a:cubicBezTo>
                <a:cubicBezTo>
                  <a:pt x="0" y="83"/>
                  <a:pt x="4" y="88"/>
                  <a:pt x="9" y="90"/>
                </a:cubicBezTo>
                <a:cubicBezTo>
                  <a:pt x="17" y="85"/>
                  <a:pt x="24" y="80"/>
                  <a:pt x="31" y="76"/>
                </a:cubicBezTo>
                <a:cubicBezTo>
                  <a:pt x="31" y="74"/>
                  <a:pt x="31" y="71"/>
                  <a:pt x="32" y="68"/>
                </a:cubicBezTo>
                <a:close/>
              </a:path>
            </a:pathLst>
          </a:custGeom>
          <a:solidFill>
            <a:srgbClr val="000000"/>
          </a:solidFill>
          <a:ln w="9525">
            <a:noFill/>
            <a:round/>
            <a:headEnd/>
            <a:tailEnd/>
          </a:ln>
        </p:spPr>
        <p:txBody>
          <a:bodyPr/>
          <a:lstStyle/>
          <a:p>
            <a:endParaRPr lang="zh-CN" altLang="en-US"/>
          </a:p>
        </p:txBody>
      </p:sp>
      <p:sp>
        <p:nvSpPr>
          <p:cNvPr id="144" name="未知"/>
          <p:cNvSpPr>
            <a:spLocks/>
          </p:cNvSpPr>
          <p:nvPr/>
        </p:nvSpPr>
        <p:spPr bwMode="auto">
          <a:xfrm>
            <a:off x="7058025" y="2616200"/>
            <a:ext cx="623888" cy="365125"/>
          </a:xfrm>
          <a:custGeom>
            <a:avLst/>
            <a:gdLst>
              <a:gd name="T0" fmla="*/ 2147483647 w 166"/>
              <a:gd name="T1" fmla="*/ 0 h 97"/>
              <a:gd name="T2" fmla="*/ 2147483647 w 166"/>
              <a:gd name="T3" fmla="*/ 2147483647 h 97"/>
              <a:gd name="T4" fmla="*/ 2147483647 w 166"/>
              <a:gd name="T5" fmla="*/ 2147483647 h 97"/>
              <a:gd name="T6" fmla="*/ 2147483647 w 166"/>
              <a:gd name="T7" fmla="*/ 2147483647 h 97"/>
              <a:gd name="T8" fmla="*/ 2147483647 w 166"/>
              <a:gd name="T9" fmla="*/ 2147483647 h 97"/>
              <a:gd name="T10" fmla="*/ 2147483647 w 166"/>
              <a:gd name="T11" fmla="*/ 2147483647 h 97"/>
              <a:gd name="T12" fmla="*/ 0 w 166"/>
              <a:gd name="T13" fmla="*/ 2147483647 h 97"/>
              <a:gd name="T14" fmla="*/ 2147483647 w 166"/>
              <a:gd name="T15" fmla="*/ 2147483647 h 97"/>
              <a:gd name="T16" fmla="*/ 2147483647 w 166"/>
              <a:gd name="T17" fmla="*/ 2147483647 h 97"/>
              <a:gd name="T18" fmla="*/ 2147483647 w 166"/>
              <a:gd name="T19" fmla="*/ 2147483647 h 97"/>
              <a:gd name="T20" fmla="*/ 2147483647 w 166"/>
              <a:gd name="T21" fmla="*/ 2147483647 h 97"/>
              <a:gd name="T22" fmla="*/ 2147483647 w 166"/>
              <a:gd name="T23" fmla="*/ 2147483647 h 97"/>
              <a:gd name="T24" fmla="*/ 2147483647 w 166"/>
              <a:gd name="T25" fmla="*/ 2147483647 h 97"/>
              <a:gd name="T26" fmla="*/ 2147483647 w 166"/>
              <a:gd name="T27" fmla="*/ 2147483647 h 97"/>
              <a:gd name="T28" fmla="*/ 2147483647 w 166"/>
              <a:gd name="T29" fmla="*/ 2147483647 h 97"/>
              <a:gd name="T30" fmla="*/ 2147483647 w 166"/>
              <a:gd name="T31" fmla="*/ 2147483647 h 97"/>
              <a:gd name="T32" fmla="*/ 2147483647 w 166"/>
              <a:gd name="T33" fmla="*/ 2147483647 h 97"/>
              <a:gd name="T34" fmla="*/ 2147483647 w 166"/>
              <a:gd name="T35" fmla="*/ 0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6"/>
              <a:gd name="T55" fmla="*/ 0 h 97"/>
              <a:gd name="T56" fmla="*/ 166 w 166"/>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6" h="97">
                <a:moveTo>
                  <a:pt x="152" y="0"/>
                </a:moveTo>
                <a:cubicBezTo>
                  <a:pt x="143" y="0"/>
                  <a:pt x="140" y="2"/>
                  <a:pt x="136" y="6"/>
                </a:cubicBezTo>
                <a:cubicBezTo>
                  <a:pt x="118" y="19"/>
                  <a:pt x="103" y="33"/>
                  <a:pt x="77" y="53"/>
                </a:cubicBezTo>
                <a:cubicBezTo>
                  <a:pt x="60" y="66"/>
                  <a:pt x="48" y="75"/>
                  <a:pt x="36" y="82"/>
                </a:cubicBezTo>
                <a:cubicBezTo>
                  <a:pt x="30" y="84"/>
                  <a:pt x="25" y="85"/>
                  <a:pt x="23" y="83"/>
                </a:cubicBezTo>
                <a:cubicBezTo>
                  <a:pt x="22" y="82"/>
                  <a:pt x="22" y="81"/>
                  <a:pt x="22" y="81"/>
                </a:cubicBezTo>
                <a:cubicBezTo>
                  <a:pt x="15" y="85"/>
                  <a:pt x="8" y="90"/>
                  <a:pt x="0" y="95"/>
                </a:cubicBezTo>
                <a:cubicBezTo>
                  <a:pt x="3" y="96"/>
                  <a:pt x="6" y="97"/>
                  <a:pt x="10" y="97"/>
                </a:cubicBezTo>
                <a:cubicBezTo>
                  <a:pt x="26" y="97"/>
                  <a:pt x="46" y="83"/>
                  <a:pt x="68" y="66"/>
                </a:cubicBezTo>
                <a:cubicBezTo>
                  <a:pt x="81" y="57"/>
                  <a:pt x="98" y="44"/>
                  <a:pt x="109" y="35"/>
                </a:cubicBezTo>
                <a:cubicBezTo>
                  <a:pt x="108" y="35"/>
                  <a:pt x="108" y="35"/>
                  <a:pt x="108" y="35"/>
                </a:cubicBezTo>
                <a:cubicBezTo>
                  <a:pt x="108" y="35"/>
                  <a:pt x="108" y="35"/>
                  <a:pt x="109" y="35"/>
                </a:cubicBezTo>
                <a:cubicBezTo>
                  <a:pt x="110" y="34"/>
                  <a:pt x="111" y="33"/>
                  <a:pt x="112" y="32"/>
                </a:cubicBezTo>
                <a:cubicBezTo>
                  <a:pt x="113" y="32"/>
                  <a:pt x="113" y="32"/>
                  <a:pt x="113" y="32"/>
                </a:cubicBezTo>
                <a:cubicBezTo>
                  <a:pt x="112" y="33"/>
                  <a:pt x="112" y="33"/>
                  <a:pt x="112" y="33"/>
                </a:cubicBezTo>
                <a:cubicBezTo>
                  <a:pt x="126" y="27"/>
                  <a:pt x="139" y="21"/>
                  <a:pt x="153" y="16"/>
                </a:cubicBezTo>
                <a:cubicBezTo>
                  <a:pt x="155" y="14"/>
                  <a:pt x="158" y="11"/>
                  <a:pt x="160" y="8"/>
                </a:cubicBezTo>
                <a:cubicBezTo>
                  <a:pt x="166" y="1"/>
                  <a:pt x="161" y="0"/>
                  <a:pt x="152" y="0"/>
                </a:cubicBezTo>
                <a:close/>
              </a:path>
            </a:pathLst>
          </a:custGeom>
          <a:solidFill>
            <a:srgbClr val="000000"/>
          </a:solidFill>
          <a:ln w="9525">
            <a:noFill/>
            <a:round/>
            <a:headEnd/>
            <a:tailEnd/>
          </a:ln>
        </p:spPr>
        <p:txBody>
          <a:bodyPr/>
          <a:lstStyle/>
          <a:p>
            <a:endParaRPr lang="zh-CN" altLang="en-US"/>
          </a:p>
        </p:txBody>
      </p:sp>
      <p:sp>
        <p:nvSpPr>
          <p:cNvPr id="145" name="未知"/>
          <p:cNvSpPr>
            <a:spLocks/>
          </p:cNvSpPr>
          <p:nvPr/>
        </p:nvSpPr>
        <p:spPr bwMode="auto">
          <a:xfrm>
            <a:off x="7351713" y="2663825"/>
            <a:ext cx="280987" cy="296863"/>
          </a:xfrm>
          <a:custGeom>
            <a:avLst/>
            <a:gdLst>
              <a:gd name="T0" fmla="*/ 2147483647 w 75"/>
              <a:gd name="T1" fmla="*/ 2147483647 h 79"/>
              <a:gd name="T2" fmla="*/ 2147483647 w 75"/>
              <a:gd name="T3" fmla="*/ 2147483647 h 79"/>
              <a:gd name="T4" fmla="*/ 2147483647 w 75"/>
              <a:gd name="T5" fmla="*/ 0 h 79"/>
              <a:gd name="T6" fmla="*/ 2147483647 w 75"/>
              <a:gd name="T7" fmla="*/ 2147483647 h 79"/>
              <a:gd name="T8" fmla="*/ 2147483647 w 75"/>
              <a:gd name="T9" fmla="*/ 2147483647 h 79"/>
              <a:gd name="T10" fmla="*/ 0 w 75"/>
              <a:gd name="T11" fmla="*/ 2147483647 h 79"/>
              <a:gd name="T12" fmla="*/ 2147483647 w 75"/>
              <a:gd name="T13" fmla="*/ 2147483647 h 79"/>
              <a:gd name="T14" fmla="*/ 2147483647 w 75"/>
              <a:gd name="T15" fmla="*/ 2147483647 h 79"/>
              <a:gd name="T16" fmla="*/ 2147483647 w 75"/>
              <a:gd name="T17" fmla="*/ 2147483647 h 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79"/>
              <a:gd name="T29" fmla="*/ 75 w 75"/>
              <a:gd name="T30" fmla="*/ 79 h 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79">
                <a:moveTo>
                  <a:pt x="33" y="55"/>
                </a:moveTo>
                <a:cubicBezTo>
                  <a:pt x="36" y="49"/>
                  <a:pt x="43" y="39"/>
                  <a:pt x="53" y="27"/>
                </a:cubicBezTo>
                <a:cubicBezTo>
                  <a:pt x="61" y="16"/>
                  <a:pt x="68" y="9"/>
                  <a:pt x="75" y="0"/>
                </a:cubicBezTo>
                <a:cubicBezTo>
                  <a:pt x="61" y="5"/>
                  <a:pt x="48" y="11"/>
                  <a:pt x="34" y="17"/>
                </a:cubicBezTo>
                <a:cubicBezTo>
                  <a:pt x="25" y="26"/>
                  <a:pt x="15" y="36"/>
                  <a:pt x="9" y="45"/>
                </a:cubicBezTo>
                <a:cubicBezTo>
                  <a:pt x="4" y="52"/>
                  <a:pt x="0" y="60"/>
                  <a:pt x="0" y="67"/>
                </a:cubicBezTo>
                <a:cubicBezTo>
                  <a:pt x="0" y="73"/>
                  <a:pt x="3" y="78"/>
                  <a:pt x="9" y="79"/>
                </a:cubicBezTo>
                <a:cubicBezTo>
                  <a:pt x="16" y="74"/>
                  <a:pt x="23" y="69"/>
                  <a:pt x="30" y="65"/>
                </a:cubicBezTo>
                <a:cubicBezTo>
                  <a:pt x="29" y="62"/>
                  <a:pt x="30" y="59"/>
                  <a:pt x="33" y="55"/>
                </a:cubicBezTo>
                <a:close/>
              </a:path>
            </a:pathLst>
          </a:custGeom>
          <a:solidFill>
            <a:srgbClr val="000000"/>
          </a:solidFill>
          <a:ln w="9525">
            <a:noFill/>
            <a:round/>
            <a:headEnd/>
            <a:tailEnd/>
          </a:ln>
        </p:spPr>
        <p:txBody>
          <a:bodyPr/>
          <a:lstStyle/>
          <a:p>
            <a:endParaRPr lang="zh-CN" altLang="en-US"/>
          </a:p>
        </p:txBody>
      </p:sp>
      <p:sp>
        <p:nvSpPr>
          <p:cNvPr id="146" name="未知"/>
          <p:cNvSpPr>
            <a:spLocks/>
          </p:cNvSpPr>
          <p:nvPr/>
        </p:nvSpPr>
        <p:spPr bwMode="auto">
          <a:xfrm>
            <a:off x="7385050" y="2743200"/>
            <a:ext cx="355600" cy="225425"/>
          </a:xfrm>
          <a:custGeom>
            <a:avLst/>
            <a:gdLst>
              <a:gd name="T0" fmla="*/ 2147483647 w 95"/>
              <a:gd name="T1" fmla="*/ 2147483647 h 60"/>
              <a:gd name="T2" fmla="*/ 2147483647 w 95"/>
              <a:gd name="T3" fmla="*/ 2147483647 h 60"/>
              <a:gd name="T4" fmla="*/ 2147483647 w 95"/>
              <a:gd name="T5" fmla="*/ 2147483647 h 60"/>
              <a:gd name="T6" fmla="*/ 2147483647 w 95"/>
              <a:gd name="T7" fmla="*/ 2147483647 h 60"/>
              <a:gd name="T8" fmla="*/ 2147483647 w 95"/>
              <a:gd name="T9" fmla="*/ 2147483647 h 60"/>
              <a:gd name="T10" fmla="*/ 2147483647 w 95"/>
              <a:gd name="T11" fmla="*/ 2147483647 h 60"/>
              <a:gd name="T12" fmla="*/ 0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0"/>
              <a:gd name="T35" fmla="*/ 95 w 95"/>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0">
                <a:moveTo>
                  <a:pt x="93" y="2"/>
                </a:moveTo>
                <a:cubicBezTo>
                  <a:pt x="92" y="0"/>
                  <a:pt x="89" y="3"/>
                  <a:pt x="85" y="6"/>
                </a:cubicBezTo>
                <a:cubicBezTo>
                  <a:pt x="79" y="11"/>
                  <a:pt x="70" y="20"/>
                  <a:pt x="59" y="28"/>
                </a:cubicBezTo>
                <a:cubicBezTo>
                  <a:pt x="50" y="35"/>
                  <a:pt x="40" y="42"/>
                  <a:pt x="34" y="45"/>
                </a:cubicBezTo>
                <a:cubicBezTo>
                  <a:pt x="29" y="47"/>
                  <a:pt x="25" y="49"/>
                  <a:pt x="22" y="46"/>
                </a:cubicBezTo>
                <a:cubicBezTo>
                  <a:pt x="21" y="46"/>
                  <a:pt x="21" y="45"/>
                  <a:pt x="21" y="44"/>
                </a:cubicBezTo>
                <a:cubicBezTo>
                  <a:pt x="14" y="48"/>
                  <a:pt x="7" y="53"/>
                  <a:pt x="0" y="58"/>
                </a:cubicBezTo>
                <a:cubicBezTo>
                  <a:pt x="3" y="59"/>
                  <a:pt x="5" y="60"/>
                  <a:pt x="8" y="60"/>
                </a:cubicBezTo>
                <a:cubicBezTo>
                  <a:pt x="26" y="60"/>
                  <a:pt x="45" y="45"/>
                  <a:pt x="55" y="38"/>
                </a:cubicBezTo>
                <a:cubicBezTo>
                  <a:pt x="68" y="27"/>
                  <a:pt x="82" y="16"/>
                  <a:pt x="89" y="9"/>
                </a:cubicBezTo>
                <a:cubicBezTo>
                  <a:pt x="90" y="8"/>
                  <a:pt x="95" y="3"/>
                  <a:pt x="93" y="2"/>
                </a:cubicBezTo>
                <a:close/>
              </a:path>
            </a:pathLst>
          </a:custGeom>
          <a:solidFill>
            <a:srgbClr val="000000"/>
          </a:solidFill>
          <a:ln w="9525">
            <a:noFill/>
            <a:round/>
            <a:headEnd/>
            <a:tailEnd/>
          </a:ln>
        </p:spPr>
        <p:txBody>
          <a:bodyPr/>
          <a:lstStyle/>
          <a:p>
            <a:endParaRPr lang="zh-CN" altLang="en-US"/>
          </a:p>
        </p:txBody>
      </p:sp>
      <p:sp>
        <p:nvSpPr>
          <p:cNvPr id="147" name="未知"/>
          <p:cNvSpPr>
            <a:spLocks/>
          </p:cNvSpPr>
          <p:nvPr/>
        </p:nvSpPr>
        <p:spPr bwMode="auto">
          <a:xfrm>
            <a:off x="2716213" y="1811338"/>
            <a:ext cx="911225" cy="869950"/>
          </a:xfrm>
          <a:custGeom>
            <a:avLst/>
            <a:gdLst>
              <a:gd name="T0" fmla="*/ 0 w 243"/>
              <a:gd name="T1" fmla="*/ 2147483647 h 232"/>
              <a:gd name="T2" fmla="*/ 2147483647 w 243"/>
              <a:gd name="T3" fmla="*/ 2147483647 h 232"/>
              <a:gd name="T4" fmla="*/ 2147483647 w 243"/>
              <a:gd name="T5" fmla="*/ 2147483647 h 232"/>
              <a:gd name="T6" fmla="*/ 2147483647 w 243"/>
              <a:gd name="T7" fmla="*/ 2147483647 h 232"/>
              <a:gd name="T8" fmla="*/ 2147483647 w 243"/>
              <a:gd name="T9" fmla="*/ 2147483647 h 232"/>
              <a:gd name="T10" fmla="*/ 2147483647 w 243"/>
              <a:gd name="T11" fmla="*/ 2147483647 h 232"/>
              <a:gd name="T12" fmla="*/ 2147483647 w 243"/>
              <a:gd name="T13" fmla="*/ 0 h 232"/>
              <a:gd name="T14" fmla="*/ 2147483647 w 243"/>
              <a:gd name="T15" fmla="*/ 0 h 232"/>
              <a:gd name="T16" fmla="*/ 2147483647 w 243"/>
              <a:gd name="T17" fmla="*/ 2147483647 h 232"/>
              <a:gd name="T18" fmla="*/ 2147483647 w 243"/>
              <a:gd name="T19" fmla="*/ 2147483647 h 232"/>
              <a:gd name="T20" fmla="*/ 2147483647 w 243"/>
              <a:gd name="T21" fmla="*/ 2147483647 h 232"/>
              <a:gd name="T22" fmla="*/ 0 w 243"/>
              <a:gd name="T23" fmla="*/ 2147483647 h 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232"/>
              <a:gd name="T38" fmla="*/ 243 w 243"/>
              <a:gd name="T39" fmla="*/ 232 h 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232">
                <a:moveTo>
                  <a:pt x="0" y="232"/>
                </a:moveTo>
                <a:cubicBezTo>
                  <a:pt x="18" y="220"/>
                  <a:pt x="43" y="210"/>
                  <a:pt x="45" y="210"/>
                </a:cubicBezTo>
                <a:cubicBezTo>
                  <a:pt x="74" y="171"/>
                  <a:pt x="88" y="153"/>
                  <a:pt x="128" y="106"/>
                </a:cubicBezTo>
                <a:cubicBezTo>
                  <a:pt x="156" y="72"/>
                  <a:pt x="183" y="46"/>
                  <a:pt x="201" y="28"/>
                </a:cubicBezTo>
                <a:cubicBezTo>
                  <a:pt x="212" y="17"/>
                  <a:pt x="227" y="6"/>
                  <a:pt x="236" y="6"/>
                </a:cubicBezTo>
                <a:cubicBezTo>
                  <a:pt x="238" y="6"/>
                  <a:pt x="239" y="6"/>
                  <a:pt x="241" y="7"/>
                </a:cubicBezTo>
                <a:cubicBezTo>
                  <a:pt x="243" y="0"/>
                  <a:pt x="243" y="0"/>
                  <a:pt x="243" y="0"/>
                </a:cubicBezTo>
                <a:cubicBezTo>
                  <a:pt x="243" y="0"/>
                  <a:pt x="242" y="0"/>
                  <a:pt x="242" y="0"/>
                </a:cubicBezTo>
                <a:cubicBezTo>
                  <a:pt x="226" y="0"/>
                  <a:pt x="211" y="11"/>
                  <a:pt x="196" y="22"/>
                </a:cubicBezTo>
                <a:cubicBezTo>
                  <a:pt x="167" y="41"/>
                  <a:pt x="101" y="111"/>
                  <a:pt x="69" y="148"/>
                </a:cubicBezTo>
                <a:cubicBezTo>
                  <a:pt x="44" y="176"/>
                  <a:pt x="21" y="206"/>
                  <a:pt x="3" y="230"/>
                </a:cubicBezTo>
                <a:cubicBezTo>
                  <a:pt x="2" y="231"/>
                  <a:pt x="1" y="232"/>
                  <a:pt x="0" y="232"/>
                </a:cubicBezTo>
                <a:close/>
              </a:path>
            </a:pathLst>
          </a:custGeom>
          <a:solidFill>
            <a:srgbClr val="000000"/>
          </a:solidFill>
          <a:ln w="9525">
            <a:noFill/>
            <a:round/>
            <a:headEnd/>
            <a:tailEnd/>
          </a:ln>
        </p:spPr>
        <p:txBody>
          <a:bodyPr/>
          <a:lstStyle/>
          <a:p>
            <a:endParaRPr lang="zh-CN" altLang="en-US"/>
          </a:p>
        </p:txBody>
      </p:sp>
      <p:sp>
        <p:nvSpPr>
          <p:cNvPr id="148" name="未知"/>
          <p:cNvSpPr>
            <a:spLocks/>
          </p:cNvSpPr>
          <p:nvPr/>
        </p:nvSpPr>
        <p:spPr bwMode="auto">
          <a:xfrm>
            <a:off x="2884488" y="2628900"/>
            <a:ext cx="277812" cy="365125"/>
          </a:xfrm>
          <a:custGeom>
            <a:avLst/>
            <a:gdLst>
              <a:gd name="T0" fmla="*/ 2147483647 w 74"/>
              <a:gd name="T1" fmla="*/ 2147483647 h 97"/>
              <a:gd name="T2" fmla="*/ 2147483647 w 74"/>
              <a:gd name="T3" fmla="*/ 2147483647 h 97"/>
              <a:gd name="T4" fmla="*/ 2147483647 w 74"/>
              <a:gd name="T5" fmla="*/ 2147483647 h 97"/>
              <a:gd name="T6" fmla="*/ 2147483647 w 74"/>
              <a:gd name="T7" fmla="*/ 2147483647 h 97"/>
              <a:gd name="T8" fmla="*/ 2147483647 w 74"/>
              <a:gd name="T9" fmla="*/ 0 h 97"/>
              <a:gd name="T10" fmla="*/ 2147483647 w 74"/>
              <a:gd name="T11" fmla="*/ 2147483647 h 97"/>
              <a:gd name="T12" fmla="*/ 2147483647 w 74"/>
              <a:gd name="T13" fmla="*/ 2147483647 h 97"/>
              <a:gd name="T14" fmla="*/ 2147483647 w 74"/>
              <a:gd name="T15" fmla="*/ 2147483647 h 97"/>
              <a:gd name="T16" fmla="*/ 2147483647 w 74"/>
              <a:gd name="T17" fmla="*/ 2147483647 h 97"/>
              <a:gd name="T18" fmla="*/ 0 w 74"/>
              <a:gd name="T19" fmla="*/ 2147483647 h 97"/>
              <a:gd name="T20" fmla="*/ 2147483647 w 74"/>
              <a:gd name="T21" fmla="*/ 2147483647 h 97"/>
              <a:gd name="T22" fmla="*/ 2147483647 w 74"/>
              <a:gd name="T23" fmla="*/ 2147483647 h 97"/>
              <a:gd name="T24" fmla="*/ 2147483647 w 74"/>
              <a:gd name="T25" fmla="*/ 2147483647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4"/>
              <a:gd name="T40" fmla="*/ 0 h 97"/>
              <a:gd name="T41" fmla="*/ 74 w 74"/>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4" h="97">
                <a:moveTo>
                  <a:pt x="30" y="84"/>
                </a:moveTo>
                <a:cubicBezTo>
                  <a:pt x="28" y="82"/>
                  <a:pt x="29" y="78"/>
                  <a:pt x="33" y="72"/>
                </a:cubicBezTo>
                <a:cubicBezTo>
                  <a:pt x="36" y="66"/>
                  <a:pt x="42" y="58"/>
                  <a:pt x="51" y="48"/>
                </a:cubicBezTo>
                <a:cubicBezTo>
                  <a:pt x="59" y="37"/>
                  <a:pt x="71" y="24"/>
                  <a:pt x="73" y="14"/>
                </a:cubicBezTo>
                <a:cubicBezTo>
                  <a:pt x="74" y="5"/>
                  <a:pt x="67" y="0"/>
                  <a:pt x="56" y="0"/>
                </a:cubicBezTo>
                <a:cubicBezTo>
                  <a:pt x="53" y="3"/>
                  <a:pt x="50" y="6"/>
                  <a:pt x="46" y="9"/>
                </a:cubicBezTo>
                <a:cubicBezTo>
                  <a:pt x="46" y="9"/>
                  <a:pt x="47" y="9"/>
                  <a:pt x="47" y="9"/>
                </a:cubicBezTo>
                <a:cubicBezTo>
                  <a:pt x="50" y="11"/>
                  <a:pt x="48" y="14"/>
                  <a:pt x="46" y="17"/>
                </a:cubicBezTo>
                <a:cubicBezTo>
                  <a:pt x="40" y="25"/>
                  <a:pt x="32" y="34"/>
                  <a:pt x="23" y="44"/>
                </a:cubicBezTo>
                <a:cubicBezTo>
                  <a:pt x="13" y="57"/>
                  <a:pt x="1" y="70"/>
                  <a:pt x="0" y="82"/>
                </a:cubicBezTo>
                <a:cubicBezTo>
                  <a:pt x="0" y="92"/>
                  <a:pt x="6" y="97"/>
                  <a:pt x="17" y="97"/>
                </a:cubicBezTo>
                <a:cubicBezTo>
                  <a:pt x="17" y="97"/>
                  <a:pt x="18" y="96"/>
                  <a:pt x="19" y="96"/>
                </a:cubicBezTo>
                <a:cubicBezTo>
                  <a:pt x="22" y="92"/>
                  <a:pt x="26" y="88"/>
                  <a:pt x="30" y="84"/>
                </a:cubicBezTo>
                <a:close/>
              </a:path>
            </a:pathLst>
          </a:custGeom>
          <a:solidFill>
            <a:srgbClr val="000000"/>
          </a:solidFill>
          <a:ln w="9525">
            <a:noFill/>
            <a:round/>
            <a:headEnd/>
            <a:tailEnd/>
          </a:ln>
        </p:spPr>
        <p:txBody>
          <a:bodyPr/>
          <a:lstStyle/>
          <a:p>
            <a:endParaRPr lang="zh-CN" altLang="en-US"/>
          </a:p>
        </p:txBody>
      </p:sp>
      <p:sp>
        <p:nvSpPr>
          <p:cNvPr id="149" name="未知"/>
          <p:cNvSpPr>
            <a:spLocks/>
          </p:cNvSpPr>
          <p:nvPr/>
        </p:nvSpPr>
        <p:spPr bwMode="auto">
          <a:xfrm>
            <a:off x="2955925" y="2771775"/>
            <a:ext cx="319088" cy="217488"/>
          </a:xfrm>
          <a:custGeom>
            <a:avLst/>
            <a:gdLst>
              <a:gd name="T0" fmla="*/ 2147483647 w 85"/>
              <a:gd name="T1" fmla="*/ 2147483647 h 58"/>
              <a:gd name="T2" fmla="*/ 2147483647 w 85"/>
              <a:gd name="T3" fmla="*/ 2147483647 h 58"/>
              <a:gd name="T4" fmla="*/ 2147483647 w 85"/>
              <a:gd name="T5" fmla="*/ 2147483647 h 58"/>
              <a:gd name="T6" fmla="*/ 2147483647 w 85"/>
              <a:gd name="T7" fmla="*/ 2147483647 h 58"/>
              <a:gd name="T8" fmla="*/ 2147483647 w 85"/>
              <a:gd name="T9" fmla="*/ 2147483647 h 58"/>
              <a:gd name="T10" fmla="*/ 2147483647 w 85"/>
              <a:gd name="T11" fmla="*/ 2147483647 h 58"/>
              <a:gd name="T12" fmla="*/ 0 w 85"/>
              <a:gd name="T13" fmla="*/ 2147483647 h 58"/>
              <a:gd name="T14" fmla="*/ 2147483647 w 85"/>
              <a:gd name="T15" fmla="*/ 2147483647 h 58"/>
              <a:gd name="T16" fmla="*/ 2147483647 w 85"/>
              <a:gd name="T17" fmla="*/ 2147483647 h 58"/>
              <a:gd name="T18" fmla="*/ 2147483647 w 85"/>
              <a:gd name="T19" fmla="*/ 2147483647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8"/>
              <a:gd name="T32" fmla="*/ 85 w 85"/>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8">
                <a:moveTo>
                  <a:pt x="84" y="1"/>
                </a:moveTo>
                <a:cubicBezTo>
                  <a:pt x="83" y="0"/>
                  <a:pt x="81" y="0"/>
                  <a:pt x="77" y="4"/>
                </a:cubicBezTo>
                <a:cubicBezTo>
                  <a:pt x="71" y="10"/>
                  <a:pt x="60" y="20"/>
                  <a:pt x="51" y="27"/>
                </a:cubicBezTo>
                <a:cubicBezTo>
                  <a:pt x="38" y="37"/>
                  <a:pt x="31" y="40"/>
                  <a:pt x="25" y="44"/>
                </a:cubicBezTo>
                <a:cubicBezTo>
                  <a:pt x="20" y="46"/>
                  <a:pt x="14" y="48"/>
                  <a:pt x="11" y="46"/>
                </a:cubicBezTo>
                <a:cubicBezTo>
                  <a:pt x="11" y="46"/>
                  <a:pt x="11" y="46"/>
                  <a:pt x="11" y="46"/>
                </a:cubicBezTo>
                <a:cubicBezTo>
                  <a:pt x="7" y="50"/>
                  <a:pt x="3" y="54"/>
                  <a:pt x="0" y="58"/>
                </a:cubicBezTo>
                <a:cubicBezTo>
                  <a:pt x="16" y="57"/>
                  <a:pt x="36" y="45"/>
                  <a:pt x="47" y="37"/>
                </a:cubicBezTo>
                <a:cubicBezTo>
                  <a:pt x="58" y="28"/>
                  <a:pt x="75" y="13"/>
                  <a:pt x="80" y="8"/>
                </a:cubicBezTo>
                <a:cubicBezTo>
                  <a:pt x="84" y="4"/>
                  <a:pt x="85" y="2"/>
                  <a:pt x="84" y="1"/>
                </a:cubicBezTo>
                <a:close/>
              </a:path>
            </a:pathLst>
          </a:custGeom>
          <a:solidFill>
            <a:srgbClr val="000000"/>
          </a:solidFill>
          <a:ln w="9525">
            <a:noFill/>
            <a:round/>
            <a:headEnd/>
            <a:tailEnd/>
          </a:ln>
        </p:spPr>
        <p:txBody>
          <a:bodyPr/>
          <a:lstStyle/>
          <a:p>
            <a:endParaRPr lang="zh-CN" altLang="en-US"/>
          </a:p>
        </p:txBody>
      </p:sp>
      <p:sp>
        <p:nvSpPr>
          <p:cNvPr id="150" name="未知"/>
          <p:cNvSpPr>
            <a:spLocks/>
          </p:cNvSpPr>
          <p:nvPr/>
        </p:nvSpPr>
        <p:spPr bwMode="auto">
          <a:xfrm>
            <a:off x="2667000" y="2628900"/>
            <a:ext cx="427038" cy="300038"/>
          </a:xfrm>
          <a:custGeom>
            <a:avLst/>
            <a:gdLst>
              <a:gd name="T0" fmla="*/ 2147483647 w 114"/>
              <a:gd name="T1" fmla="*/ 2147483647 h 80"/>
              <a:gd name="T2" fmla="*/ 2147483647 w 114"/>
              <a:gd name="T3" fmla="*/ 2147483647 h 80"/>
              <a:gd name="T4" fmla="*/ 2147483647 w 114"/>
              <a:gd name="T5" fmla="*/ 2147483647 h 80"/>
              <a:gd name="T6" fmla="*/ 2147483647 w 114"/>
              <a:gd name="T7" fmla="*/ 0 h 80"/>
              <a:gd name="T8" fmla="*/ 2147483647 w 114"/>
              <a:gd name="T9" fmla="*/ 0 h 80"/>
              <a:gd name="T10" fmla="*/ 2147483647 w 114"/>
              <a:gd name="T11" fmla="*/ 2147483647 h 80"/>
              <a:gd name="T12" fmla="*/ 2147483647 w 114"/>
              <a:gd name="T13" fmla="*/ 2147483647 h 80"/>
              <a:gd name="T14" fmla="*/ 0 w 114"/>
              <a:gd name="T15" fmla="*/ 2147483647 h 80"/>
              <a:gd name="T16" fmla="*/ 2147483647 w 114"/>
              <a:gd name="T17" fmla="*/ 214748364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4"/>
              <a:gd name="T28" fmla="*/ 0 h 80"/>
              <a:gd name="T29" fmla="*/ 114 w 11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4" h="80">
                <a:moveTo>
                  <a:pt x="48" y="41"/>
                </a:moveTo>
                <a:cubicBezTo>
                  <a:pt x="65" y="27"/>
                  <a:pt x="81" y="18"/>
                  <a:pt x="91" y="13"/>
                </a:cubicBezTo>
                <a:cubicBezTo>
                  <a:pt x="96" y="10"/>
                  <a:pt x="101" y="8"/>
                  <a:pt x="104" y="9"/>
                </a:cubicBezTo>
                <a:cubicBezTo>
                  <a:pt x="108" y="6"/>
                  <a:pt x="111" y="3"/>
                  <a:pt x="114" y="0"/>
                </a:cubicBezTo>
                <a:cubicBezTo>
                  <a:pt x="114" y="0"/>
                  <a:pt x="114" y="0"/>
                  <a:pt x="114" y="0"/>
                </a:cubicBezTo>
                <a:cubicBezTo>
                  <a:pt x="97" y="0"/>
                  <a:pt x="73" y="15"/>
                  <a:pt x="54" y="29"/>
                </a:cubicBezTo>
                <a:cubicBezTo>
                  <a:pt x="36" y="43"/>
                  <a:pt x="19" y="57"/>
                  <a:pt x="6" y="68"/>
                </a:cubicBezTo>
                <a:cubicBezTo>
                  <a:pt x="3" y="72"/>
                  <a:pt x="1" y="76"/>
                  <a:pt x="0" y="80"/>
                </a:cubicBezTo>
                <a:cubicBezTo>
                  <a:pt x="16" y="67"/>
                  <a:pt x="29" y="56"/>
                  <a:pt x="48" y="41"/>
                </a:cubicBezTo>
                <a:close/>
              </a:path>
            </a:pathLst>
          </a:custGeom>
          <a:solidFill>
            <a:srgbClr val="000000"/>
          </a:solidFill>
          <a:ln w="9525">
            <a:noFill/>
            <a:round/>
            <a:headEnd/>
            <a:tailEnd/>
          </a:ln>
        </p:spPr>
        <p:txBody>
          <a:bodyPr/>
          <a:lstStyle/>
          <a:p>
            <a:endParaRPr lang="zh-CN" altLang="en-US"/>
          </a:p>
        </p:txBody>
      </p:sp>
      <p:sp>
        <p:nvSpPr>
          <p:cNvPr id="151" name="未知"/>
          <p:cNvSpPr>
            <a:spLocks/>
          </p:cNvSpPr>
          <p:nvPr/>
        </p:nvSpPr>
        <p:spPr bwMode="auto">
          <a:xfrm>
            <a:off x="2581275" y="1811338"/>
            <a:ext cx="1112838" cy="1001712"/>
          </a:xfrm>
          <a:custGeom>
            <a:avLst/>
            <a:gdLst>
              <a:gd name="T0" fmla="*/ 2147483647 w 297"/>
              <a:gd name="T1" fmla="*/ 0 h 267"/>
              <a:gd name="T2" fmla="*/ 2147483647 w 297"/>
              <a:gd name="T3" fmla="*/ 2147483647 h 267"/>
              <a:gd name="T4" fmla="*/ 2147483647 w 297"/>
              <a:gd name="T5" fmla="*/ 2147483647 h 267"/>
              <a:gd name="T6" fmla="*/ 2147483647 w 297"/>
              <a:gd name="T7" fmla="*/ 2147483647 h 267"/>
              <a:gd name="T8" fmla="*/ 2147483647 w 297"/>
              <a:gd name="T9" fmla="*/ 2147483647 h 267"/>
              <a:gd name="T10" fmla="*/ 2147483647 w 297"/>
              <a:gd name="T11" fmla="*/ 2147483647 h 267"/>
              <a:gd name="T12" fmla="*/ 2147483647 w 297"/>
              <a:gd name="T13" fmla="*/ 2147483647 h 267"/>
              <a:gd name="T14" fmla="*/ 2147483647 w 297"/>
              <a:gd name="T15" fmla="*/ 2147483647 h 267"/>
              <a:gd name="T16" fmla="*/ 2147483647 w 297"/>
              <a:gd name="T17" fmla="*/ 2147483647 h 267"/>
              <a:gd name="T18" fmla="*/ 2147483647 w 297"/>
              <a:gd name="T19" fmla="*/ 2147483647 h 267"/>
              <a:gd name="T20" fmla="*/ 2147483647 w 297"/>
              <a:gd name="T21" fmla="*/ 2147483647 h 267"/>
              <a:gd name="T22" fmla="*/ 0 w 297"/>
              <a:gd name="T23" fmla="*/ 2147483647 h 267"/>
              <a:gd name="T24" fmla="*/ 2147483647 w 297"/>
              <a:gd name="T25" fmla="*/ 2147483647 h 267"/>
              <a:gd name="T26" fmla="*/ 2147483647 w 297"/>
              <a:gd name="T27" fmla="*/ 2147483647 h 267"/>
              <a:gd name="T28" fmla="*/ 2147483647 w 297"/>
              <a:gd name="T29" fmla="*/ 2147483647 h 267"/>
              <a:gd name="T30" fmla="*/ 2147483647 w 297"/>
              <a:gd name="T31" fmla="*/ 2147483647 h 267"/>
              <a:gd name="T32" fmla="*/ 2147483647 w 297"/>
              <a:gd name="T33" fmla="*/ 2147483647 h 267"/>
              <a:gd name="T34" fmla="*/ 2147483647 w 297"/>
              <a:gd name="T35" fmla="*/ 2147483647 h 267"/>
              <a:gd name="T36" fmla="*/ 2147483647 w 297"/>
              <a:gd name="T37" fmla="*/ 2147483647 h 267"/>
              <a:gd name="T38" fmla="*/ 2147483647 w 297"/>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7"/>
              <a:gd name="T61" fmla="*/ 0 h 267"/>
              <a:gd name="T62" fmla="*/ 297 w 297"/>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7" h="267">
                <a:moveTo>
                  <a:pt x="279" y="0"/>
                </a:moveTo>
                <a:cubicBezTo>
                  <a:pt x="277" y="7"/>
                  <a:pt x="277" y="7"/>
                  <a:pt x="277" y="7"/>
                </a:cubicBezTo>
                <a:cubicBezTo>
                  <a:pt x="277" y="7"/>
                  <a:pt x="277" y="7"/>
                  <a:pt x="277" y="7"/>
                </a:cubicBezTo>
                <a:cubicBezTo>
                  <a:pt x="280" y="8"/>
                  <a:pt x="282" y="11"/>
                  <a:pt x="282" y="16"/>
                </a:cubicBezTo>
                <a:cubicBezTo>
                  <a:pt x="279" y="40"/>
                  <a:pt x="231" y="84"/>
                  <a:pt x="178" y="130"/>
                </a:cubicBezTo>
                <a:cubicBezTo>
                  <a:pt x="153" y="151"/>
                  <a:pt x="132" y="165"/>
                  <a:pt x="80" y="211"/>
                </a:cubicBezTo>
                <a:cubicBezTo>
                  <a:pt x="81" y="209"/>
                  <a:pt x="82" y="208"/>
                  <a:pt x="83" y="206"/>
                </a:cubicBezTo>
                <a:cubicBezTo>
                  <a:pt x="82" y="208"/>
                  <a:pt x="81" y="209"/>
                  <a:pt x="81" y="210"/>
                </a:cubicBezTo>
                <a:cubicBezTo>
                  <a:pt x="79" y="210"/>
                  <a:pt x="54" y="220"/>
                  <a:pt x="36" y="232"/>
                </a:cubicBezTo>
                <a:cubicBezTo>
                  <a:pt x="37" y="232"/>
                  <a:pt x="38" y="231"/>
                  <a:pt x="39" y="230"/>
                </a:cubicBezTo>
                <a:cubicBezTo>
                  <a:pt x="26" y="241"/>
                  <a:pt x="5" y="259"/>
                  <a:pt x="3" y="261"/>
                </a:cubicBezTo>
                <a:cubicBezTo>
                  <a:pt x="1" y="263"/>
                  <a:pt x="0" y="264"/>
                  <a:pt x="0" y="266"/>
                </a:cubicBezTo>
                <a:cubicBezTo>
                  <a:pt x="1" y="267"/>
                  <a:pt x="3" y="267"/>
                  <a:pt x="6" y="264"/>
                </a:cubicBezTo>
                <a:cubicBezTo>
                  <a:pt x="12" y="259"/>
                  <a:pt x="19" y="253"/>
                  <a:pt x="27" y="246"/>
                </a:cubicBezTo>
                <a:cubicBezTo>
                  <a:pt x="27" y="246"/>
                  <a:pt x="27" y="246"/>
                  <a:pt x="27" y="246"/>
                </a:cubicBezTo>
                <a:cubicBezTo>
                  <a:pt x="27" y="246"/>
                  <a:pt x="27" y="247"/>
                  <a:pt x="26" y="247"/>
                </a:cubicBezTo>
                <a:cubicBezTo>
                  <a:pt x="34" y="241"/>
                  <a:pt x="54" y="225"/>
                  <a:pt x="75" y="222"/>
                </a:cubicBezTo>
                <a:cubicBezTo>
                  <a:pt x="114" y="188"/>
                  <a:pt x="151" y="162"/>
                  <a:pt x="183" y="136"/>
                </a:cubicBezTo>
                <a:cubicBezTo>
                  <a:pt x="238" y="90"/>
                  <a:pt x="291" y="46"/>
                  <a:pt x="295" y="20"/>
                </a:cubicBezTo>
                <a:cubicBezTo>
                  <a:pt x="297" y="10"/>
                  <a:pt x="293" y="0"/>
                  <a:pt x="279" y="0"/>
                </a:cubicBezTo>
                <a:close/>
              </a:path>
            </a:pathLst>
          </a:custGeom>
          <a:solidFill>
            <a:srgbClr val="000000"/>
          </a:solidFill>
          <a:ln w="9525">
            <a:noFill/>
            <a:round/>
            <a:headEnd/>
            <a:tailEnd/>
          </a:ln>
        </p:spPr>
        <p:txBody>
          <a:bodyPr/>
          <a:lstStyle/>
          <a:p>
            <a:endParaRPr lang="zh-CN" altLang="en-US"/>
          </a:p>
        </p:txBody>
      </p:sp>
      <p:sp>
        <p:nvSpPr>
          <p:cNvPr id="152" name="未知"/>
          <p:cNvSpPr>
            <a:spLocks/>
          </p:cNvSpPr>
          <p:nvPr/>
        </p:nvSpPr>
        <p:spPr bwMode="auto">
          <a:xfrm>
            <a:off x="2520950" y="2644775"/>
            <a:ext cx="341313" cy="341313"/>
          </a:xfrm>
          <a:custGeom>
            <a:avLst/>
            <a:gdLst>
              <a:gd name="T0" fmla="*/ 2147483647 w 91"/>
              <a:gd name="T1" fmla="*/ 2147483647 h 91"/>
              <a:gd name="T2" fmla="*/ 2147483647 w 91"/>
              <a:gd name="T3" fmla="*/ 2147483647 h 91"/>
              <a:gd name="T4" fmla="*/ 2147483647 w 91"/>
              <a:gd name="T5" fmla="*/ 2147483647 h 91"/>
              <a:gd name="T6" fmla="*/ 2147483647 w 91"/>
              <a:gd name="T7" fmla="*/ 2147483647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2147483647 w 91"/>
              <a:gd name="T21" fmla="*/ 0 h 91"/>
              <a:gd name="T22" fmla="*/ 2147483647 w 91"/>
              <a:gd name="T23" fmla="*/ 2147483647 h 91"/>
              <a:gd name="T24" fmla="*/ 2147483647 w 91"/>
              <a:gd name="T25" fmla="*/ 2147483647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91"/>
              <a:gd name="T41" fmla="*/ 91 w 91"/>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91">
                <a:moveTo>
                  <a:pt x="33" y="37"/>
                </a:moveTo>
                <a:cubicBezTo>
                  <a:pt x="17" y="60"/>
                  <a:pt x="17" y="60"/>
                  <a:pt x="17" y="60"/>
                </a:cubicBezTo>
                <a:cubicBezTo>
                  <a:pt x="12" y="68"/>
                  <a:pt x="8" y="76"/>
                  <a:pt x="4" y="83"/>
                </a:cubicBezTo>
                <a:cubicBezTo>
                  <a:pt x="0" y="90"/>
                  <a:pt x="4" y="91"/>
                  <a:pt x="11" y="91"/>
                </a:cubicBezTo>
                <a:cubicBezTo>
                  <a:pt x="17" y="91"/>
                  <a:pt x="21" y="90"/>
                  <a:pt x="26" y="86"/>
                </a:cubicBezTo>
                <a:cubicBezTo>
                  <a:pt x="30" y="83"/>
                  <a:pt x="35" y="79"/>
                  <a:pt x="39" y="76"/>
                </a:cubicBezTo>
                <a:cubicBezTo>
                  <a:pt x="40" y="72"/>
                  <a:pt x="42" y="68"/>
                  <a:pt x="45" y="64"/>
                </a:cubicBezTo>
                <a:cubicBezTo>
                  <a:pt x="44" y="65"/>
                  <a:pt x="43" y="66"/>
                  <a:pt x="43" y="66"/>
                </a:cubicBezTo>
                <a:cubicBezTo>
                  <a:pt x="42" y="66"/>
                  <a:pt x="42" y="66"/>
                  <a:pt x="42" y="66"/>
                </a:cubicBezTo>
                <a:cubicBezTo>
                  <a:pt x="55" y="47"/>
                  <a:pt x="78" y="13"/>
                  <a:pt x="87" y="3"/>
                </a:cubicBezTo>
                <a:cubicBezTo>
                  <a:pt x="89" y="2"/>
                  <a:pt x="90" y="1"/>
                  <a:pt x="91" y="0"/>
                </a:cubicBezTo>
                <a:cubicBezTo>
                  <a:pt x="70" y="3"/>
                  <a:pt x="50" y="19"/>
                  <a:pt x="42" y="25"/>
                </a:cubicBezTo>
                <a:cubicBezTo>
                  <a:pt x="39" y="29"/>
                  <a:pt x="36" y="33"/>
                  <a:pt x="33" y="37"/>
                </a:cubicBezTo>
                <a:close/>
              </a:path>
            </a:pathLst>
          </a:custGeom>
          <a:solidFill>
            <a:srgbClr val="000000"/>
          </a:solidFill>
          <a:ln w="9525">
            <a:noFill/>
            <a:round/>
            <a:headEnd/>
            <a:tailEnd/>
          </a:ln>
        </p:spPr>
        <p:txBody>
          <a:bodyPr/>
          <a:lstStyle/>
          <a:p>
            <a:endParaRPr lang="zh-CN" altLang="en-US"/>
          </a:p>
        </p:txBody>
      </p:sp>
      <p:sp>
        <p:nvSpPr>
          <p:cNvPr id="153" name="未知"/>
          <p:cNvSpPr>
            <a:spLocks/>
          </p:cNvSpPr>
          <p:nvPr/>
        </p:nvSpPr>
        <p:spPr bwMode="auto">
          <a:xfrm>
            <a:off x="4540250" y="2546350"/>
            <a:ext cx="608013" cy="360363"/>
          </a:xfrm>
          <a:custGeom>
            <a:avLst/>
            <a:gdLst>
              <a:gd name="T0" fmla="*/ 2147483647 w 162"/>
              <a:gd name="T1" fmla="*/ 2147483647 h 96"/>
              <a:gd name="T2" fmla="*/ 2147483647 w 162"/>
              <a:gd name="T3" fmla="*/ 2147483647 h 96"/>
              <a:gd name="T4" fmla="*/ 2147483647 w 162"/>
              <a:gd name="T5" fmla="*/ 2147483647 h 96"/>
              <a:gd name="T6" fmla="*/ 2147483647 w 162"/>
              <a:gd name="T7" fmla="*/ 2147483647 h 96"/>
              <a:gd name="T8" fmla="*/ 2147483647 w 162"/>
              <a:gd name="T9" fmla="*/ 2147483647 h 96"/>
              <a:gd name="T10" fmla="*/ 2147483647 w 162"/>
              <a:gd name="T11" fmla="*/ 2147483647 h 96"/>
              <a:gd name="T12" fmla="*/ 2147483647 w 162"/>
              <a:gd name="T13" fmla="*/ 2147483647 h 96"/>
              <a:gd name="T14" fmla="*/ 2147483647 w 162"/>
              <a:gd name="T15" fmla="*/ 2147483647 h 96"/>
              <a:gd name="T16" fmla="*/ 2147483647 w 162"/>
              <a:gd name="T17" fmla="*/ 2147483647 h 96"/>
              <a:gd name="T18" fmla="*/ 2147483647 w 162"/>
              <a:gd name="T19" fmla="*/ 2147483647 h 96"/>
              <a:gd name="T20" fmla="*/ 2147483647 w 162"/>
              <a:gd name="T21" fmla="*/ 2147483647 h 96"/>
              <a:gd name="T22" fmla="*/ 2147483647 w 162"/>
              <a:gd name="T23" fmla="*/ 2147483647 h 96"/>
              <a:gd name="T24" fmla="*/ 2147483647 w 162"/>
              <a:gd name="T25" fmla="*/ 2147483647 h 96"/>
              <a:gd name="T26" fmla="*/ 2147483647 w 162"/>
              <a:gd name="T27" fmla="*/ 2147483647 h 96"/>
              <a:gd name="T28" fmla="*/ 2147483647 w 162"/>
              <a:gd name="T29" fmla="*/ 2147483647 h 96"/>
              <a:gd name="T30" fmla="*/ 2147483647 w 162"/>
              <a:gd name="T31" fmla="*/ 2147483647 h 96"/>
              <a:gd name="T32" fmla="*/ 2147483647 w 162"/>
              <a:gd name="T33" fmla="*/ 2147483647 h 96"/>
              <a:gd name="T34" fmla="*/ 2147483647 w 162"/>
              <a:gd name="T35" fmla="*/ 2147483647 h 96"/>
              <a:gd name="T36" fmla="*/ 2147483647 w 162"/>
              <a:gd name="T37" fmla="*/ 2147483647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
              <a:gd name="T58" fmla="*/ 0 h 96"/>
              <a:gd name="T59" fmla="*/ 162 w 162"/>
              <a:gd name="T60" fmla="*/ 96 h 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 h="96">
                <a:moveTo>
                  <a:pt x="155" y="1"/>
                </a:moveTo>
                <a:cubicBezTo>
                  <a:pt x="146" y="0"/>
                  <a:pt x="136" y="2"/>
                  <a:pt x="127" y="6"/>
                </a:cubicBezTo>
                <a:cubicBezTo>
                  <a:pt x="117" y="10"/>
                  <a:pt x="101" y="20"/>
                  <a:pt x="91" y="28"/>
                </a:cubicBezTo>
                <a:cubicBezTo>
                  <a:pt x="72" y="42"/>
                  <a:pt x="59" y="55"/>
                  <a:pt x="44" y="69"/>
                </a:cubicBezTo>
                <a:cubicBezTo>
                  <a:pt x="43" y="68"/>
                  <a:pt x="43" y="68"/>
                  <a:pt x="43" y="68"/>
                </a:cubicBezTo>
                <a:cubicBezTo>
                  <a:pt x="50" y="58"/>
                  <a:pt x="77" y="18"/>
                  <a:pt x="87" y="8"/>
                </a:cubicBezTo>
                <a:cubicBezTo>
                  <a:pt x="88" y="7"/>
                  <a:pt x="89" y="6"/>
                  <a:pt x="90" y="5"/>
                </a:cubicBezTo>
                <a:cubicBezTo>
                  <a:pt x="73" y="9"/>
                  <a:pt x="56" y="19"/>
                  <a:pt x="42" y="29"/>
                </a:cubicBezTo>
                <a:cubicBezTo>
                  <a:pt x="42" y="29"/>
                  <a:pt x="42" y="29"/>
                  <a:pt x="42" y="29"/>
                </a:cubicBezTo>
                <a:cubicBezTo>
                  <a:pt x="37" y="36"/>
                  <a:pt x="32" y="42"/>
                  <a:pt x="26" y="51"/>
                </a:cubicBezTo>
                <a:cubicBezTo>
                  <a:pt x="17" y="65"/>
                  <a:pt x="8" y="77"/>
                  <a:pt x="3" y="88"/>
                </a:cubicBezTo>
                <a:cubicBezTo>
                  <a:pt x="0" y="95"/>
                  <a:pt x="2" y="96"/>
                  <a:pt x="11" y="96"/>
                </a:cubicBezTo>
                <a:cubicBezTo>
                  <a:pt x="17" y="96"/>
                  <a:pt x="20" y="95"/>
                  <a:pt x="25" y="91"/>
                </a:cubicBezTo>
                <a:cubicBezTo>
                  <a:pt x="36" y="83"/>
                  <a:pt x="62" y="59"/>
                  <a:pt x="86" y="39"/>
                </a:cubicBezTo>
                <a:cubicBezTo>
                  <a:pt x="102" y="26"/>
                  <a:pt x="113" y="18"/>
                  <a:pt x="127" y="12"/>
                </a:cubicBezTo>
                <a:cubicBezTo>
                  <a:pt x="133" y="9"/>
                  <a:pt x="140" y="7"/>
                  <a:pt x="144" y="9"/>
                </a:cubicBezTo>
                <a:cubicBezTo>
                  <a:pt x="145" y="9"/>
                  <a:pt x="145" y="10"/>
                  <a:pt x="146" y="10"/>
                </a:cubicBezTo>
                <a:cubicBezTo>
                  <a:pt x="151" y="8"/>
                  <a:pt x="157" y="5"/>
                  <a:pt x="162" y="2"/>
                </a:cubicBezTo>
                <a:cubicBezTo>
                  <a:pt x="160" y="1"/>
                  <a:pt x="157" y="1"/>
                  <a:pt x="155" y="1"/>
                </a:cubicBezTo>
                <a:close/>
              </a:path>
            </a:pathLst>
          </a:custGeom>
          <a:solidFill>
            <a:srgbClr val="000000"/>
          </a:solidFill>
          <a:ln w="9525">
            <a:noFill/>
            <a:round/>
            <a:headEnd/>
            <a:tailEnd/>
          </a:ln>
        </p:spPr>
        <p:txBody>
          <a:bodyPr/>
          <a:lstStyle/>
          <a:p>
            <a:endParaRPr lang="zh-CN" altLang="en-US"/>
          </a:p>
        </p:txBody>
      </p:sp>
      <p:sp>
        <p:nvSpPr>
          <p:cNvPr id="154" name="未知"/>
          <p:cNvSpPr>
            <a:spLocks/>
          </p:cNvSpPr>
          <p:nvPr/>
        </p:nvSpPr>
        <p:spPr bwMode="auto">
          <a:xfrm>
            <a:off x="4891088" y="2546350"/>
            <a:ext cx="314325" cy="360363"/>
          </a:xfrm>
          <a:custGeom>
            <a:avLst/>
            <a:gdLst>
              <a:gd name="T0" fmla="*/ 2147483647 w 84"/>
              <a:gd name="T1" fmla="*/ 0 h 96"/>
              <a:gd name="T2" fmla="*/ 2147483647 w 84"/>
              <a:gd name="T3" fmla="*/ 2147483647 h 96"/>
              <a:gd name="T4" fmla="*/ 2147483647 w 84"/>
              <a:gd name="T5" fmla="*/ 2147483647 h 96"/>
              <a:gd name="T6" fmla="*/ 2147483647 w 84"/>
              <a:gd name="T7" fmla="*/ 2147483647 h 96"/>
              <a:gd name="T8" fmla="*/ 2147483647 w 84"/>
              <a:gd name="T9" fmla="*/ 2147483647 h 96"/>
              <a:gd name="T10" fmla="*/ 0 w 84"/>
              <a:gd name="T11" fmla="*/ 2147483647 h 96"/>
              <a:gd name="T12" fmla="*/ 2147483647 w 84"/>
              <a:gd name="T13" fmla="*/ 2147483647 h 96"/>
              <a:gd name="T14" fmla="*/ 2147483647 w 84"/>
              <a:gd name="T15" fmla="*/ 2147483647 h 96"/>
              <a:gd name="T16" fmla="*/ 2147483647 w 84"/>
              <a:gd name="T17" fmla="*/ 2147483647 h 96"/>
              <a:gd name="T18" fmla="*/ 2147483647 w 84"/>
              <a:gd name="T19" fmla="*/ 2147483647 h 96"/>
              <a:gd name="T20" fmla="*/ 2147483647 w 84"/>
              <a:gd name="T21" fmla="*/ 2147483647 h 96"/>
              <a:gd name="T22" fmla="*/ 2147483647 w 84"/>
              <a:gd name="T23" fmla="*/ 2147483647 h 96"/>
              <a:gd name="T24" fmla="*/ 2147483647 w 84"/>
              <a:gd name="T25" fmla="*/ 2147483647 h 96"/>
              <a:gd name="T26" fmla="*/ 2147483647 w 84"/>
              <a:gd name="T27" fmla="*/ 0 h 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4"/>
              <a:gd name="T43" fmla="*/ 0 h 96"/>
              <a:gd name="T44" fmla="*/ 84 w 84"/>
              <a:gd name="T45" fmla="*/ 96 h 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4" h="96">
                <a:moveTo>
                  <a:pt x="69" y="0"/>
                </a:moveTo>
                <a:cubicBezTo>
                  <a:pt x="64" y="3"/>
                  <a:pt x="58" y="6"/>
                  <a:pt x="53" y="8"/>
                </a:cubicBezTo>
                <a:cubicBezTo>
                  <a:pt x="57" y="11"/>
                  <a:pt x="55" y="19"/>
                  <a:pt x="52" y="23"/>
                </a:cubicBezTo>
                <a:cubicBezTo>
                  <a:pt x="47" y="28"/>
                  <a:pt x="41" y="29"/>
                  <a:pt x="35" y="30"/>
                </a:cubicBezTo>
                <a:cubicBezTo>
                  <a:pt x="27" y="31"/>
                  <a:pt x="17" y="35"/>
                  <a:pt x="12" y="40"/>
                </a:cubicBezTo>
                <a:cubicBezTo>
                  <a:pt x="8" y="44"/>
                  <a:pt x="1" y="56"/>
                  <a:pt x="0" y="70"/>
                </a:cubicBezTo>
                <a:cubicBezTo>
                  <a:pt x="0" y="88"/>
                  <a:pt x="8" y="96"/>
                  <a:pt x="19" y="96"/>
                </a:cubicBezTo>
                <a:cubicBezTo>
                  <a:pt x="19" y="96"/>
                  <a:pt x="20" y="95"/>
                  <a:pt x="20" y="95"/>
                </a:cubicBezTo>
                <a:cubicBezTo>
                  <a:pt x="24" y="90"/>
                  <a:pt x="28" y="85"/>
                  <a:pt x="32" y="80"/>
                </a:cubicBezTo>
                <a:cubicBezTo>
                  <a:pt x="28" y="78"/>
                  <a:pt x="27" y="72"/>
                  <a:pt x="26" y="62"/>
                </a:cubicBezTo>
                <a:cubicBezTo>
                  <a:pt x="25" y="52"/>
                  <a:pt x="27" y="45"/>
                  <a:pt x="30" y="40"/>
                </a:cubicBezTo>
                <a:cubicBezTo>
                  <a:pt x="34" y="35"/>
                  <a:pt x="43" y="34"/>
                  <a:pt x="54" y="32"/>
                </a:cubicBezTo>
                <a:cubicBezTo>
                  <a:pt x="66" y="30"/>
                  <a:pt x="76" y="28"/>
                  <a:pt x="80" y="21"/>
                </a:cubicBezTo>
                <a:cubicBezTo>
                  <a:pt x="84" y="12"/>
                  <a:pt x="79" y="4"/>
                  <a:pt x="69" y="0"/>
                </a:cubicBezTo>
                <a:close/>
              </a:path>
            </a:pathLst>
          </a:custGeom>
          <a:solidFill>
            <a:srgbClr val="000000"/>
          </a:solidFill>
          <a:ln w="9525">
            <a:noFill/>
            <a:round/>
            <a:headEnd/>
            <a:tailEnd/>
          </a:ln>
        </p:spPr>
        <p:txBody>
          <a:bodyPr/>
          <a:lstStyle/>
          <a:p>
            <a:endParaRPr lang="zh-CN" altLang="en-US"/>
          </a:p>
        </p:txBody>
      </p:sp>
      <p:sp>
        <p:nvSpPr>
          <p:cNvPr id="155" name="未知"/>
          <p:cNvSpPr>
            <a:spLocks/>
          </p:cNvSpPr>
          <p:nvPr/>
        </p:nvSpPr>
        <p:spPr bwMode="auto">
          <a:xfrm>
            <a:off x="4959350" y="2690813"/>
            <a:ext cx="319088" cy="220662"/>
          </a:xfrm>
          <a:custGeom>
            <a:avLst/>
            <a:gdLst>
              <a:gd name="T0" fmla="*/ 2147483647 w 85"/>
              <a:gd name="T1" fmla="*/ 2147483647 h 59"/>
              <a:gd name="T2" fmla="*/ 2147483647 w 85"/>
              <a:gd name="T3" fmla="*/ 2147483647 h 59"/>
              <a:gd name="T4" fmla="*/ 2147483647 w 85"/>
              <a:gd name="T5" fmla="*/ 2147483647 h 59"/>
              <a:gd name="T6" fmla="*/ 2147483647 w 85"/>
              <a:gd name="T7" fmla="*/ 2147483647 h 59"/>
              <a:gd name="T8" fmla="*/ 2147483647 w 85"/>
              <a:gd name="T9" fmla="*/ 2147483647 h 59"/>
              <a:gd name="T10" fmla="*/ 2147483647 w 85"/>
              <a:gd name="T11" fmla="*/ 2147483647 h 59"/>
              <a:gd name="T12" fmla="*/ 0 w 85"/>
              <a:gd name="T13" fmla="*/ 2147483647 h 59"/>
              <a:gd name="T14" fmla="*/ 2147483647 w 85"/>
              <a:gd name="T15" fmla="*/ 2147483647 h 59"/>
              <a:gd name="T16" fmla="*/ 2147483647 w 85"/>
              <a:gd name="T17" fmla="*/ 2147483647 h 59"/>
              <a:gd name="T18" fmla="*/ 2147483647 w 85"/>
              <a:gd name="T19" fmla="*/ 2147483647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9"/>
              <a:gd name="T32" fmla="*/ 85 w 85"/>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9">
                <a:moveTo>
                  <a:pt x="84" y="2"/>
                </a:moveTo>
                <a:cubicBezTo>
                  <a:pt x="82" y="0"/>
                  <a:pt x="77" y="5"/>
                  <a:pt x="77" y="5"/>
                </a:cubicBezTo>
                <a:cubicBezTo>
                  <a:pt x="70" y="11"/>
                  <a:pt x="62" y="18"/>
                  <a:pt x="50" y="28"/>
                </a:cubicBezTo>
                <a:cubicBezTo>
                  <a:pt x="42" y="35"/>
                  <a:pt x="34" y="39"/>
                  <a:pt x="29" y="42"/>
                </a:cubicBezTo>
                <a:cubicBezTo>
                  <a:pt x="23" y="45"/>
                  <a:pt x="19" y="47"/>
                  <a:pt x="15" y="46"/>
                </a:cubicBezTo>
                <a:cubicBezTo>
                  <a:pt x="14" y="46"/>
                  <a:pt x="13" y="45"/>
                  <a:pt x="12" y="44"/>
                </a:cubicBezTo>
                <a:cubicBezTo>
                  <a:pt x="8" y="49"/>
                  <a:pt x="4" y="54"/>
                  <a:pt x="0" y="59"/>
                </a:cubicBezTo>
                <a:cubicBezTo>
                  <a:pt x="17" y="59"/>
                  <a:pt x="36" y="46"/>
                  <a:pt x="46" y="38"/>
                </a:cubicBezTo>
                <a:cubicBezTo>
                  <a:pt x="59" y="28"/>
                  <a:pt x="71" y="17"/>
                  <a:pt x="78" y="10"/>
                </a:cubicBezTo>
                <a:cubicBezTo>
                  <a:pt x="80" y="9"/>
                  <a:pt x="85" y="4"/>
                  <a:pt x="84" y="2"/>
                </a:cubicBezTo>
                <a:close/>
              </a:path>
            </a:pathLst>
          </a:custGeom>
          <a:solidFill>
            <a:srgbClr val="000000"/>
          </a:solidFill>
          <a:ln w="9525">
            <a:noFill/>
            <a:round/>
            <a:headEnd/>
            <a:tailEnd/>
          </a:ln>
        </p:spPr>
        <p:txBody>
          <a:bodyPr/>
          <a:lstStyle/>
          <a:p>
            <a:endParaRPr lang="zh-CN" altLang="en-US"/>
          </a:p>
        </p:txBody>
      </p:sp>
      <p:sp>
        <p:nvSpPr>
          <p:cNvPr id="156" name="未知"/>
          <p:cNvSpPr>
            <a:spLocks/>
          </p:cNvSpPr>
          <p:nvPr/>
        </p:nvSpPr>
        <p:spPr bwMode="auto">
          <a:xfrm>
            <a:off x="6851650" y="2768600"/>
            <a:ext cx="230188" cy="138113"/>
          </a:xfrm>
          <a:custGeom>
            <a:avLst/>
            <a:gdLst>
              <a:gd name="T0" fmla="*/ 2147483647 w 61"/>
              <a:gd name="T1" fmla="*/ 2147483647 h 37"/>
              <a:gd name="T2" fmla="*/ 2147483647 w 61"/>
              <a:gd name="T3" fmla="*/ 2147483647 h 37"/>
              <a:gd name="T4" fmla="*/ 2147483647 w 61"/>
              <a:gd name="T5" fmla="*/ 2147483647 h 37"/>
              <a:gd name="T6" fmla="*/ 2147483647 w 61"/>
              <a:gd name="T7" fmla="*/ 2147483647 h 37"/>
              <a:gd name="T8" fmla="*/ 2147483647 w 61"/>
              <a:gd name="T9" fmla="*/ 2147483647 h 37"/>
              <a:gd name="T10" fmla="*/ 0 w 61"/>
              <a:gd name="T11" fmla="*/ 2147483647 h 37"/>
              <a:gd name="T12" fmla="*/ 2147483647 w 61"/>
              <a:gd name="T13" fmla="*/ 2147483647 h 37"/>
              <a:gd name="T14" fmla="*/ 2147483647 w 61"/>
              <a:gd name="T15" fmla="*/ 2147483647 h 37"/>
              <a:gd name="T16" fmla="*/ 2147483647 w 61"/>
              <a:gd name="T17" fmla="*/ 2147483647 h 37"/>
              <a:gd name="T18" fmla="*/ 2147483647 w 61"/>
              <a:gd name="T19" fmla="*/ 214748364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1"/>
              <a:gd name="T31" fmla="*/ 0 h 37"/>
              <a:gd name="T32" fmla="*/ 61 w 61"/>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1" h="37">
                <a:moveTo>
                  <a:pt x="59" y="1"/>
                </a:moveTo>
                <a:cubicBezTo>
                  <a:pt x="58" y="0"/>
                  <a:pt x="55" y="3"/>
                  <a:pt x="50" y="7"/>
                </a:cubicBezTo>
                <a:cubicBezTo>
                  <a:pt x="44" y="12"/>
                  <a:pt x="40" y="16"/>
                  <a:pt x="33" y="21"/>
                </a:cubicBezTo>
                <a:cubicBezTo>
                  <a:pt x="25" y="27"/>
                  <a:pt x="19" y="29"/>
                  <a:pt x="14" y="31"/>
                </a:cubicBezTo>
                <a:cubicBezTo>
                  <a:pt x="12" y="31"/>
                  <a:pt x="6" y="32"/>
                  <a:pt x="4" y="31"/>
                </a:cubicBezTo>
                <a:cubicBezTo>
                  <a:pt x="2" y="32"/>
                  <a:pt x="1" y="33"/>
                  <a:pt x="0" y="35"/>
                </a:cubicBezTo>
                <a:cubicBezTo>
                  <a:pt x="4" y="37"/>
                  <a:pt x="10" y="36"/>
                  <a:pt x="14" y="35"/>
                </a:cubicBezTo>
                <a:cubicBezTo>
                  <a:pt x="19" y="34"/>
                  <a:pt x="26" y="32"/>
                  <a:pt x="35" y="26"/>
                </a:cubicBezTo>
                <a:cubicBezTo>
                  <a:pt x="42" y="21"/>
                  <a:pt x="47" y="16"/>
                  <a:pt x="52" y="11"/>
                </a:cubicBezTo>
                <a:cubicBezTo>
                  <a:pt x="58" y="6"/>
                  <a:pt x="61" y="3"/>
                  <a:pt x="59" y="1"/>
                </a:cubicBezTo>
                <a:close/>
              </a:path>
            </a:pathLst>
          </a:custGeom>
          <a:solidFill>
            <a:srgbClr val="000000"/>
          </a:solidFill>
          <a:ln w="9525">
            <a:noFill/>
            <a:round/>
            <a:headEnd/>
            <a:tailEnd/>
          </a:ln>
        </p:spPr>
        <p:txBody>
          <a:bodyPr/>
          <a:lstStyle/>
          <a:p>
            <a:endParaRPr lang="zh-CN" altLang="en-US"/>
          </a:p>
        </p:txBody>
      </p:sp>
      <p:sp>
        <p:nvSpPr>
          <p:cNvPr id="157" name="未知"/>
          <p:cNvSpPr>
            <a:spLocks/>
          </p:cNvSpPr>
          <p:nvPr/>
        </p:nvSpPr>
        <p:spPr bwMode="auto">
          <a:xfrm>
            <a:off x="3511550" y="2768600"/>
            <a:ext cx="355600" cy="225425"/>
          </a:xfrm>
          <a:custGeom>
            <a:avLst/>
            <a:gdLst>
              <a:gd name="T0" fmla="*/ 2147483647 w 95"/>
              <a:gd name="T1" fmla="*/ 2147483647 h 60"/>
              <a:gd name="T2" fmla="*/ 2147483647 w 95"/>
              <a:gd name="T3" fmla="*/ 2147483647 h 60"/>
              <a:gd name="T4" fmla="*/ 2147483647 w 95"/>
              <a:gd name="T5" fmla="*/ 2147483647 h 60"/>
              <a:gd name="T6" fmla="*/ 2147483647 w 95"/>
              <a:gd name="T7" fmla="*/ 2147483647 h 60"/>
              <a:gd name="T8" fmla="*/ 2147483647 w 95"/>
              <a:gd name="T9" fmla="*/ 2147483647 h 60"/>
              <a:gd name="T10" fmla="*/ 2147483647 w 95"/>
              <a:gd name="T11" fmla="*/ 2147483647 h 60"/>
              <a:gd name="T12" fmla="*/ 0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0"/>
              <a:gd name="T35" fmla="*/ 95 w 95"/>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0">
                <a:moveTo>
                  <a:pt x="94" y="1"/>
                </a:moveTo>
                <a:cubicBezTo>
                  <a:pt x="92" y="0"/>
                  <a:pt x="89" y="3"/>
                  <a:pt x="86" y="5"/>
                </a:cubicBezTo>
                <a:cubicBezTo>
                  <a:pt x="80" y="11"/>
                  <a:pt x="71" y="18"/>
                  <a:pt x="60" y="28"/>
                </a:cubicBezTo>
                <a:cubicBezTo>
                  <a:pt x="51" y="35"/>
                  <a:pt x="41" y="42"/>
                  <a:pt x="35" y="45"/>
                </a:cubicBezTo>
                <a:cubicBezTo>
                  <a:pt x="31" y="47"/>
                  <a:pt x="25" y="49"/>
                  <a:pt x="23" y="47"/>
                </a:cubicBezTo>
                <a:cubicBezTo>
                  <a:pt x="22" y="46"/>
                  <a:pt x="21" y="45"/>
                  <a:pt x="21" y="44"/>
                </a:cubicBezTo>
                <a:cubicBezTo>
                  <a:pt x="14" y="48"/>
                  <a:pt x="7" y="53"/>
                  <a:pt x="0" y="58"/>
                </a:cubicBezTo>
                <a:cubicBezTo>
                  <a:pt x="2" y="59"/>
                  <a:pt x="5" y="60"/>
                  <a:pt x="9" y="60"/>
                </a:cubicBezTo>
                <a:cubicBezTo>
                  <a:pt x="27" y="60"/>
                  <a:pt x="45" y="46"/>
                  <a:pt x="56" y="38"/>
                </a:cubicBezTo>
                <a:cubicBezTo>
                  <a:pt x="66" y="29"/>
                  <a:pt x="80" y="18"/>
                  <a:pt x="87" y="11"/>
                </a:cubicBezTo>
                <a:cubicBezTo>
                  <a:pt x="93" y="6"/>
                  <a:pt x="95" y="3"/>
                  <a:pt x="94" y="1"/>
                </a:cubicBezTo>
                <a:close/>
              </a:path>
            </a:pathLst>
          </a:custGeom>
          <a:solidFill>
            <a:srgbClr val="000000"/>
          </a:solidFill>
          <a:ln w="9525">
            <a:noFill/>
            <a:round/>
            <a:headEnd/>
            <a:tailEnd/>
          </a:ln>
        </p:spPr>
        <p:txBody>
          <a:bodyPr/>
          <a:lstStyle/>
          <a:p>
            <a:endParaRPr lang="zh-CN" altLang="en-US"/>
          </a:p>
        </p:txBody>
      </p:sp>
      <p:sp>
        <p:nvSpPr>
          <p:cNvPr id="158" name="未知"/>
          <p:cNvSpPr>
            <a:spLocks/>
          </p:cNvSpPr>
          <p:nvPr/>
        </p:nvSpPr>
        <p:spPr bwMode="auto">
          <a:xfrm>
            <a:off x="3484563" y="2625725"/>
            <a:ext cx="327025" cy="360363"/>
          </a:xfrm>
          <a:custGeom>
            <a:avLst/>
            <a:gdLst>
              <a:gd name="T0" fmla="*/ 2147483647 w 87"/>
              <a:gd name="T1" fmla="*/ 2147483647 h 96"/>
              <a:gd name="T2" fmla="*/ 2147483647 w 87"/>
              <a:gd name="T3" fmla="*/ 2147483647 h 96"/>
              <a:gd name="T4" fmla="*/ 2147483647 w 87"/>
              <a:gd name="T5" fmla="*/ 2147483647 h 96"/>
              <a:gd name="T6" fmla="*/ 2147483647 w 87"/>
              <a:gd name="T7" fmla="*/ 2147483647 h 96"/>
              <a:gd name="T8" fmla="*/ 0 w 87"/>
              <a:gd name="T9" fmla="*/ 2147483647 h 96"/>
              <a:gd name="T10" fmla="*/ 2147483647 w 87"/>
              <a:gd name="T11" fmla="*/ 2147483647 h 96"/>
              <a:gd name="T12" fmla="*/ 2147483647 w 87"/>
              <a:gd name="T13" fmla="*/ 2147483647 h 96"/>
              <a:gd name="T14" fmla="*/ 2147483647 w 87"/>
              <a:gd name="T15" fmla="*/ 2147483647 h 96"/>
              <a:gd name="T16" fmla="*/ 2147483647 w 87"/>
              <a:gd name="T17" fmla="*/ 2147483647 h 96"/>
              <a:gd name="T18" fmla="*/ 2147483647 w 87"/>
              <a:gd name="T19" fmla="*/ 2147483647 h 96"/>
              <a:gd name="T20" fmla="*/ 2147483647 w 87"/>
              <a:gd name="T21" fmla="*/ 2147483647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96"/>
              <a:gd name="T35" fmla="*/ 87 w 87"/>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96">
                <a:moveTo>
                  <a:pt x="74" y="1"/>
                </a:moveTo>
                <a:cubicBezTo>
                  <a:pt x="66" y="1"/>
                  <a:pt x="57" y="7"/>
                  <a:pt x="45" y="19"/>
                </a:cubicBezTo>
                <a:cubicBezTo>
                  <a:pt x="35" y="37"/>
                  <a:pt x="23" y="53"/>
                  <a:pt x="8" y="66"/>
                </a:cubicBezTo>
                <a:cubicBezTo>
                  <a:pt x="8" y="66"/>
                  <a:pt x="8" y="66"/>
                  <a:pt x="8" y="66"/>
                </a:cubicBezTo>
                <a:cubicBezTo>
                  <a:pt x="3" y="72"/>
                  <a:pt x="0" y="80"/>
                  <a:pt x="0" y="86"/>
                </a:cubicBezTo>
                <a:cubicBezTo>
                  <a:pt x="0" y="90"/>
                  <a:pt x="3" y="94"/>
                  <a:pt x="7" y="96"/>
                </a:cubicBezTo>
                <a:cubicBezTo>
                  <a:pt x="14" y="91"/>
                  <a:pt x="21" y="86"/>
                  <a:pt x="28" y="82"/>
                </a:cubicBezTo>
                <a:cubicBezTo>
                  <a:pt x="28" y="80"/>
                  <a:pt x="29" y="76"/>
                  <a:pt x="31" y="72"/>
                </a:cubicBezTo>
                <a:cubicBezTo>
                  <a:pt x="36" y="64"/>
                  <a:pt x="43" y="54"/>
                  <a:pt x="50" y="46"/>
                </a:cubicBezTo>
                <a:cubicBezTo>
                  <a:pt x="62" y="31"/>
                  <a:pt x="74" y="18"/>
                  <a:pt x="81" y="9"/>
                </a:cubicBezTo>
                <a:cubicBezTo>
                  <a:pt x="87" y="3"/>
                  <a:pt x="85" y="0"/>
                  <a:pt x="74" y="1"/>
                </a:cubicBezTo>
                <a:close/>
              </a:path>
            </a:pathLst>
          </a:custGeom>
          <a:solidFill>
            <a:srgbClr val="000000"/>
          </a:solidFill>
          <a:ln w="9525">
            <a:noFill/>
            <a:round/>
            <a:headEnd/>
            <a:tailEnd/>
          </a:ln>
        </p:spPr>
        <p:txBody>
          <a:bodyPr/>
          <a:lstStyle/>
          <a:p>
            <a:endParaRPr lang="zh-CN" altLang="en-US"/>
          </a:p>
        </p:txBody>
      </p:sp>
      <p:pic>
        <p:nvPicPr>
          <p:cNvPr id="159" name="图片 25" descr="羽毛.png"/>
          <p:cNvPicPr>
            <a:picLocks noChangeAspect="1" noChangeArrowheads="1"/>
          </p:cNvPicPr>
          <p:nvPr/>
        </p:nvPicPr>
        <p:blipFill>
          <a:blip r:embed="rId2"/>
          <a:srcRect/>
          <a:stretch>
            <a:fillRect/>
          </a:stretch>
        </p:blipFill>
        <p:spPr bwMode="auto">
          <a:xfrm rot="1350554">
            <a:off x="7904163" y="-1700213"/>
            <a:ext cx="1239837" cy="3965576"/>
          </a:xfrm>
          <a:prstGeom prst="rect">
            <a:avLst/>
          </a:prstGeom>
          <a:noFill/>
          <a:ln w="9525">
            <a:noFill/>
            <a:miter lim="800000"/>
            <a:headEnd/>
            <a:tailEnd/>
          </a:ln>
        </p:spPr>
      </p:pic>
      <p:sp>
        <p:nvSpPr>
          <p:cNvPr id="160" name="未知"/>
          <p:cNvSpPr>
            <a:spLocks/>
          </p:cNvSpPr>
          <p:nvPr/>
        </p:nvSpPr>
        <p:spPr bwMode="auto">
          <a:xfrm>
            <a:off x="4572000" y="1754188"/>
            <a:ext cx="1112838" cy="1001712"/>
          </a:xfrm>
          <a:custGeom>
            <a:avLst/>
            <a:gdLst>
              <a:gd name="T0" fmla="*/ 2147483647 w 297"/>
              <a:gd name="T1" fmla="*/ 0 h 267"/>
              <a:gd name="T2" fmla="*/ 2147483647 w 297"/>
              <a:gd name="T3" fmla="*/ 2147483647 h 267"/>
              <a:gd name="T4" fmla="*/ 2147483647 w 297"/>
              <a:gd name="T5" fmla="*/ 2147483647 h 267"/>
              <a:gd name="T6" fmla="*/ 2147483647 w 297"/>
              <a:gd name="T7" fmla="*/ 2147483647 h 267"/>
              <a:gd name="T8" fmla="*/ 2147483647 w 297"/>
              <a:gd name="T9" fmla="*/ 2147483647 h 267"/>
              <a:gd name="T10" fmla="*/ 2147483647 w 297"/>
              <a:gd name="T11" fmla="*/ 2147483647 h 267"/>
              <a:gd name="T12" fmla="*/ 2147483647 w 297"/>
              <a:gd name="T13" fmla="*/ 2147483647 h 267"/>
              <a:gd name="T14" fmla="*/ 2147483647 w 297"/>
              <a:gd name="T15" fmla="*/ 2147483647 h 267"/>
              <a:gd name="T16" fmla="*/ 2147483647 w 297"/>
              <a:gd name="T17" fmla="*/ 2147483647 h 267"/>
              <a:gd name="T18" fmla="*/ 2147483647 w 297"/>
              <a:gd name="T19" fmla="*/ 2147483647 h 267"/>
              <a:gd name="T20" fmla="*/ 2147483647 w 297"/>
              <a:gd name="T21" fmla="*/ 2147483647 h 267"/>
              <a:gd name="T22" fmla="*/ 0 w 297"/>
              <a:gd name="T23" fmla="*/ 2147483647 h 267"/>
              <a:gd name="T24" fmla="*/ 2147483647 w 297"/>
              <a:gd name="T25" fmla="*/ 2147483647 h 267"/>
              <a:gd name="T26" fmla="*/ 2147483647 w 297"/>
              <a:gd name="T27" fmla="*/ 2147483647 h 267"/>
              <a:gd name="T28" fmla="*/ 2147483647 w 297"/>
              <a:gd name="T29" fmla="*/ 2147483647 h 267"/>
              <a:gd name="T30" fmla="*/ 2147483647 w 297"/>
              <a:gd name="T31" fmla="*/ 2147483647 h 267"/>
              <a:gd name="T32" fmla="*/ 2147483647 w 297"/>
              <a:gd name="T33" fmla="*/ 2147483647 h 267"/>
              <a:gd name="T34" fmla="*/ 2147483647 w 297"/>
              <a:gd name="T35" fmla="*/ 2147483647 h 267"/>
              <a:gd name="T36" fmla="*/ 2147483647 w 297"/>
              <a:gd name="T37" fmla="*/ 2147483647 h 267"/>
              <a:gd name="T38" fmla="*/ 2147483647 w 297"/>
              <a:gd name="T39" fmla="*/ 0 h 2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7"/>
              <a:gd name="T61" fmla="*/ 0 h 267"/>
              <a:gd name="T62" fmla="*/ 297 w 297"/>
              <a:gd name="T63" fmla="*/ 267 h 26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7" h="267">
                <a:moveTo>
                  <a:pt x="279" y="0"/>
                </a:moveTo>
                <a:cubicBezTo>
                  <a:pt x="277" y="7"/>
                  <a:pt x="277" y="7"/>
                  <a:pt x="277" y="7"/>
                </a:cubicBezTo>
                <a:cubicBezTo>
                  <a:pt x="277" y="7"/>
                  <a:pt x="277" y="7"/>
                  <a:pt x="277" y="7"/>
                </a:cubicBezTo>
                <a:cubicBezTo>
                  <a:pt x="280" y="8"/>
                  <a:pt x="282" y="11"/>
                  <a:pt x="282" y="16"/>
                </a:cubicBezTo>
                <a:cubicBezTo>
                  <a:pt x="279" y="40"/>
                  <a:pt x="231" y="84"/>
                  <a:pt x="178" y="130"/>
                </a:cubicBezTo>
                <a:cubicBezTo>
                  <a:pt x="153" y="151"/>
                  <a:pt x="132" y="165"/>
                  <a:pt x="80" y="211"/>
                </a:cubicBezTo>
                <a:cubicBezTo>
                  <a:pt x="81" y="209"/>
                  <a:pt x="82" y="208"/>
                  <a:pt x="83" y="206"/>
                </a:cubicBezTo>
                <a:cubicBezTo>
                  <a:pt x="82" y="208"/>
                  <a:pt x="81" y="209"/>
                  <a:pt x="81" y="210"/>
                </a:cubicBezTo>
                <a:cubicBezTo>
                  <a:pt x="79" y="210"/>
                  <a:pt x="54" y="220"/>
                  <a:pt x="36" y="232"/>
                </a:cubicBezTo>
                <a:cubicBezTo>
                  <a:pt x="37" y="232"/>
                  <a:pt x="38" y="231"/>
                  <a:pt x="39" y="230"/>
                </a:cubicBezTo>
                <a:cubicBezTo>
                  <a:pt x="26" y="241"/>
                  <a:pt x="5" y="259"/>
                  <a:pt x="3" y="261"/>
                </a:cubicBezTo>
                <a:cubicBezTo>
                  <a:pt x="1" y="263"/>
                  <a:pt x="0" y="264"/>
                  <a:pt x="0" y="266"/>
                </a:cubicBezTo>
                <a:cubicBezTo>
                  <a:pt x="1" y="267"/>
                  <a:pt x="3" y="267"/>
                  <a:pt x="6" y="264"/>
                </a:cubicBezTo>
                <a:cubicBezTo>
                  <a:pt x="12" y="259"/>
                  <a:pt x="19" y="253"/>
                  <a:pt x="27" y="246"/>
                </a:cubicBezTo>
                <a:cubicBezTo>
                  <a:pt x="27" y="246"/>
                  <a:pt x="27" y="246"/>
                  <a:pt x="27" y="246"/>
                </a:cubicBezTo>
                <a:cubicBezTo>
                  <a:pt x="27" y="246"/>
                  <a:pt x="27" y="247"/>
                  <a:pt x="26" y="247"/>
                </a:cubicBezTo>
                <a:cubicBezTo>
                  <a:pt x="34" y="241"/>
                  <a:pt x="54" y="225"/>
                  <a:pt x="75" y="222"/>
                </a:cubicBezTo>
                <a:cubicBezTo>
                  <a:pt x="114" y="188"/>
                  <a:pt x="151" y="162"/>
                  <a:pt x="183" y="136"/>
                </a:cubicBezTo>
                <a:cubicBezTo>
                  <a:pt x="238" y="90"/>
                  <a:pt x="291" y="46"/>
                  <a:pt x="295" y="20"/>
                </a:cubicBezTo>
                <a:cubicBezTo>
                  <a:pt x="297" y="10"/>
                  <a:pt x="293" y="0"/>
                  <a:pt x="279" y="0"/>
                </a:cubicBezTo>
                <a:close/>
              </a:path>
            </a:pathLst>
          </a:custGeom>
          <a:solidFill>
            <a:srgbClr val="000000"/>
          </a:solidFill>
          <a:ln w="9525">
            <a:noFill/>
            <a:round/>
            <a:headEnd/>
            <a:tailEnd/>
          </a:ln>
        </p:spPr>
        <p:txBody>
          <a:bodyPr/>
          <a:lstStyle/>
          <a:p>
            <a:endParaRPr lang="zh-CN" altLang="en-US"/>
          </a:p>
        </p:txBody>
      </p:sp>
      <p:sp>
        <p:nvSpPr>
          <p:cNvPr id="161" name="未知"/>
          <p:cNvSpPr>
            <a:spLocks/>
          </p:cNvSpPr>
          <p:nvPr/>
        </p:nvSpPr>
        <p:spPr bwMode="auto">
          <a:xfrm>
            <a:off x="4727575" y="1754188"/>
            <a:ext cx="911225" cy="869950"/>
          </a:xfrm>
          <a:custGeom>
            <a:avLst/>
            <a:gdLst>
              <a:gd name="T0" fmla="*/ 0 w 243"/>
              <a:gd name="T1" fmla="*/ 2147483647 h 232"/>
              <a:gd name="T2" fmla="*/ 2147483647 w 243"/>
              <a:gd name="T3" fmla="*/ 2147483647 h 232"/>
              <a:gd name="T4" fmla="*/ 2147483647 w 243"/>
              <a:gd name="T5" fmla="*/ 2147483647 h 232"/>
              <a:gd name="T6" fmla="*/ 2147483647 w 243"/>
              <a:gd name="T7" fmla="*/ 2147483647 h 232"/>
              <a:gd name="T8" fmla="*/ 2147483647 w 243"/>
              <a:gd name="T9" fmla="*/ 2147483647 h 232"/>
              <a:gd name="T10" fmla="*/ 2147483647 w 243"/>
              <a:gd name="T11" fmla="*/ 2147483647 h 232"/>
              <a:gd name="T12" fmla="*/ 2147483647 w 243"/>
              <a:gd name="T13" fmla="*/ 0 h 232"/>
              <a:gd name="T14" fmla="*/ 2147483647 w 243"/>
              <a:gd name="T15" fmla="*/ 0 h 232"/>
              <a:gd name="T16" fmla="*/ 2147483647 w 243"/>
              <a:gd name="T17" fmla="*/ 2147483647 h 232"/>
              <a:gd name="T18" fmla="*/ 2147483647 w 243"/>
              <a:gd name="T19" fmla="*/ 2147483647 h 232"/>
              <a:gd name="T20" fmla="*/ 2147483647 w 243"/>
              <a:gd name="T21" fmla="*/ 2147483647 h 232"/>
              <a:gd name="T22" fmla="*/ 0 w 243"/>
              <a:gd name="T23" fmla="*/ 2147483647 h 2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3"/>
              <a:gd name="T37" fmla="*/ 0 h 232"/>
              <a:gd name="T38" fmla="*/ 243 w 243"/>
              <a:gd name="T39" fmla="*/ 232 h 2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3" h="232">
                <a:moveTo>
                  <a:pt x="0" y="232"/>
                </a:moveTo>
                <a:cubicBezTo>
                  <a:pt x="18" y="220"/>
                  <a:pt x="43" y="210"/>
                  <a:pt x="45" y="210"/>
                </a:cubicBezTo>
                <a:cubicBezTo>
                  <a:pt x="74" y="171"/>
                  <a:pt x="88" y="153"/>
                  <a:pt x="128" y="106"/>
                </a:cubicBezTo>
                <a:cubicBezTo>
                  <a:pt x="156" y="72"/>
                  <a:pt x="183" y="46"/>
                  <a:pt x="201" y="28"/>
                </a:cubicBezTo>
                <a:cubicBezTo>
                  <a:pt x="212" y="17"/>
                  <a:pt x="227" y="6"/>
                  <a:pt x="236" y="6"/>
                </a:cubicBezTo>
                <a:cubicBezTo>
                  <a:pt x="238" y="6"/>
                  <a:pt x="239" y="6"/>
                  <a:pt x="241" y="7"/>
                </a:cubicBezTo>
                <a:cubicBezTo>
                  <a:pt x="243" y="0"/>
                  <a:pt x="243" y="0"/>
                  <a:pt x="243" y="0"/>
                </a:cubicBezTo>
                <a:cubicBezTo>
                  <a:pt x="243" y="0"/>
                  <a:pt x="242" y="0"/>
                  <a:pt x="242" y="0"/>
                </a:cubicBezTo>
                <a:cubicBezTo>
                  <a:pt x="226" y="0"/>
                  <a:pt x="211" y="11"/>
                  <a:pt x="196" y="22"/>
                </a:cubicBezTo>
                <a:cubicBezTo>
                  <a:pt x="167" y="41"/>
                  <a:pt x="101" y="111"/>
                  <a:pt x="69" y="148"/>
                </a:cubicBezTo>
                <a:cubicBezTo>
                  <a:pt x="44" y="176"/>
                  <a:pt x="21" y="206"/>
                  <a:pt x="3" y="230"/>
                </a:cubicBezTo>
                <a:cubicBezTo>
                  <a:pt x="2" y="231"/>
                  <a:pt x="1" y="232"/>
                  <a:pt x="0" y="232"/>
                </a:cubicBezTo>
                <a:close/>
              </a:path>
            </a:pathLst>
          </a:custGeom>
          <a:solidFill>
            <a:srgbClr val="000000"/>
          </a:solidFill>
          <a:ln w="9525">
            <a:noFill/>
            <a:round/>
            <a:headEnd/>
            <a:tailEnd/>
          </a:ln>
        </p:spPr>
        <p:txBody>
          <a:bodyPr/>
          <a:lstStyle/>
          <a:p>
            <a:endParaRPr lang="zh-CN" altLang="en-US"/>
          </a:p>
        </p:txBody>
      </p:sp>
      <p:sp>
        <p:nvSpPr>
          <p:cNvPr id="162" name="未知"/>
          <p:cNvSpPr>
            <a:spLocks/>
          </p:cNvSpPr>
          <p:nvPr/>
        </p:nvSpPr>
        <p:spPr bwMode="auto">
          <a:xfrm>
            <a:off x="4140200" y="2617788"/>
            <a:ext cx="327025" cy="360362"/>
          </a:xfrm>
          <a:custGeom>
            <a:avLst/>
            <a:gdLst>
              <a:gd name="T0" fmla="*/ 2147483647 w 87"/>
              <a:gd name="T1" fmla="*/ 2147483647 h 96"/>
              <a:gd name="T2" fmla="*/ 2147483647 w 87"/>
              <a:gd name="T3" fmla="*/ 2147483647 h 96"/>
              <a:gd name="T4" fmla="*/ 2147483647 w 87"/>
              <a:gd name="T5" fmla="*/ 2147483647 h 96"/>
              <a:gd name="T6" fmla="*/ 2147483647 w 87"/>
              <a:gd name="T7" fmla="*/ 2147483647 h 96"/>
              <a:gd name="T8" fmla="*/ 0 w 87"/>
              <a:gd name="T9" fmla="*/ 2147483647 h 96"/>
              <a:gd name="T10" fmla="*/ 2147483647 w 87"/>
              <a:gd name="T11" fmla="*/ 2147483647 h 96"/>
              <a:gd name="T12" fmla="*/ 2147483647 w 87"/>
              <a:gd name="T13" fmla="*/ 2147483647 h 96"/>
              <a:gd name="T14" fmla="*/ 2147483647 w 87"/>
              <a:gd name="T15" fmla="*/ 2147483647 h 96"/>
              <a:gd name="T16" fmla="*/ 2147483647 w 87"/>
              <a:gd name="T17" fmla="*/ 2147483647 h 96"/>
              <a:gd name="T18" fmla="*/ 2147483647 w 87"/>
              <a:gd name="T19" fmla="*/ 2147483647 h 96"/>
              <a:gd name="T20" fmla="*/ 2147483647 w 87"/>
              <a:gd name="T21" fmla="*/ 2147483647 h 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96"/>
              <a:gd name="T35" fmla="*/ 87 w 87"/>
              <a:gd name="T36" fmla="*/ 96 h 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96">
                <a:moveTo>
                  <a:pt x="74" y="1"/>
                </a:moveTo>
                <a:cubicBezTo>
                  <a:pt x="66" y="1"/>
                  <a:pt x="57" y="7"/>
                  <a:pt x="45" y="19"/>
                </a:cubicBezTo>
                <a:cubicBezTo>
                  <a:pt x="35" y="37"/>
                  <a:pt x="23" y="53"/>
                  <a:pt x="8" y="66"/>
                </a:cubicBezTo>
                <a:cubicBezTo>
                  <a:pt x="8" y="66"/>
                  <a:pt x="8" y="66"/>
                  <a:pt x="8" y="66"/>
                </a:cubicBezTo>
                <a:cubicBezTo>
                  <a:pt x="3" y="72"/>
                  <a:pt x="0" y="80"/>
                  <a:pt x="0" y="86"/>
                </a:cubicBezTo>
                <a:cubicBezTo>
                  <a:pt x="0" y="90"/>
                  <a:pt x="3" y="94"/>
                  <a:pt x="7" y="96"/>
                </a:cubicBezTo>
                <a:cubicBezTo>
                  <a:pt x="14" y="91"/>
                  <a:pt x="21" y="86"/>
                  <a:pt x="28" y="82"/>
                </a:cubicBezTo>
                <a:cubicBezTo>
                  <a:pt x="28" y="80"/>
                  <a:pt x="29" y="76"/>
                  <a:pt x="31" y="72"/>
                </a:cubicBezTo>
                <a:cubicBezTo>
                  <a:pt x="36" y="64"/>
                  <a:pt x="43" y="54"/>
                  <a:pt x="50" y="46"/>
                </a:cubicBezTo>
                <a:cubicBezTo>
                  <a:pt x="62" y="31"/>
                  <a:pt x="74" y="18"/>
                  <a:pt x="81" y="9"/>
                </a:cubicBezTo>
                <a:cubicBezTo>
                  <a:pt x="87" y="3"/>
                  <a:pt x="85" y="0"/>
                  <a:pt x="74" y="1"/>
                </a:cubicBezTo>
                <a:close/>
              </a:path>
            </a:pathLst>
          </a:custGeom>
          <a:solidFill>
            <a:srgbClr val="000000"/>
          </a:solidFill>
          <a:ln w="9525">
            <a:noFill/>
            <a:round/>
            <a:headEnd/>
            <a:tailEnd/>
          </a:ln>
        </p:spPr>
        <p:txBody>
          <a:bodyPr/>
          <a:lstStyle/>
          <a:p>
            <a:endParaRPr lang="zh-CN" altLang="en-US"/>
          </a:p>
        </p:txBody>
      </p:sp>
      <p:sp>
        <p:nvSpPr>
          <p:cNvPr id="163" name="未知"/>
          <p:cNvSpPr>
            <a:spLocks/>
          </p:cNvSpPr>
          <p:nvPr/>
        </p:nvSpPr>
        <p:spPr bwMode="auto">
          <a:xfrm>
            <a:off x="4144963" y="2690813"/>
            <a:ext cx="498475" cy="296862"/>
          </a:xfrm>
          <a:custGeom>
            <a:avLst/>
            <a:gdLst>
              <a:gd name="T0" fmla="*/ 2147483647 w 95"/>
              <a:gd name="T1" fmla="*/ 2147483647 h 60"/>
              <a:gd name="T2" fmla="*/ 2147483647 w 95"/>
              <a:gd name="T3" fmla="*/ 2147483647 h 60"/>
              <a:gd name="T4" fmla="*/ 2147483647 w 95"/>
              <a:gd name="T5" fmla="*/ 2147483647 h 60"/>
              <a:gd name="T6" fmla="*/ 2147483647 w 95"/>
              <a:gd name="T7" fmla="*/ 2147483647 h 60"/>
              <a:gd name="T8" fmla="*/ 2147483647 w 95"/>
              <a:gd name="T9" fmla="*/ 2147483647 h 60"/>
              <a:gd name="T10" fmla="*/ 2147483647 w 95"/>
              <a:gd name="T11" fmla="*/ 2147483647 h 60"/>
              <a:gd name="T12" fmla="*/ 0 w 95"/>
              <a:gd name="T13" fmla="*/ 2147483647 h 60"/>
              <a:gd name="T14" fmla="*/ 2147483647 w 95"/>
              <a:gd name="T15" fmla="*/ 2147483647 h 60"/>
              <a:gd name="T16" fmla="*/ 2147483647 w 95"/>
              <a:gd name="T17" fmla="*/ 2147483647 h 60"/>
              <a:gd name="T18" fmla="*/ 2147483647 w 95"/>
              <a:gd name="T19" fmla="*/ 2147483647 h 60"/>
              <a:gd name="T20" fmla="*/ 2147483647 w 95"/>
              <a:gd name="T21" fmla="*/ 2147483647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0"/>
              <a:gd name="T35" fmla="*/ 95 w 95"/>
              <a:gd name="T36" fmla="*/ 60 h 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0">
                <a:moveTo>
                  <a:pt x="94" y="1"/>
                </a:moveTo>
                <a:cubicBezTo>
                  <a:pt x="92" y="0"/>
                  <a:pt x="89" y="3"/>
                  <a:pt x="86" y="5"/>
                </a:cubicBezTo>
                <a:cubicBezTo>
                  <a:pt x="80" y="11"/>
                  <a:pt x="71" y="18"/>
                  <a:pt x="60" y="28"/>
                </a:cubicBezTo>
                <a:cubicBezTo>
                  <a:pt x="51" y="35"/>
                  <a:pt x="41" y="42"/>
                  <a:pt x="35" y="45"/>
                </a:cubicBezTo>
                <a:cubicBezTo>
                  <a:pt x="31" y="47"/>
                  <a:pt x="25" y="49"/>
                  <a:pt x="23" y="47"/>
                </a:cubicBezTo>
                <a:cubicBezTo>
                  <a:pt x="22" y="46"/>
                  <a:pt x="21" y="45"/>
                  <a:pt x="21" y="44"/>
                </a:cubicBezTo>
                <a:cubicBezTo>
                  <a:pt x="14" y="48"/>
                  <a:pt x="7" y="53"/>
                  <a:pt x="0" y="58"/>
                </a:cubicBezTo>
                <a:cubicBezTo>
                  <a:pt x="2" y="59"/>
                  <a:pt x="5" y="60"/>
                  <a:pt x="9" y="60"/>
                </a:cubicBezTo>
                <a:cubicBezTo>
                  <a:pt x="27" y="60"/>
                  <a:pt x="45" y="46"/>
                  <a:pt x="56" y="38"/>
                </a:cubicBezTo>
                <a:cubicBezTo>
                  <a:pt x="66" y="29"/>
                  <a:pt x="80" y="18"/>
                  <a:pt x="87" y="11"/>
                </a:cubicBezTo>
                <a:cubicBezTo>
                  <a:pt x="93" y="6"/>
                  <a:pt x="95" y="3"/>
                  <a:pt x="94" y="1"/>
                </a:cubicBezTo>
                <a:close/>
              </a:path>
            </a:pathLst>
          </a:custGeom>
          <a:solidFill>
            <a:srgbClr val="000000"/>
          </a:solidFill>
          <a:ln w="9525">
            <a:noFill/>
            <a:round/>
            <a:headEnd/>
            <a:tailEnd/>
          </a:ln>
        </p:spPr>
        <p:txBody>
          <a:bodyPr/>
          <a:lstStyle/>
          <a:p>
            <a:endParaRPr lang="zh-CN" altLang="en-US"/>
          </a:p>
        </p:txBody>
      </p:sp>
      <p:pic>
        <p:nvPicPr>
          <p:cNvPr id="164" name="Picture 3" descr="C:\Documents and Settings\mder\桌面\nerc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55573 0.00925 C -0.54965 0.00579 -0.52795 -0.00878 -0.51927 -0.01156 C -0.51059 -0.01433 -0.50747 -0.01109 -0.50365 -0.00739 C -0.49983 -0.00369 -0.49774 0.00717 -0.49618 0.0111 " pathEditMode="fixed" rAng="0" ptsTypes="aaaa">
                                      <p:cBhvr>
                                        <p:cTn id="6" dur="100" fill="hold"/>
                                        <p:tgtEl>
                                          <p:spTgt spid="159"/>
                                        </p:tgtEl>
                                        <p:attrNameLst>
                                          <p:attrName>ppt_x,ppt_y</p:attrName>
                                        </p:attrNameLst>
                                      </p:cBhvr>
                                      <p:rCtr x="0" y="0"/>
                                    </p:animMotion>
                                  </p:childTnLst>
                                </p:cTn>
                              </p:par>
                              <p:par>
                                <p:cTn id="7" presetID="22" presetClass="entr" presetSubtype="8"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animEffect transition="in" filter="wipe(left)">
                                      <p:cBhvr>
                                        <p:cTn id="9" dur="100"/>
                                        <p:tgtEl>
                                          <p:spTgt spid="126"/>
                                        </p:tgtEl>
                                      </p:cBhvr>
                                    </p:animEffect>
                                  </p:childTnLst>
                                </p:cTn>
                              </p:par>
                            </p:childTnLst>
                          </p:cTn>
                        </p:par>
                        <p:par>
                          <p:cTn id="10" fill="hold">
                            <p:stCondLst>
                              <p:cond delay="100"/>
                            </p:stCondLst>
                            <p:childTnLst>
                              <p:par>
                                <p:cTn id="11" presetID="0" presetClass="path" presetSubtype="0" accel="50000" decel="50000" fill="hold" nodeType="afterEffect">
                                  <p:stCondLst>
                                    <p:cond delay="0"/>
                                  </p:stCondLst>
                                  <p:childTnLst>
                                    <p:animMotion origin="layout" path="M -0.65052 0.04417 C -0.64653 0.04093 -0.63403 0.0296 -0.62552 0.0259 C -0.61702 0.0222 -0.61649 0.02035 -0.59948 0.02174 C -0.58247 0.02313 -0.54011 0.0333 -0.52327 0.03422 C -0.50643 0.03515 -0.50243 0.03145 -0.49792 0.02798 C -0.4934 0.02451 -0.4967 0.01619 -0.49636 0.01318 " pathEditMode="fixed" rAng="0" ptsTypes="aaaaaa">
                                      <p:cBhvr>
                                        <p:cTn id="12" dur="200" spd="-99900" fill="hold"/>
                                        <p:tgtEl>
                                          <p:spTgt spid="159"/>
                                        </p:tgtEl>
                                        <p:attrNameLst>
                                          <p:attrName>ppt_x,ppt_y</p:attrName>
                                        </p:attrNameLst>
                                      </p:cBhvr>
                                      <p:rCtr x="1" y="0"/>
                                    </p:animMotion>
                                  </p:childTnLst>
                                </p:cTn>
                              </p:par>
                              <p:par>
                                <p:cTn id="13" presetID="22" presetClass="entr" presetSubtype="2" fill="hold" grpId="0" nodeType="with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wipe(right)">
                                      <p:cBhvr>
                                        <p:cTn id="15" dur="200"/>
                                        <p:tgtEl>
                                          <p:spTgt spid="127"/>
                                        </p:tgtEl>
                                      </p:cBhvr>
                                    </p:animEffect>
                                  </p:childTnLst>
                                </p:cTn>
                              </p:par>
                            </p:childTnLst>
                          </p:cTn>
                        </p:par>
                        <p:par>
                          <p:cTn id="16" fill="hold">
                            <p:stCondLst>
                              <p:cond delay="300"/>
                            </p:stCondLst>
                            <p:childTnLst>
                              <p:par>
                                <p:cTn id="17" presetID="0" presetClass="path" presetSubtype="0" accel="50000" decel="50000" fill="hold" nodeType="afterEffect">
                                  <p:stCondLst>
                                    <p:cond delay="0"/>
                                  </p:stCondLst>
                                  <p:childTnLst>
                                    <p:animMotion origin="layout" path="M -0.60434 0.05642 C -0.60486 0.05896 -0.60174 0.06775 -0.60434 0.07122 C -0.60695 0.07469 -0.61389 0.07607 -0.62014 0.07746 C -0.62639 0.07885 -0.63698 0.08162 -0.64219 0.07908 C -0.6474 0.07654 -0.65 0.06821 -0.65156 0.06243 C -0.65313 0.05665 -0.65156 0.0481 -0.65156 0.04417 " pathEditMode="fixed" rAng="0" ptsTypes="aaaaaa">
                                      <p:cBhvr>
                                        <p:cTn id="18" dur="300" spd="-99900" fill="hold"/>
                                        <p:tgtEl>
                                          <p:spTgt spid="159"/>
                                        </p:tgtEl>
                                        <p:attrNameLst>
                                          <p:attrName>ppt_x,ppt_y</p:attrName>
                                        </p:attrNameLst>
                                      </p:cBhvr>
                                      <p:rCtr x="0" y="0"/>
                                    </p:animMotion>
                                  </p:childTnLst>
                                </p:cTn>
                              </p:par>
                              <p:par>
                                <p:cTn id="19" presetID="22" presetClass="entr" presetSubtype="8"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animEffect transition="in" filter="wipe(left)">
                                      <p:cBhvr>
                                        <p:cTn id="21" dur="300"/>
                                        <p:tgtEl>
                                          <p:spTgt spid="125"/>
                                        </p:tgtEl>
                                      </p:cBhvr>
                                    </p:animEffect>
                                  </p:childTnLst>
                                </p:cTn>
                              </p:par>
                            </p:childTnLst>
                          </p:cTn>
                        </p:par>
                        <p:par>
                          <p:cTn id="22" fill="hold">
                            <p:stCondLst>
                              <p:cond delay="600"/>
                            </p:stCondLst>
                            <p:childTnLst>
                              <p:par>
                                <p:cTn id="23" presetID="0" presetClass="path" presetSubtype="0" accel="50000" decel="50000" fill="hold" nodeType="afterEffect">
                                  <p:stCondLst>
                                    <p:cond delay="0"/>
                                  </p:stCondLst>
                                  <p:childTnLst>
                                    <p:animMotion origin="layout" path="M -0.59983 0.0585 C -0.57743 0.05064 -0.55486 0.04278 -0.54584 0.03954 " pathEditMode="relative" rAng="0" ptsTypes="aA">
                                      <p:cBhvr>
                                        <p:cTn id="24" dur="100" fill="hold"/>
                                        <p:tgtEl>
                                          <p:spTgt spid="159"/>
                                        </p:tgtEl>
                                        <p:attrNameLst>
                                          <p:attrName>ppt_x,ppt_y</p:attrName>
                                        </p:attrNameLst>
                                      </p:cBhvr>
                                      <p:rCtr x="0" y="0"/>
                                    </p:animMotion>
                                  </p:childTnLst>
                                </p:cTn>
                              </p:par>
                            </p:childTnLst>
                          </p:cTn>
                        </p:par>
                        <p:par>
                          <p:cTn id="25" fill="hold">
                            <p:stCondLst>
                              <p:cond delay="700"/>
                            </p:stCondLst>
                            <p:childTnLst>
                              <p:par>
                                <p:cTn id="26" presetID="0" presetClass="path" presetSubtype="0" accel="50000" decel="50000" fill="hold" nodeType="afterEffect">
                                  <p:stCondLst>
                                    <p:cond delay="0"/>
                                  </p:stCondLst>
                                  <p:childTnLst>
                                    <p:animMotion origin="layout" path="M -0.68681 0.14428 C -0.67813 0.14313 -0.64948 0.14521 -0.63438 0.13781 C -0.61927 0.13041 -0.60469 0.10914 -0.59618 0.10035 C -0.58768 0.09157 -0.58889 0.09226 -0.58368 0.08509 C -0.57847 0.07792 -0.56962 0.06521 -0.56459 0.05758 C -0.55955 0.04995 -0.55573 0.04255 -0.55347 0.03862 " pathEditMode="fixed" rAng="0" ptsTypes="aaaaaa">
                                      <p:cBhvr>
                                        <p:cTn id="27" dur="100" spd="-99900" fill="hold"/>
                                        <p:tgtEl>
                                          <p:spTgt spid="159"/>
                                        </p:tgtEl>
                                        <p:attrNameLst>
                                          <p:attrName>ppt_x,ppt_y</p:attrName>
                                        </p:attrNameLst>
                                      </p:cBhvr>
                                      <p:rCtr x="1" y="-1"/>
                                    </p:animMotion>
                                  </p:childTnLst>
                                </p:cTn>
                              </p:par>
                              <p:par>
                                <p:cTn id="28" presetID="22" presetClass="entr" presetSubtype="1" fill="hold" grpId="0" nodeType="withEffect">
                                  <p:stCondLst>
                                    <p:cond delay="0"/>
                                  </p:stCondLst>
                                  <p:childTnLst>
                                    <p:set>
                                      <p:cBhvr>
                                        <p:cTn id="29" dur="1" fill="hold">
                                          <p:stCondLst>
                                            <p:cond delay="0"/>
                                          </p:stCondLst>
                                        </p:cTn>
                                        <p:tgtEl>
                                          <p:spTgt spid="128"/>
                                        </p:tgtEl>
                                        <p:attrNameLst>
                                          <p:attrName>style.visibility</p:attrName>
                                        </p:attrNameLst>
                                      </p:cBhvr>
                                      <p:to>
                                        <p:strVal val="visible"/>
                                      </p:to>
                                    </p:set>
                                    <p:animEffect transition="in" filter="wipe(up)">
                                      <p:cBhvr>
                                        <p:cTn id="30" dur="100"/>
                                        <p:tgtEl>
                                          <p:spTgt spid="128"/>
                                        </p:tgtEl>
                                      </p:cBhvr>
                                    </p:animEffect>
                                  </p:childTnLst>
                                </p:cTn>
                              </p:par>
                            </p:childTnLst>
                          </p:cTn>
                        </p:par>
                        <p:par>
                          <p:cTn id="31" fill="hold">
                            <p:stCondLst>
                              <p:cond delay="800"/>
                            </p:stCondLst>
                            <p:childTnLst>
                              <p:par>
                                <p:cTn id="32" presetID="0" presetClass="path" presetSubtype="0" accel="50000" decel="50000" fill="hold" nodeType="afterEffect">
                                  <p:stCondLst>
                                    <p:cond delay="0"/>
                                  </p:stCondLst>
                                  <p:childTnLst>
                                    <p:animMotion origin="layout" path="M -0.68524 0.14428 C -0.67726 0.14405 -0.64827 0.1422 -0.63577 0.1422 C -0.62327 0.1422 -0.62066 0.14498 -0.61059 0.14428 C -0.60052 0.14359 -0.58698 0.14174 -0.5757 0.13781 C -0.56441 0.13388 -0.54931 0.1244 -0.54236 0.12093 " pathEditMode="fixed" rAng="0" ptsTypes="aaaaa">
                                      <p:cBhvr>
                                        <p:cTn id="33" dur="100" fill="hold"/>
                                        <p:tgtEl>
                                          <p:spTgt spid="159"/>
                                        </p:tgtEl>
                                        <p:attrNameLst>
                                          <p:attrName>ppt_x,ppt_y</p:attrName>
                                        </p:attrNameLst>
                                      </p:cBhvr>
                                      <p:rCtr x="1" y="0"/>
                                    </p:animMotion>
                                  </p:childTnLst>
                                </p:cTn>
                              </p:par>
                              <p:par>
                                <p:cTn id="34" presetID="22" presetClass="entr" presetSubtype="8" fill="hold" grpId="0" nodeType="with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left)">
                                      <p:cBhvr>
                                        <p:cTn id="36" dur="100"/>
                                        <p:tgtEl>
                                          <p:spTgt spid="129"/>
                                        </p:tgtEl>
                                      </p:cBhvr>
                                    </p:animEffect>
                                  </p:childTnLst>
                                </p:cTn>
                              </p:par>
                            </p:childTnLst>
                          </p:cTn>
                        </p:par>
                        <p:par>
                          <p:cTn id="37" fill="hold">
                            <p:stCondLst>
                              <p:cond delay="900"/>
                            </p:stCondLst>
                            <p:childTnLst>
                              <p:par>
                                <p:cTn id="38" presetID="0" presetClass="path" presetSubtype="0" accel="50000" decel="50000" fill="hold" nodeType="afterEffect">
                                  <p:stCondLst>
                                    <p:cond delay="0"/>
                                  </p:stCondLst>
                                  <p:childTnLst>
                                    <p:animMotion origin="layout" path="M -0.54254 0.1207 C -0.53976 0.11908 -0.5349 0.12162 -0.52778 0.11353 C -0.52066 0.10544 -0.51111 0.08625 -0.49948 0.07237 C -0.48785 0.05873 -0.46893 0.04116 -0.45834 0.03006 C -0.44774 0.01896 -0.44045 0.01318 -0.43594 0.00509 C -0.43143 -0.003 -0.43177 -0.01364 -0.43073 -0.01849 " pathEditMode="fixed" rAng="0" ptsTypes="aaaaaa">
                                      <p:cBhvr>
                                        <p:cTn id="39" dur="100" fill="hold"/>
                                        <p:tgtEl>
                                          <p:spTgt spid="159"/>
                                        </p:tgtEl>
                                        <p:attrNameLst>
                                          <p:attrName>ppt_x,ppt_y</p:attrName>
                                        </p:attrNameLst>
                                      </p:cBhvr>
                                      <p:rCtr x="1" y="-1"/>
                                    </p:animMotion>
                                  </p:childTnLst>
                                </p:cTn>
                              </p:par>
                              <p:par>
                                <p:cTn id="40" presetID="22" presetClass="entr" presetSubtype="4" fill="hold" grpId="0"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wipe(down)">
                                      <p:cBhvr>
                                        <p:cTn id="42" dur="100"/>
                                        <p:tgtEl>
                                          <p:spTgt spid="151"/>
                                        </p:tgtEl>
                                      </p:cBhvr>
                                    </p:animEffect>
                                  </p:childTnLst>
                                </p:cTn>
                              </p:par>
                            </p:childTnLst>
                          </p:cTn>
                        </p:par>
                        <p:par>
                          <p:cTn id="43" fill="hold">
                            <p:stCondLst>
                              <p:cond delay="1000"/>
                            </p:stCondLst>
                            <p:childTnLst>
                              <p:par>
                                <p:cTn id="44" presetID="0" presetClass="path" presetSubtype="0" accel="50000" decel="50000" fill="hold" nodeType="afterEffect">
                                  <p:stCondLst>
                                    <p:cond delay="0"/>
                                  </p:stCondLst>
                                  <p:childTnLst>
                                    <p:animMotion origin="layout" path="M -0.43212 -0.02127 C -0.43455 -0.02104 -0.43889 -0.02682 -0.4467 -0.01988 C -0.45452 -0.01294 -0.46788 0.00602 -0.47899 0.02035 C -0.49011 0.03469 -0.50382 0.05064 -0.51354 0.06613 C -0.52327 0.08162 -0.53212 0.10359 -0.53698 0.11353 " pathEditMode="fixed" rAng="0" ptsTypes="aaaaa">
                                      <p:cBhvr>
                                        <p:cTn id="45" dur="100" fill="hold"/>
                                        <p:tgtEl>
                                          <p:spTgt spid="159"/>
                                        </p:tgtEl>
                                        <p:attrNameLst>
                                          <p:attrName>ppt_x,ppt_y</p:attrName>
                                        </p:attrNameLst>
                                      </p:cBhvr>
                                      <p:rCtr x="-1" y="1"/>
                                    </p:animMotion>
                                  </p:childTnLst>
                                </p:cTn>
                              </p:par>
                              <p:par>
                                <p:cTn id="46" presetID="22" presetClass="entr" presetSubtype="1"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wipe(up)">
                                      <p:cBhvr>
                                        <p:cTn id="48" dur="100"/>
                                        <p:tgtEl>
                                          <p:spTgt spid="147"/>
                                        </p:tgtEl>
                                      </p:cBhvr>
                                    </p:animEffect>
                                  </p:childTnLst>
                                </p:cTn>
                              </p:par>
                            </p:childTnLst>
                          </p:cTn>
                        </p:par>
                        <p:par>
                          <p:cTn id="49" fill="hold">
                            <p:stCondLst>
                              <p:cond delay="1100"/>
                            </p:stCondLst>
                            <p:childTnLst>
                              <p:par>
                                <p:cTn id="50" presetID="0" presetClass="path" presetSubtype="0" accel="50000" decel="50000" fill="hold" nodeType="afterEffect">
                                  <p:stCondLst>
                                    <p:cond delay="0"/>
                                  </p:stCondLst>
                                  <p:childTnLst>
                                    <p:animMotion origin="layout" path="M -0.53698 0.11353 C -0.53889 0.11839 -0.54601 0.13665 -0.54844 0.14266 " pathEditMode="fixed" rAng="0" ptsTypes="aa">
                                      <p:cBhvr>
                                        <p:cTn id="51" dur="100" fill="hold"/>
                                        <p:tgtEl>
                                          <p:spTgt spid="159"/>
                                        </p:tgtEl>
                                        <p:attrNameLst>
                                          <p:attrName>ppt_x,ppt_y</p:attrName>
                                        </p:attrNameLst>
                                      </p:cBhvr>
                                      <p:rCtr x="0" y="0"/>
                                    </p:animMotion>
                                  </p:childTnLst>
                                </p:cTn>
                              </p:par>
                              <p:par>
                                <p:cTn id="52" presetID="22" presetClass="entr" presetSubtype="1" fill="hold" grpId="0" nodeType="withEffect">
                                  <p:stCondLst>
                                    <p:cond delay="0"/>
                                  </p:stCondLst>
                                  <p:childTnLst>
                                    <p:set>
                                      <p:cBhvr>
                                        <p:cTn id="53" dur="1" fill="hold">
                                          <p:stCondLst>
                                            <p:cond delay="0"/>
                                          </p:stCondLst>
                                        </p:cTn>
                                        <p:tgtEl>
                                          <p:spTgt spid="152"/>
                                        </p:tgtEl>
                                        <p:attrNameLst>
                                          <p:attrName>style.visibility</p:attrName>
                                        </p:attrNameLst>
                                      </p:cBhvr>
                                      <p:to>
                                        <p:strVal val="visible"/>
                                      </p:to>
                                    </p:set>
                                    <p:animEffect transition="in" filter="wipe(up)">
                                      <p:cBhvr>
                                        <p:cTn id="54" dur="100"/>
                                        <p:tgtEl>
                                          <p:spTgt spid="152"/>
                                        </p:tgtEl>
                                      </p:cBhvr>
                                    </p:animEffect>
                                  </p:childTnLst>
                                </p:cTn>
                              </p:par>
                            </p:childTnLst>
                          </p:cTn>
                        </p:par>
                        <p:par>
                          <p:cTn id="55" fill="hold">
                            <p:stCondLst>
                              <p:cond delay="1200"/>
                            </p:stCondLst>
                            <p:childTnLst>
                              <p:par>
                                <p:cTn id="56" presetID="0" presetClass="path" presetSubtype="0" accel="50000" decel="50000" fill="hold" nodeType="afterEffect">
                                  <p:stCondLst>
                                    <p:cond delay="0"/>
                                  </p:stCondLst>
                                  <p:childTnLst>
                                    <p:animMotion origin="layout" path="M -0.48993 0.09781 C -0.49497 0.10035 -0.51163 0.10474 -0.5217 0.11261 C -0.53177 0.12047 -0.54427 0.13758 -0.55035 0.14428 " pathEditMode="fixed" rAng="0" ptsTypes="aaa">
                                      <p:cBhvr>
                                        <p:cTn id="57" dur="100" spd="-99900" fill="hold"/>
                                        <p:tgtEl>
                                          <p:spTgt spid="159"/>
                                        </p:tgtEl>
                                        <p:attrNameLst>
                                          <p:attrName>ppt_x,ppt_y</p:attrName>
                                        </p:attrNameLst>
                                      </p:cBhvr>
                                      <p:rCtr x="0" y="0"/>
                                    </p:animMotion>
                                  </p:childTnLst>
                                </p:cTn>
                              </p:par>
                              <p:par>
                                <p:cTn id="58" presetID="22" presetClass="entr" presetSubtype="4" fill="hold" grpId="0" nodeType="with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wipe(down)">
                                      <p:cBhvr>
                                        <p:cTn id="60" dur="100"/>
                                        <p:tgtEl>
                                          <p:spTgt spid="150"/>
                                        </p:tgtEl>
                                      </p:cBhvr>
                                    </p:animEffect>
                                  </p:childTnLst>
                                </p:cTn>
                              </p:par>
                            </p:childTnLst>
                          </p:cTn>
                        </p:par>
                        <p:par>
                          <p:cTn id="61" fill="hold">
                            <p:stCondLst>
                              <p:cond delay="1300"/>
                            </p:stCondLst>
                            <p:childTnLst>
                              <p:par>
                                <p:cTn id="62" presetID="0" presetClass="path" presetSubtype="0" accel="50000" decel="50000" fill="hold" nodeType="afterEffect">
                                  <p:stCondLst>
                                    <p:cond delay="0"/>
                                  </p:stCondLst>
                                  <p:childTnLst>
                                    <p:animMotion origin="layout" path="M -0.51059 0.14636 C -0.50747 0.1422 -0.49844 0.12879 -0.49479 0.12093 C -0.49115 0.11307 -0.48976 0.10428 -0.48837 0.09989 " pathEditMode="fixed" rAng="0" ptsTypes="aaa">
                                      <p:cBhvr>
                                        <p:cTn id="63" dur="100" spd="-99900" fill="hold"/>
                                        <p:tgtEl>
                                          <p:spTgt spid="159"/>
                                        </p:tgtEl>
                                        <p:attrNameLst>
                                          <p:attrName>ppt_x,ppt_y</p:attrName>
                                        </p:attrNameLst>
                                      </p:cBhvr>
                                      <p:rCtr x="0" y="0"/>
                                    </p:animMotion>
                                  </p:childTnLst>
                                </p:cTn>
                              </p:par>
                              <p:par>
                                <p:cTn id="64" presetID="22" presetClass="entr" presetSubtype="1" fill="hold" grpId="0" nodeType="withEffect">
                                  <p:stCondLst>
                                    <p:cond delay="0"/>
                                  </p:stCondLst>
                                  <p:childTnLst>
                                    <p:set>
                                      <p:cBhvr>
                                        <p:cTn id="65" dur="1" fill="hold">
                                          <p:stCondLst>
                                            <p:cond delay="0"/>
                                          </p:stCondLst>
                                        </p:cTn>
                                        <p:tgtEl>
                                          <p:spTgt spid="148"/>
                                        </p:tgtEl>
                                        <p:attrNameLst>
                                          <p:attrName>style.visibility</p:attrName>
                                        </p:attrNameLst>
                                      </p:cBhvr>
                                      <p:to>
                                        <p:strVal val="visible"/>
                                      </p:to>
                                    </p:set>
                                    <p:animEffect transition="in" filter="wipe(up)">
                                      <p:cBhvr>
                                        <p:cTn id="66" dur="100"/>
                                        <p:tgtEl>
                                          <p:spTgt spid="148"/>
                                        </p:tgtEl>
                                      </p:cBhvr>
                                    </p:animEffect>
                                  </p:childTnLst>
                                </p:cTn>
                              </p:par>
                            </p:childTnLst>
                          </p:cTn>
                        </p:par>
                        <p:par>
                          <p:cTn id="67" fill="hold">
                            <p:stCondLst>
                              <p:cond delay="1400"/>
                            </p:stCondLst>
                            <p:childTnLst>
                              <p:par>
                                <p:cTn id="68" presetID="0" presetClass="path" presetSubtype="0" accel="50000" decel="50000" fill="hold" nodeType="afterEffect">
                                  <p:stCondLst>
                                    <p:cond delay="0"/>
                                  </p:stCondLst>
                                  <p:childTnLst>
                                    <p:animMotion origin="layout" path="M -0.43924 0.11307 C -0.44115 0.11029 -0.44427 0.09642 -0.44879 0.09411 C -0.4533 0.0918 -0.4599 0.0948 -0.46615 0.09989 C -0.4724 0.10498 -0.47969 0.11792 -0.48681 0.12532 C -0.49393 0.13272 -0.50452 0.14058 -0.5092 0.14451 " pathEditMode="fixed" rAng="0" ptsTypes="aaaaa">
                                      <p:cBhvr>
                                        <p:cTn id="69" dur="100" spd="-99900" fill="hold"/>
                                        <p:tgtEl>
                                          <p:spTgt spid="159"/>
                                        </p:tgtEl>
                                        <p:attrNameLst>
                                          <p:attrName>ppt_x,ppt_y</p:attrName>
                                        </p:attrNameLst>
                                      </p:cBhvr>
                                      <p:rCtr x="0" y="0"/>
                                    </p:animMotion>
                                  </p:childTnLst>
                                </p:cTn>
                              </p:par>
                              <p:par>
                                <p:cTn id="70" presetID="22" presetClass="entr" presetSubtype="4" fill="hold" grpId="0" nodeType="withEffect">
                                  <p:stCondLst>
                                    <p:cond delay="0"/>
                                  </p:stCondLst>
                                  <p:childTnLst>
                                    <p:set>
                                      <p:cBhvr>
                                        <p:cTn id="71" dur="1" fill="hold">
                                          <p:stCondLst>
                                            <p:cond delay="0"/>
                                          </p:stCondLst>
                                        </p:cTn>
                                        <p:tgtEl>
                                          <p:spTgt spid="149"/>
                                        </p:tgtEl>
                                        <p:attrNameLst>
                                          <p:attrName>style.visibility</p:attrName>
                                        </p:attrNameLst>
                                      </p:cBhvr>
                                      <p:to>
                                        <p:strVal val="visible"/>
                                      </p:to>
                                    </p:set>
                                    <p:animEffect transition="in" filter="wipe(down)">
                                      <p:cBhvr>
                                        <p:cTn id="72" dur="100"/>
                                        <p:tgtEl>
                                          <p:spTgt spid="149"/>
                                        </p:tgtEl>
                                      </p:cBhvr>
                                    </p:animEffect>
                                  </p:childTnLst>
                                </p:cTn>
                              </p:par>
                            </p:childTnLst>
                          </p:cTn>
                        </p:par>
                        <p:par>
                          <p:cTn id="73" fill="hold">
                            <p:stCondLst>
                              <p:cond delay="1500"/>
                            </p:stCondLst>
                            <p:childTnLst>
                              <p:par>
                                <p:cTn id="74" presetID="0" presetClass="path" presetSubtype="0" accel="50000" decel="50000" fill="hold" nodeType="afterEffect">
                                  <p:stCondLst>
                                    <p:cond delay="0"/>
                                  </p:stCondLst>
                                  <p:childTnLst>
                                    <p:animMotion origin="layout" path="M -0.42014 0.09342 C -0.4217 0.09573 -0.41962 0.0992 -0.42656 0.10683 C -0.43351 0.11446 -0.45295 0.13342 -0.46146 0.13966 C -0.46997 0.1459 -0.47552 0.14798 -0.47743 0.14405 C -0.47934 0.14012 -0.47656 0.12486 -0.47257 0.11654 C -0.46858 0.10821 -0.45886 0.09711 -0.45347 0.09457 C -0.44809 0.09203 -0.44323 0.09711 -0.4408 0.10081 C -0.43837 0.10451 -0.43959 0.1133 -0.43924 0.11654 " pathEditMode="fixed" rAng="0" ptsTypes="aaaaaaaa">
                                      <p:cBhvr>
                                        <p:cTn id="75" dur="100" spd="-99900" fill="hold"/>
                                        <p:tgtEl>
                                          <p:spTgt spid="159"/>
                                        </p:tgtEl>
                                        <p:attrNameLst>
                                          <p:attrName>ppt_x,ppt_y</p:attrName>
                                        </p:attrNameLst>
                                      </p:cBhvr>
                                      <p:rCtr x="0" y="0"/>
                                    </p:animMotion>
                                  </p:childTnLst>
                                </p:cTn>
                              </p:par>
                              <p:par>
                                <p:cTn id="76" presetID="22" presetClass="entr" presetSubtype="2" fill="hold" grpId="0" nodeType="withEffect">
                                  <p:stCondLst>
                                    <p:cond delay="0"/>
                                  </p:stCondLst>
                                  <p:childTnLst>
                                    <p:set>
                                      <p:cBhvr>
                                        <p:cTn id="77" dur="1" fill="hold">
                                          <p:stCondLst>
                                            <p:cond delay="0"/>
                                          </p:stCondLst>
                                        </p:cTn>
                                        <p:tgtEl>
                                          <p:spTgt spid="130"/>
                                        </p:tgtEl>
                                        <p:attrNameLst>
                                          <p:attrName>style.visibility</p:attrName>
                                        </p:attrNameLst>
                                      </p:cBhvr>
                                      <p:to>
                                        <p:strVal val="visible"/>
                                      </p:to>
                                    </p:set>
                                    <p:animEffect transition="in" filter="wipe(right)">
                                      <p:cBhvr>
                                        <p:cTn id="78" dur="100"/>
                                        <p:tgtEl>
                                          <p:spTgt spid="130"/>
                                        </p:tgtEl>
                                      </p:cBhvr>
                                    </p:animEffect>
                                  </p:childTnLst>
                                </p:cTn>
                              </p:par>
                            </p:childTnLst>
                          </p:cTn>
                        </p:par>
                        <p:par>
                          <p:cTn id="79" fill="hold">
                            <p:stCondLst>
                              <p:cond delay="1600"/>
                            </p:stCondLst>
                            <p:childTnLst>
                              <p:par>
                                <p:cTn id="80" presetID="0" presetClass="path" presetSubtype="0" accel="50000" decel="50000" fill="hold" nodeType="afterEffect">
                                  <p:stCondLst>
                                    <p:cond delay="0"/>
                                  </p:stCondLst>
                                  <p:childTnLst>
                                    <p:animMotion origin="layout" path="M -0.41632 0.09203 C -0.42118 0.10035 -0.43941 0.1318 -0.44549 0.1422 " pathEditMode="fixed" rAng="0" ptsTypes="aa">
                                      <p:cBhvr>
                                        <p:cTn id="81" dur="100" fill="hold"/>
                                        <p:tgtEl>
                                          <p:spTgt spid="159"/>
                                        </p:tgtEl>
                                        <p:attrNameLst>
                                          <p:attrName>ppt_x,ppt_y</p:attrName>
                                        </p:attrNameLst>
                                      </p:cBhvr>
                                      <p:rCtr x="0" y="0"/>
                                    </p:animMotion>
                                  </p:childTnLst>
                                </p:cTn>
                              </p:par>
                              <p:par>
                                <p:cTn id="82" presetID="22" presetClass="entr" presetSubtype="1" fill="hold" grpId="0" nodeType="withEffect">
                                  <p:stCondLst>
                                    <p:cond delay="0"/>
                                  </p:stCondLst>
                                  <p:childTnLst>
                                    <p:set>
                                      <p:cBhvr>
                                        <p:cTn id="83" dur="1" fill="hold">
                                          <p:stCondLst>
                                            <p:cond delay="0"/>
                                          </p:stCondLst>
                                        </p:cTn>
                                        <p:tgtEl>
                                          <p:spTgt spid="158"/>
                                        </p:tgtEl>
                                        <p:attrNameLst>
                                          <p:attrName>style.visibility</p:attrName>
                                        </p:attrNameLst>
                                      </p:cBhvr>
                                      <p:to>
                                        <p:strVal val="visible"/>
                                      </p:to>
                                    </p:set>
                                    <p:animEffect transition="in" filter="wipe(up)">
                                      <p:cBhvr>
                                        <p:cTn id="84" dur="100"/>
                                        <p:tgtEl>
                                          <p:spTgt spid="158"/>
                                        </p:tgtEl>
                                      </p:cBhvr>
                                    </p:animEffect>
                                  </p:childTnLst>
                                </p:cTn>
                              </p:par>
                            </p:childTnLst>
                          </p:cTn>
                        </p:par>
                        <p:par>
                          <p:cTn id="85" fill="hold">
                            <p:stCondLst>
                              <p:cond delay="1700"/>
                            </p:stCondLst>
                            <p:childTnLst>
                              <p:par>
                                <p:cTn id="86" presetID="0" presetClass="path" presetSubtype="0" accel="50000" decel="50000" fill="hold" nodeType="afterEffect">
                                  <p:stCondLst>
                                    <p:cond delay="0"/>
                                  </p:stCondLst>
                                  <p:childTnLst>
                                    <p:animMotion origin="layout" path="M -0.44774 0.14567 C -0.44445 0.1459 -0.44097 0.14636 -0.43663 0.14474 C -0.43229 0.14313 -0.42604 0.13896 -0.42205 0.13619 C -0.41806 0.13342 -0.41528 0.13041 -0.41285 0.12787 C -0.41042 0.12463 -0.40816 0.11839 -0.40729 0.11607 C -0.40643 0.11353 -0.40764 0.11307 -0.40764 0.11237 " pathEditMode="fixed" rAng="0" ptsTypes="aaaaaA">
                                      <p:cBhvr>
                                        <p:cTn id="87" dur="100" fill="hold"/>
                                        <p:tgtEl>
                                          <p:spTgt spid="159"/>
                                        </p:tgtEl>
                                        <p:attrNameLst>
                                          <p:attrName>ppt_x,ppt_y</p:attrName>
                                        </p:attrNameLst>
                                      </p:cBhvr>
                                      <p:rCtr x="0" y="0"/>
                                    </p:animMotion>
                                  </p:childTnLst>
                                </p:cTn>
                              </p:par>
                              <p:par>
                                <p:cTn id="88" presetID="22" presetClass="entr" presetSubtype="4" fill="hold" grpId="0" nodeType="withEffect">
                                  <p:stCondLst>
                                    <p:cond delay="0"/>
                                  </p:stCondLst>
                                  <p:childTnLst>
                                    <p:set>
                                      <p:cBhvr>
                                        <p:cTn id="89" dur="1" fill="hold">
                                          <p:stCondLst>
                                            <p:cond delay="0"/>
                                          </p:stCondLst>
                                        </p:cTn>
                                        <p:tgtEl>
                                          <p:spTgt spid="157"/>
                                        </p:tgtEl>
                                        <p:attrNameLst>
                                          <p:attrName>style.visibility</p:attrName>
                                        </p:attrNameLst>
                                      </p:cBhvr>
                                      <p:to>
                                        <p:strVal val="visible"/>
                                      </p:to>
                                    </p:set>
                                    <p:animEffect transition="in" filter="wipe(down)">
                                      <p:cBhvr>
                                        <p:cTn id="90" dur="100"/>
                                        <p:tgtEl>
                                          <p:spTgt spid="157"/>
                                        </p:tgtEl>
                                      </p:cBhvr>
                                    </p:animEffect>
                                  </p:childTnLst>
                                </p:cTn>
                              </p:par>
                            </p:childTnLst>
                          </p:cTn>
                        </p:par>
                        <p:par>
                          <p:cTn id="91" fill="hold">
                            <p:stCondLst>
                              <p:cond delay="1800"/>
                            </p:stCondLst>
                            <p:childTnLst>
                              <p:par>
                                <p:cTn id="92" presetID="0" presetClass="path" presetSubtype="0" accel="50000" decel="50000" fill="hold" nodeType="afterEffect">
                                  <p:stCondLst>
                                    <p:cond delay="0"/>
                                  </p:stCondLst>
                                  <p:childTnLst>
                                    <p:animMotion origin="layout" path="M -0.40851 0.14128 C -0.40452 0.13735 -0.3882 0.1237 -0.38472 0.11584 C -0.38125 0.10798 -0.38455 0.09526 -0.38785 0.09457 C -0.39115 0.09388 -0.40139 0.10844 -0.40486 0.11214 " pathEditMode="fixed" rAng="0" ptsTypes="aaaa">
                                      <p:cBhvr>
                                        <p:cTn id="93" dur="100" spd="-99900" fill="hold"/>
                                        <p:tgtEl>
                                          <p:spTgt spid="159"/>
                                        </p:tgtEl>
                                        <p:attrNameLst>
                                          <p:attrName>ppt_x,ppt_y</p:attrName>
                                        </p:attrNameLst>
                                      </p:cBhvr>
                                      <p:rCtr x="0" y="0"/>
                                    </p:animMotion>
                                  </p:childTnLst>
                                </p:cTn>
                              </p:par>
                              <p:par>
                                <p:cTn id="94" presetID="22" presetClass="entr" presetSubtype="8" fill="hold" grpId="0" nodeType="withEffect">
                                  <p:stCondLst>
                                    <p:cond delay="0"/>
                                  </p:stCondLst>
                                  <p:childTnLst>
                                    <p:set>
                                      <p:cBhvr>
                                        <p:cTn id="95" dur="1" fill="hold">
                                          <p:stCondLst>
                                            <p:cond delay="0"/>
                                          </p:stCondLst>
                                        </p:cTn>
                                        <p:tgtEl>
                                          <p:spTgt spid="131"/>
                                        </p:tgtEl>
                                        <p:attrNameLst>
                                          <p:attrName>style.visibility</p:attrName>
                                        </p:attrNameLst>
                                      </p:cBhvr>
                                      <p:to>
                                        <p:strVal val="visible"/>
                                      </p:to>
                                    </p:set>
                                    <p:animEffect transition="in" filter="wipe(left)">
                                      <p:cBhvr>
                                        <p:cTn id="96" dur="100"/>
                                        <p:tgtEl>
                                          <p:spTgt spid="131"/>
                                        </p:tgtEl>
                                      </p:cBhvr>
                                    </p:animEffect>
                                  </p:childTnLst>
                                </p:cTn>
                              </p:par>
                            </p:childTnLst>
                          </p:cTn>
                        </p:par>
                        <p:par>
                          <p:cTn id="97" fill="hold">
                            <p:stCondLst>
                              <p:cond delay="1900"/>
                            </p:stCondLst>
                            <p:childTnLst>
                              <p:par>
                                <p:cTn id="98" presetID="0" presetClass="path" presetSubtype="0" accel="50000" decel="50000" fill="hold" nodeType="afterEffect">
                                  <p:stCondLst>
                                    <p:cond delay="0"/>
                                  </p:stCondLst>
                                  <p:childTnLst>
                                    <p:animMotion origin="layout" path="M -0.34549 0.09966 C -0.34965 0.10174 -0.36215 0.10313 -0.37257 0.11006 C -0.38299 0.117 -0.40243 0.13665 -0.40851 0.14197 " pathEditMode="fixed" rAng="0" ptsTypes="aaa">
                                      <p:cBhvr>
                                        <p:cTn id="99" dur="100" spd="-99900" fill="hold"/>
                                        <p:tgtEl>
                                          <p:spTgt spid="159"/>
                                        </p:tgtEl>
                                        <p:attrNameLst>
                                          <p:attrName>ppt_x,ppt_y</p:attrName>
                                        </p:attrNameLst>
                                      </p:cBhvr>
                                      <p:rCtr x="0" y="0"/>
                                    </p:animMotion>
                                  </p:childTnLst>
                                </p:cTn>
                              </p:par>
                              <p:par>
                                <p:cTn id="100" presetID="22" presetClass="entr" presetSubtype="4" fill="hold" grpId="0" nodeType="withEffect">
                                  <p:stCondLst>
                                    <p:cond delay="0"/>
                                  </p:stCondLst>
                                  <p:childTnLst>
                                    <p:set>
                                      <p:cBhvr>
                                        <p:cTn id="101" dur="1" fill="hold">
                                          <p:stCondLst>
                                            <p:cond delay="0"/>
                                          </p:stCondLst>
                                        </p:cTn>
                                        <p:tgtEl>
                                          <p:spTgt spid="132"/>
                                        </p:tgtEl>
                                        <p:attrNameLst>
                                          <p:attrName>style.visibility</p:attrName>
                                        </p:attrNameLst>
                                      </p:cBhvr>
                                      <p:to>
                                        <p:strVal val="visible"/>
                                      </p:to>
                                    </p:set>
                                    <p:animEffect transition="in" filter="wipe(down)">
                                      <p:cBhvr>
                                        <p:cTn id="102" dur="100"/>
                                        <p:tgtEl>
                                          <p:spTgt spid="132"/>
                                        </p:tgtEl>
                                      </p:cBhvr>
                                    </p:animEffect>
                                  </p:childTnLst>
                                </p:cTn>
                              </p:par>
                            </p:childTnLst>
                          </p:cTn>
                        </p:par>
                        <p:par>
                          <p:cTn id="103" fill="hold">
                            <p:stCondLst>
                              <p:cond delay="2000"/>
                            </p:stCondLst>
                            <p:childTnLst>
                              <p:par>
                                <p:cTn id="104" presetID="0" presetClass="path" presetSubtype="0" accel="50000" decel="50000" fill="hold" nodeType="afterEffect">
                                  <p:stCondLst>
                                    <p:cond delay="0"/>
                                  </p:stCondLst>
                                  <p:childTnLst>
                                    <p:animMotion origin="layout" path="M -0.34879 0.10186 C -0.35226 0.10903 -0.36528 0.13612 -0.36962 0.14514 " pathEditMode="fixed" rAng="0" ptsTypes="aa">
                                      <p:cBhvr>
                                        <p:cTn id="105" dur="100" fill="hold"/>
                                        <p:tgtEl>
                                          <p:spTgt spid="159"/>
                                        </p:tgtEl>
                                        <p:attrNameLst>
                                          <p:attrName>ppt_x,ppt_y</p:attrName>
                                        </p:attrNameLst>
                                      </p:cBhvr>
                                      <p:rCtr x="0" y="0"/>
                                    </p:animMotion>
                                  </p:childTnLst>
                                </p:cTn>
                              </p:par>
                              <p:par>
                                <p:cTn id="106" presetID="22" presetClass="entr" presetSubtype="1" fill="hold" grpId="0" nodeType="withEffect">
                                  <p:stCondLst>
                                    <p:cond delay="0"/>
                                  </p:stCondLst>
                                  <p:childTnLst>
                                    <p:set>
                                      <p:cBhvr>
                                        <p:cTn id="107" dur="1" fill="hold">
                                          <p:stCondLst>
                                            <p:cond delay="0"/>
                                          </p:stCondLst>
                                        </p:cTn>
                                        <p:tgtEl>
                                          <p:spTgt spid="162"/>
                                        </p:tgtEl>
                                        <p:attrNameLst>
                                          <p:attrName>style.visibility</p:attrName>
                                        </p:attrNameLst>
                                      </p:cBhvr>
                                      <p:to>
                                        <p:strVal val="visible"/>
                                      </p:to>
                                    </p:set>
                                    <p:animEffect transition="in" filter="wipe(up)">
                                      <p:cBhvr>
                                        <p:cTn id="108" dur="100"/>
                                        <p:tgtEl>
                                          <p:spTgt spid="162"/>
                                        </p:tgtEl>
                                      </p:cBhvr>
                                    </p:animEffect>
                                  </p:childTnLst>
                                </p:cTn>
                              </p:par>
                            </p:childTnLst>
                          </p:cTn>
                        </p:par>
                        <p:par>
                          <p:cTn id="109" fill="hold">
                            <p:stCondLst>
                              <p:cond delay="2100"/>
                            </p:stCondLst>
                            <p:childTnLst>
                              <p:par>
                                <p:cTn id="110" presetID="0" presetClass="path" presetSubtype="0" accel="50000" decel="50000" fill="hold" nodeType="afterEffect">
                                  <p:stCondLst>
                                    <p:cond delay="0"/>
                                  </p:stCondLst>
                                  <p:childTnLst>
                                    <p:animMotion origin="layout" path="M -0.36962 0.1375 C -0.36771 0.14075 -0.36563 0.14399 -0.35851 0.13936 C -0.35139 0.13473 -0.33906 0.12223 -0.32656 0.10973 " pathEditMode="relative" rAng="0" ptsTypes="aaA">
                                      <p:cBhvr>
                                        <p:cTn id="111" dur="100" fill="hold"/>
                                        <p:tgtEl>
                                          <p:spTgt spid="159"/>
                                        </p:tgtEl>
                                        <p:attrNameLst>
                                          <p:attrName>ppt_x,ppt_y</p:attrName>
                                        </p:attrNameLst>
                                      </p:cBhvr>
                                      <p:rCtr x="0" y="0"/>
                                    </p:animMotion>
                                  </p:childTnLst>
                                </p:cTn>
                              </p:par>
                              <p:par>
                                <p:cTn id="112" presetID="22" presetClass="entr" presetSubtype="4" fill="hold" grpId="0" nodeType="withEffect">
                                  <p:stCondLst>
                                    <p:cond delay="0"/>
                                  </p:stCondLst>
                                  <p:childTnLst>
                                    <p:set>
                                      <p:cBhvr>
                                        <p:cTn id="113" dur="1" fill="hold">
                                          <p:stCondLst>
                                            <p:cond delay="0"/>
                                          </p:stCondLst>
                                        </p:cTn>
                                        <p:tgtEl>
                                          <p:spTgt spid="163"/>
                                        </p:tgtEl>
                                        <p:attrNameLst>
                                          <p:attrName>style.visibility</p:attrName>
                                        </p:attrNameLst>
                                      </p:cBhvr>
                                      <p:to>
                                        <p:strVal val="visible"/>
                                      </p:to>
                                    </p:set>
                                    <p:animEffect transition="in" filter="wipe(down)">
                                      <p:cBhvr>
                                        <p:cTn id="114" dur="100"/>
                                        <p:tgtEl>
                                          <p:spTgt spid="163"/>
                                        </p:tgtEl>
                                      </p:cBhvr>
                                    </p:animEffect>
                                  </p:childTnLst>
                                </p:cTn>
                              </p:par>
                            </p:childTnLst>
                          </p:cTn>
                        </p:par>
                        <p:par>
                          <p:cTn id="115" fill="hold">
                            <p:stCondLst>
                              <p:cond delay="2200"/>
                            </p:stCondLst>
                            <p:childTnLst>
                              <p:par>
                                <p:cTn id="116" presetID="0" presetClass="path" presetSubtype="0" accel="50000" decel="50000" fill="hold" nodeType="afterEffect">
                                  <p:stCondLst>
                                    <p:cond delay="0"/>
                                  </p:stCondLst>
                                  <p:childTnLst>
                                    <p:animMotion origin="layout" path="M -0.21441 -0.02893 C -0.21511 -0.02615 -0.21215 -0.02268 -0.21858 -0.01226 C -0.225 -0.00185 -0.23438 0.01204 -0.2533 0.03403 C -0.27222 0.05602 -0.31597 0.10232 -0.33247 0.12037 " pathEditMode="fixed" rAng="0" ptsTypes="aaaa">
                                      <p:cBhvr>
                                        <p:cTn id="117" dur="100" spd="-99900" fill="hold"/>
                                        <p:tgtEl>
                                          <p:spTgt spid="159"/>
                                        </p:tgtEl>
                                        <p:attrNameLst>
                                          <p:attrName>ppt_x,ppt_y</p:attrName>
                                        </p:attrNameLst>
                                      </p:cBhvr>
                                      <p:rCtr x="-1" y="1"/>
                                    </p:animMotion>
                                  </p:childTnLst>
                                </p:cTn>
                              </p:par>
                              <p:par>
                                <p:cTn id="118" presetID="22" presetClass="entr" presetSubtype="4" fill="hold" grpId="0" nodeType="withEffect">
                                  <p:stCondLst>
                                    <p:cond delay="0"/>
                                  </p:stCondLst>
                                  <p:childTnLst>
                                    <p:set>
                                      <p:cBhvr>
                                        <p:cTn id="119" dur="1" fill="hold">
                                          <p:stCondLst>
                                            <p:cond delay="0"/>
                                          </p:stCondLst>
                                        </p:cTn>
                                        <p:tgtEl>
                                          <p:spTgt spid="160"/>
                                        </p:tgtEl>
                                        <p:attrNameLst>
                                          <p:attrName>style.visibility</p:attrName>
                                        </p:attrNameLst>
                                      </p:cBhvr>
                                      <p:to>
                                        <p:strVal val="visible"/>
                                      </p:to>
                                    </p:set>
                                    <p:animEffect transition="in" filter="wipe(down)">
                                      <p:cBhvr>
                                        <p:cTn id="120" dur="100"/>
                                        <p:tgtEl>
                                          <p:spTgt spid="160"/>
                                        </p:tgtEl>
                                      </p:cBhvr>
                                    </p:animEffect>
                                  </p:childTnLst>
                                </p:cTn>
                              </p:par>
                            </p:childTnLst>
                          </p:cTn>
                        </p:par>
                        <p:par>
                          <p:cTn id="121" fill="hold">
                            <p:stCondLst>
                              <p:cond delay="2300"/>
                            </p:stCondLst>
                            <p:childTnLst>
                              <p:par>
                                <p:cTn id="122" presetID="0" presetClass="path" presetSubtype="0" accel="50000" decel="50000" fill="hold" nodeType="afterEffect">
                                  <p:stCondLst>
                                    <p:cond delay="0"/>
                                  </p:stCondLst>
                                  <p:childTnLst>
                                    <p:animMotion origin="layout" path="M -0.21163 -0.03101 C -0.21459 -0.03055 -0.21736 -0.02986 -0.22274 -0.02546 C -0.22813 -0.02106 -0.23264 -0.01898 -0.24358 -0.00509 C -0.25452 0.0088 -0.2757 0.03866 -0.28802 0.05787 C -0.30035 0.07709 -0.30886 0.09306 -0.31719 0.10973 " pathEditMode="relative" rAng="0" ptsTypes="aaaaA">
                                      <p:cBhvr>
                                        <p:cTn id="123" dur="100" fill="hold"/>
                                        <p:tgtEl>
                                          <p:spTgt spid="159"/>
                                        </p:tgtEl>
                                        <p:attrNameLst>
                                          <p:attrName>ppt_x,ppt_y</p:attrName>
                                        </p:attrNameLst>
                                      </p:cBhvr>
                                      <p:rCtr x="-1" y="1"/>
                                    </p:animMotion>
                                  </p:childTnLst>
                                </p:cTn>
                              </p:par>
                              <p:par>
                                <p:cTn id="124" presetID="22" presetClass="entr" presetSubtype="1" fill="hold" grpId="0" nodeType="withEffect">
                                  <p:stCondLst>
                                    <p:cond delay="0"/>
                                  </p:stCondLst>
                                  <p:childTnLst>
                                    <p:set>
                                      <p:cBhvr>
                                        <p:cTn id="125" dur="1" fill="hold">
                                          <p:stCondLst>
                                            <p:cond delay="0"/>
                                          </p:stCondLst>
                                        </p:cTn>
                                        <p:tgtEl>
                                          <p:spTgt spid="161"/>
                                        </p:tgtEl>
                                        <p:attrNameLst>
                                          <p:attrName>style.visibility</p:attrName>
                                        </p:attrNameLst>
                                      </p:cBhvr>
                                      <p:to>
                                        <p:strVal val="visible"/>
                                      </p:to>
                                    </p:set>
                                    <p:animEffect transition="in" filter="wipe(up)">
                                      <p:cBhvr>
                                        <p:cTn id="126" dur="100"/>
                                        <p:tgtEl>
                                          <p:spTgt spid="161"/>
                                        </p:tgtEl>
                                      </p:cBhvr>
                                    </p:animEffect>
                                  </p:childTnLst>
                                </p:cTn>
                              </p:par>
                            </p:childTnLst>
                          </p:cTn>
                        </p:par>
                        <p:par>
                          <p:cTn id="127" fill="hold">
                            <p:stCondLst>
                              <p:cond delay="2400"/>
                            </p:stCondLst>
                            <p:childTnLst>
                              <p:par>
                                <p:cTn id="128" presetID="0" presetClass="path" presetSubtype="0" accel="50000" decel="50000" fill="hold" nodeType="afterEffect">
                                  <p:stCondLst>
                                    <p:cond delay="0"/>
                                  </p:stCondLst>
                                  <p:childTnLst>
                                    <p:animMotion origin="layout" path="M -0.32049 0.10844 C -0.32274 0.11492 -0.33524 0.14243 -0.33438 0.14683 C -0.33351 0.15122 -0.32153 0.14012 -0.31545 0.13411 C -0.30938 0.1281 -0.30365 0.11631 -0.29792 0.11076 C -0.29219 0.10521 -0.2842 0.10266 -0.28056 0.10035 " pathEditMode="fixed" rAng="0" ptsTypes="aaaaa">
                                      <p:cBhvr>
                                        <p:cTn id="129" dur="200" fill="hold"/>
                                        <p:tgtEl>
                                          <p:spTgt spid="159"/>
                                        </p:tgtEl>
                                        <p:attrNameLst>
                                          <p:attrName>ppt_x,ppt_y</p:attrName>
                                        </p:attrNameLst>
                                      </p:cBhvr>
                                      <p:rCtr x="0" y="0"/>
                                    </p:animMotion>
                                  </p:childTnLst>
                                </p:cTn>
                              </p:par>
                              <p:par>
                                <p:cTn id="130" presetID="22" presetClass="entr" presetSubtype="8" fill="hold" grpId="0" nodeType="withEffect">
                                  <p:stCondLst>
                                    <p:cond delay="0"/>
                                  </p:stCondLst>
                                  <p:childTnLst>
                                    <p:set>
                                      <p:cBhvr>
                                        <p:cTn id="131" dur="1" fill="hold">
                                          <p:stCondLst>
                                            <p:cond delay="0"/>
                                          </p:stCondLst>
                                        </p:cTn>
                                        <p:tgtEl>
                                          <p:spTgt spid="153"/>
                                        </p:tgtEl>
                                        <p:attrNameLst>
                                          <p:attrName>style.visibility</p:attrName>
                                        </p:attrNameLst>
                                      </p:cBhvr>
                                      <p:to>
                                        <p:strVal val="visible"/>
                                      </p:to>
                                    </p:set>
                                    <p:animEffect transition="in" filter="wipe(left)">
                                      <p:cBhvr>
                                        <p:cTn id="132" dur="200"/>
                                        <p:tgtEl>
                                          <p:spTgt spid="153"/>
                                        </p:tgtEl>
                                      </p:cBhvr>
                                    </p:animEffect>
                                  </p:childTnLst>
                                </p:cTn>
                              </p:par>
                            </p:childTnLst>
                          </p:cTn>
                        </p:par>
                        <p:par>
                          <p:cTn id="133" fill="hold">
                            <p:stCondLst>
                              <p:cond delay="2600"/>
                            </p:stCondLst>
                            <p:childTnLst>
                              <p:par>
                                <p:cTn id="134" presetID="0" presetClass="path" presetSubtype="0" accel="50000" decel="50000" fill="hold" nodeType="afterEffect">
                                  <p:stCondLst>
                                    <p:cond delay="0"/>
                                  </p:stCondLst>
                                  <p:childTnLst>
                                    <p:animMotion origin="layout" path="M -0.28368 0.10035 C -0.2816 0.10012 -0.27344 0.09526 -0.27101 0.09665 C -0.26858 0.09804 -0.2684 0.1059 -0.26945 0.10914 C -0.27049 0.11237 -0.27431 0.11399 -0.27743 0.11561 C -0.28056 0.11723 -0.28316 0.11561 -0.28785 0.11839 C -0.29254 0.12116 -0.30226 0.12787 -0.30521 0.13249 C -0.30816 0.13711 -0.30712 0.14451 -0.30521 0.14613 C -0.3033 0.14775 -0.29636 0.14266 -0.2941 0.14174 " pathEditMode="fixed" rAng="0" ptsTypes="aaaaaaaa">
                                      <p:cBhvr>
                                        <p:cTn id="135" dur="200" fill="hold"/>
                                        <p:tgtEl>
                                          <p:spTgt spid="159"/>
                                        </p:tgtEl>
                                        <p:attrNameLst>
                                          <p:attrName>ppt_x,ppt_y</p:attrName>
                                        </p:attrNameLst>
                                      </p:cBhvr>
                                      <p:rCtr x="0" y="0"/>
                                    </p:animMotion>
                                  </p:childTnLst>
                                </p:cTn>
                              </p:par>
                              <p:par>
                                <p:cTn id="136" presetID="22" presetClass="entr" presetSubtype="1" fill="hold" grpId="0" nodeType="withEffect">
                                  <p:stCondLst>
                                    <p:cond delay="0"/>
                                  </p:stCondLst>
                                  <p:childTnLst>
                                    <p:set>
                                      <p:cBhvr>
                                        <p:cTn id="137" dur="1" fill="hold">
                                          <p:stCondLst>
                                            <p:cond delay="0"/>
                                          </p:stCondLst>
                                        </p:cTn>
                                        <p:tgtEl>
                                          <p:spTgt spid="154"/>
                                        </p:tgtEl>
                                        <p:attrNameLst>
                                          <p:attrName>style.visibility</p:attrName>
                                        </p:attrNameLst>
                                      </p:cBhvr>
                                      <p:to>
                                        <p:strVal val="visible"/>
                                      </p:to>
                                    </p:set>
                                    <p:animEffect transition="in" filter="wipe(up)">
                                      <p:cBhvr>
                                        <p:cTn id="138" dur="200"/>
                                        <p:tgtEl>
                                          <p:spTgt spid="154"/>
                                        </p:tgtEl>
                                      </p:cBhvr>
                                    </p:animEffect>
                                  </p:childTnLst>
                                </p:cTn>
                              </p:par>
                            </p:childTnLst>
                          </p:cTn>
                        </p:par>
                        <p:par>
                          <p:cTn id="139" fill="hold">
                            <p:stCondLst>
                              <p:cond delay="2800"/>
                            </p:stCondLst>
                            <p:childTnLst>
                              <p:par>
                                <p:cTn id="140" presetID="0" presetClass="path" presetSubtype="0" accel="50000" decel="50000" fill="hold" nodeType="afterEffect">
                                  <p:stCondLst>
                                    <p:cond delay="0"/>
                                  </p:stCondLst>
                                  <p:childTnLst>
                                    <p:animMotion origin="layout" path="M -0.29393 0.14382 C -0.29045 0.14081 -0.28038 0.13342 -0.27344 0.12625 C -0.26649 0.11908 -0.25712 0.10613 -0.25278 0.10081 " pathEditMode="relative" rAng="0" ptsTypes="aaa">
                                      <p:cBhvr>
                                        <p:cTn id="141" dur="300" fill="hold"/>
                                        <p:tgtEl>
                                          <p:spTgt spid="159"/>
                                        </p:tgtEl>
                                        <p:attrNameLst>
                                          <p:attrName>ppt_x,ppt_y</p:attrName>
                                        </p:attrNameLst>
                                      </p:cBhvr>
                                      <p:rCtr x="0" y="0"/>
                                    </p:animMotion>
                                  </p:childTnLst>
                                </p:cTn>
                              </p:par>
                              <p:par>
                                <p:cTn id="142" presetID="22" presetClass="entr" presetSubtype="4" fill="hold" grpId="0" nodeType="withEffect">
                                  <p:stCondLst>
                                    <p:cond delay="0"/>
                                  </p:stCondLst>
                                  <p:childTnLst>
                                    <p:set>
                                      <p:cBhvr>
                                        <p:cTn id="143" dur="1" fill="hold">
                                          <p:stCondLst>
                                            <p:cond delay="0"/>
                                          </p:stCondLst>
                                        </p:cTn>
                                        <p:tgtEl>
                                          <p:spTgt spid="155"/>
                                        </p:tgtEl>
                                        <p:attrNameLst>
                                          <p:attrName>style.visibility</p:attrName>
                                        </p:attrNameLst>
                                      </p:cBhvr>
                                      <p:to>
                                        <p:strVal val="visible"/>
                                      </p:to>
                                    </p:set>
                                    <p:animEffect transition="in" filter="wipe(down)">
                                      <p:cBhvr>
                                        <p:cTn id="144" dur="300"/>
                                        <p:tgtEl>
                                          <p:spTgt spid="155"/>
                                        </p:tgtEl>
                                      </p:cBhvr>
                                    </p:animEffect>
                                  </p:childTnLst>
                                </p:cTn>
                              </p:par>
                            </p:childTnLst>
                          </p:cTn>
                        </p:par>
                        <p:par>
                          <p:cTn id="145" fill="hold">
                            <p:stCondLst>
                              <p:cond delay="3100"/>
                            </p:stCondLst>
                            <p:childTnLst>
                              <p:par>
                                <p:cTn id="146" presetID="0" presetClass="path" presetSubtype="0" accel="50000" decel="50000" fill="hold" nodeType="afterEffect">
                                  <p:stCondLst>
                                    <p:cond delay="0"/>
                                  </p:stCondLst>
                                  <p:childTnLst>
                                    <p:animMotion origin="layout" path="M -0.25434 0.10289 C -0.24757 0.10474 -0.22257 0.11631 -0.21181 0.11561 C -0.20104 0.11492 -0.19306 0.10151 -0.18959 0.09873 " pathEditMode="relative" rAng="0" ptsTypes="aaa">
                                      <p:cBhvr>
                                        <p:cTn id="147" dur="100" fill="hold"/>
                                        <p:tgtEl>
                                          <p:spTgt spid="159"/>
                                        </p:tgtEl>
                                        <p:attrNameLst>
                                          <p:attrName>ppt_x,ppt_y</p:attrName>
                                        </p:attrNameLst>
                                      </p:cBhvr>
                                      <p:rCtr x="0" y="0"/>
                                    </p:animMotion>
                                  </p:childTnLst>
                                </p:cTn>
                              </p:par>
                            </p:childTnLst>
                          </p:cTn>
                        </p:par>
                        <p:par>
                          <p:cTn id="148" fill="hold">
                            <p:stCondLst>
                              <p:cond delay="3200"/>
                            </p:stCondLst>
                            <p:childTnLst>
                              <p:par>
                                <p:cTn id="149" presetID="0" presetClass="path" presetSubtype="0" accel="50000" decel="50000" fill="hold" nodeType="afterEffect">
                                  <p:stCondLst>
                                    <p:cond delay="0"/>
                                  </p:stCondLst>
                                  <p:childTnLst>
                                    <p:animMotion origin="layout" path="M -0.19584 0.10081 C -0.19722 0.10105 -0.2007 0.10336 -0.20434 0.1022 C -0.20799 0.10105 -0.21528 0.09619 -0.21806 0.09457 " pathEditMode="fixed" rAng="0" ptsTypes="aaa">
                                      <p:cBhvr>
                                        <p:cTn id="150" dur="100" fill="hold"/>
                                        <p:tgtEl>
                                          <p:spTgt spid="159"/>
                                        </p:tgtEl>
                                        <p:attrNameLst>
                                          <p:attrName>ppt_x,ppt_y</p:attrName>
                                        </p:attrNameLst>
                                      </p:cBhvr>
                                      <p:rCtr x="0" y="0"/>
                                    </p:animMotion>
                                  </p:childTnLst>
                                </p:cTn>
                              </p:par>
                              <p:par>
                                <p:cTn id="151" presetID="22" presetClass="entr" presetSubtype="4" fill="hold" grpId="0" nodeType="withEffect">
                                  <p:stCondLst>
                                    <p:cond delay="0"/>
                                  </p:stCondLst>
                                  <p:childTnLst>
                                    <p:set>
                                      <p:cBhvr>
                                        <p:cTn id="152" dur="1" fill="hold">
                                          <p:stCondLst>
                                            <p:cond delay="0"/>
                                          </p:stCondLst>
                                        </p:cTn>
                                        <p:tgtEl>
                                          <p:spTgt spid="133"/>
                                        </p:tgtEl>
                                        <p:attrNameLst>
                                          <p:attrName>style.visibility</p:attrName>
                                        </p:attrNameLst>
                                      </p:cBhvr>
                                      <p:to>
                                        <p:strVal val="visible"/>
                                      </p:to>
                                    </p:set>
                                    <p:animEffect transition="in" filter="wipe(down)">
                                      <p:cBhvr>
                                        <p:cTn id="153" dur="100"/>
                                        <p:tgtEl>
                                          <p:spTgt spid="133"/>
                                        </p:tgtEl>
                                      </p:cBhvr>
                                    </p:animEffect>
                                  </p:childTnLst>
                                </p:cTn>
                              </p:par>
                            </p:childTnLst>
                          </p:cTn>
                        </p:par>
                        <p:par>
                          <p:cTn id="154" fill="hold">
                            <p:stCondLst>
                              <p:cond delay="3300"/>
                            </p:stCondLst>
                            <p:childTnLst>
                              <p:par>
                                <p:cTn id="155" presetID="0" presetClass="path" presetSubtype="0" accel="50000" decel="50000" fill="hold" nodeType="afterEffect">
                                  <p:stCondLst>
                                    <p:cond delay="0"/>
                                  </p:stCondLst>
                                  <p:childTnLst>
                                    <p:animMotion origin="layout" path="M -0.14879 0.02428 C -0.15243 0.02451 -0.16389 0.02313 -0.17101 0.02636 C -0.17813 0.0296 -0.18594 0.03723 -0.19167 0.04324 C -0.1974 0.04925 -0.20243 0.05665 -0.2059 0.0622 C -0.20938 0.06775 -0.21007 0.07168 -0.21215 0.077 C -0.21424 0.08232 -0.21684 0.09087 -0.21806 0.09457 " pathEditMode="fixed" rAng="0" ptsTypes="aaaaaa">
                                      <p:cBhvr>
                                        <p:cTn id="156" dur="200" spd="-99900" fill="hold"/>
                                        <p:tgtEl>
                                          <p:spTgt spid="159"/>
                                        </p:tgtEl>
                                        <p:attrNameLst>
                                          <p:attrName>ppt_x,ppt_y</p:attrName>
                                        </p:attrNameLst>
                                      </p:cBhvr>
                                      <p:rCtr x="0" y="0"/>
                                    </p:animMotion>
                                  </p:childTnLst>
                                </p:cTn>
                              </p:par>
                              <p:par>
                                <p:cTn id="157" presetID="22" presetClass="entr" presetSubtype="4" fill="hold" grpId="0" nodeType="withEffect">
                                  <p:stCondLst>
                                    <p:cond delay="0"/>
                                  </p:stCondLst>
                                  <p:childTnLst>
                                    <p:set>
                                      <p:cBhvr>
                                        <p:cTn id="158" dur="1" fill="hold">
                                          <p:stCondLst>
                                            <p:cond delay="0"/>
                                          </p:stCondLst>
                                        </p:cTn>
                                        <p:tgtEl>
                                          <p:spTgt spid="139"/>
                                        </p:tgtEl>
                                        <p:attrNameLst>
                                          <p:attrName>style.visibility</p:attrName>
                                        </p:attrNameLst>
                                      </p:cBhvr>
                                      <p:to>
                                        <p:strVal val="visible"/>
                                      </p:to>
                                    </p:set>
                                    <p:animEffect transition="in" filter="wipe(down)">
                                      <p:cBhvr>
                                        <p:cTn id="159" dur="200"/>
                                        <p:tgtEl>
                                          <p:spTgt spid="139"/>
                                        </p:tgtEl>
                                      </p:cBhvr>
                                    </p:animEffect>
                                  </p:childTnLst>
                                </p:cTn>
                              </p:par>
                            </p:childTnLst>
                          </p:cTn>
                        </p:par>
                        <p:par>
                          <p:cTn id="160" fill="hold">
                            <p:stCondLst>
                              <p:cond delay="3500"/>
                            </p:stCondLst>
                            <p:childTnLst>
                              <p:par>
                                <p:cTn id="161" presetID="0" presetClass="path" presetSubtype="0" accel="50000" decel="50000" fill="hold" nodeType="afterEffect">
                                  <p:stCondLst>
                                    <p:cond delay="0"/>
                                  </p:stCondLst>
                                  <p:childTnLst>
                                    <p:animMotion origin="layout" path="M -0.19167 0.13203 C -0.18715 0.12486 -0.17396 0.10405 -0.16615 0.09133 C -0.15834 0.07862 -0.14965 0.06544 -0.14462 0.05642 C -0.13959 0.0474 -0.13524 0.04209 -0.13611 0.03677 C -0.13698 0.03145 -0.1474 0.02683 -0.15035 0.02428 " pathEditMode="fixed" rAng="0" ptsTypes="aaaaa">
                                      <p:cBhvr>
                                        <p:cTn id="162" dur="200" spd="-99900" fill="hold"/>
                                        <p:tgtEl>
                                          <p:spTgt spid="159"/>
                                        </p:tgtEl>
                                        <p:attrNameLst>
                                          <p:attrName>ppt_x,ppt_y</p:attrName>
                                        </p:attrNameLst>
                                      </p:cBhvr>
                                      <p:rCtr x="0" y="-1"/>
                                    </p:animMotion>
                                  </p:childTnLst>
                                </p:cTn>
                              </p:par>
                              <p:par>
                                <p:cTn id="163" presetID="22" presetClass="entr" presetSubtype="1" fill="hold" grpId="0" nodeType="withEffect">
                                  <p:stCondLst>
                                    <p:cond delay="0"/>
                                  </p:stCondLst>
                                  <p:childTnLst>
                                    <p:set>
                                      <p:cBhvr>
                                        <p:cTn id="164" dur="1" fill="hold">
                                          <p:stCondLst>
                                            <p:cond delay="0"/>
                                          </p:stCondLst>
                                        </p:cTn>
                                        <p:tgtEl>
                                          <p:spTgt spid="138"/>
                                        </p:tgtEl>
                                        <p:attrNameLst>
                                          <p:attrName>style.visibility</p:attrName>
                                        </p:attrNameLst>
                                      </p:cBhvr>
                                      <p:to>
                                        <p:strVal val="visible"/>
                                      </p:to>
                                    </p:set>
                                    <p:animEffect transition="in" filter="wipe(up)">
                                      <p:cBhvr>
                                        <p:cTn id="165" dur="200"/>
                                        <p:tgtEl>
                                          <p:spTgt spid="138"/>
                                        </p:tgtEl>
                                      </p:cBhvr>
                                    </p:animEffect>
                                  </p:childTnLst>
                                </p:cTn>
                              </p:par>
                            </p:childTnLst>
                          </p:cTn>
                        </p:par>
                        <p:par>
                          <p:cTn id="166" fill="hold">
                            <p:stCondLst>
                              <p:cond delay="3700"/>
                            </p:stCondLst>
                            <p:childTnLst>
                              <p:par>
                                <p:cTn id="167" presetID="0" presetClass="path" presetSubtype="0" accel="50000" decel="50000" fill="hold" nodeType="afterEffect">
                                  <p:stCondLst>
                                    <p:cond delay="0"/>
                                  </p:stCondLst>
                                  <p:childTnLst>
                                    <p:animMotion origin="layout" path="M -0.11858 0.07954 C -0.11997 0.08324 -0.12917 0.10544 -0.12656 0.10128 C -0.12396 0.09711 -0.10886 0.06567 -0.10278 0.05411 C -0.0967 0.04255 -0.09445 0.037 -0.08993 0.03191 C -0.08542 0.02683 -0.07656 0.02012 -0.0757 0.02359 C -0.07483 0.02706 -0.07413 0.03723 -0.08524 0.05318 C -0.09636 0.06914 -0.12518 0.10359 -0.14236 0.11977 C -0.15955 0.13596 -0.18021 0.14752 -0.18837 0.15006 C -0.19653 0.15261 -0.19097 0.13827 -0.19167 0.13526 " pathEditMode="fixed" rAng="0" ptsTypes="aaaaaaaaa">
                                      <p:cBhvr>
                                        <p:cTn id="168" dur="100" spd="-99900" fill="hold"/>
                                        <p:tgtEl>
                                          <p:spTgt spid="159"/>
                                        </p:tgtEl>
                                        <p:attrNameLst>
                                          <p:attrName>ppt_x,ppt_y</p:attrName>
                                        </p:attrNameLst>
                                      </p:cBhvr>
                                      <p:rCtr x="0" y="0"/>
                                    </p:animMotion>
                                  </p:childTnLst>
                                </p:cTn>
                              </p:par>
                              <p:par>
                                <p:cTn id="169" presetID="22" presetClass="entr" presetSubtype="4" fill="hold" grpId="0" nodeType="withEffect">
                                  <p:stCondLst>
                                    <p:cond delay="0"/>
                                  </p:stCondLst>
                                  <p:childTnLst>
                                    <p:set>
                                      <p:cBhvr>
                                        <p:cTn id="170" dur="1" fill="hold">
                                          <p:stCondLst>
                                            <p:cond delay="0"/>
                                          </p:stCondLst>
                                        </p:cTn>
                                        <p:tgtEl>
                                          <p:spTgt spid="134"/>
                                        </p:tgtEl>
                                        <p:attrNameLst>
                                          <p:attrName>style.visibility</p:attrName>
                                        </p:attrNameLst>
                                      </p:cBhvr>
                                      <p:to>
                                        <p:strVal val="visible"/>
                                      </p:to>
                                    </p:set>
                                    <p:animEffect transition="in" filter="wipe(down)">
                                      <p:cBhvr>
                                        <p:cTn id="171" dur="100"/>
                                        <p:tgtEl>
                                          <p:spTgt spid="134"/>
                                        </p:tgtEl>
                                      </p:cBhvr>
                                    </p:animEffect>
                                  </p:childTnLst>
                                </p:cTn>
                              </p:par>
                            </p:childTnLst>
                          </p:cTn>
                        </p:par>
                        <p:par>
                          <p:cTn id="172" fill="hold">
                            <p:stCondLst>
                              <p:cond delay="3800"/>
                            </p:stCondLst>
                            <p:childTnLst>
                              <p:par>
                                <p:cTn id="173" presetID="0" presetClass="path" presetSubtype="0" accel="50000" decel="50000" fill="hold" nodeType="afterEffect">
                                  <p:stCondLst>
                                    <p:cond delay="0"/>
                                  </p:stCondLst>
                                  <p:childTnLst>
                                    <p:animMotion origin="layout" path="M -0.16823 0.16968 C -0.16181 0.15695 -0.13507 0.11112 -0.12639 0.09561 " pathEditMode="fixed" rAng="0" ptsTypes="aa">
                                      <p:cBhvr>
                                        <p:cTn id="174" dur="100" spd="-99900" fill="hold"/>
                                        <p:tgtEl>
                                          <p:spTgt spid="159"/>
                                        </p:tgtEl>
                                        <p:attrNameLst>
                                          <p:attrName>ppt_x,ppt_y</p:attrName>
                                        </p:attrNameLst>
                                      </p:cBhvr>
                                      <p:rCtr x="0" y="0"/>
                                    </p:animMotion>
                                  </p:childTnLst>
                                </p:cTn>
                              </p:par>
                              <p:par>
                                <p:cTn id="175" presetID="22" presetClass="entr" presetSubtype="2" fill="hold" grpId="0" nodeType="withEffect">
                                  <p:stCondLst>
                                    <p:cond delay="0"/>
                                  </p:stCondLst>
                                  <p:childTnLst>
                                    <p:set>
                                      <p:cBhvr>
                                        <p:cTn id="176" dur="1" fill="hold">
                                          <p:stCondLst>
                                            <p:cond delay="0"/>
                                          </p:stCondLst>
                                        </p:cTn>
                                        <p:tgtEl>
                                          <p:spTgt spid="137"/>
                                        </p:tgtEl>
                                        <p:attrNameLst>
                                          <p:attrName>style.visibility</p:attrName>
                                        </p:attrNameLst>
                                      </p:cBhvr>
                                      <p:to>
                                        <p:strVal val="visible"/>
                                      </p:to>
                                    </p:set>
                                    <p:animEffect transition="in" filter="wipe(right)">
                                      <p:cBhvr>
                                        <p:cTn id="177" dur="100"/>
                                        <p:tgtEl>
                                          <p:spTgt spid="137"/>
                                        </p:tgtEl>
                                      </p:cBhvr>
                                    </p:animEffect>
                                  </p:childTnLst>
                                </p:cTn>
                              </p:par>
                            </p:childTnLst>
                          </p:cTn>
                        </p:par>
                        <p:par>
                          <p:cTn id="178" fill="hold">
                            <p:stCondLst>
                              <p:cond delay="3900"/>
                            </p:stCondLst>
                            <p:childTnLst>
                              <p:par>
                                <p:cTn id="179" presetID="0" presetClass="path" presetSubtype="0" accel="50000" decel="50000" fill="hold" nodeType="afterEffect">
                                  <p:stCondLst>
                                    <p:cond delay="0"/>
                                  </p:stCondLst>
                                  <p:childTnLst>
                                    <p:animMotion origin="layout" path="M -0.1691 0.17037 C -0.17118 0.18033 -0.19774 0.225 -0.20938 0.23889 C -0.22101 0.25278 -0.23177 0.25255 -0.23854 0.25371 C -0.24531 0.25487 -0.24965 0.25209 -0.24965 0.2463 C -0.24965 0.24051 -0.2441 0.22662 -0.23854 0.21852 C -0.23299 0.21042 -0.22327 0.20463 -0.21632 0.19815 C -0.20938 0.19167 -0.20452 0.18403 -0.19688 0.17963 C -0.18924 0.17524 -0.16702 0.16042 -0.1691 0.17037 Z " pathEditMode="relative" rAng="0" ptsTypes="aaaaaaaa">
                                      <p:cBhvr>
                                        <p:cTn id="180" dur="100" fill="hold"/>
                                        <p:tgtEl>
                                          <p:spTgt spid="159"/>
                                        </p:tgtEl>
                                        <p:attrNameLst>
                                          <p:attrName>ppt_x,ppt_y</p:attrName>
                                        </p:attrNameLst>
                                      </p:cBhvr>
                                      <p:rCtr x="0" y="0"/>
                                    </p:animMotion>
                                  </p:childTnLst>
                                </p:cTn>
                              </p:par>
                              <p:par>
                                <p:cTn id="181" presetID="22" presetClass="entr" presetSubtype="2" fill="hold" grpId="0" nodeType="withEffect">
                                  <p:stCondLst>
                                    <p:cond delay="0"/>
                                  </p:stCondLst>
                                  <p:childTnLst>
                                    <p:set>
                                      <p:cBhvr>
                                        <p:cTn id="182" dur="1" fill="hold">
                                          <p:stCondLst>
                                            <p:cond delay="0"/>
                                          </p:stCondLst>
                                        </p:cTn>
                                        <p:tgtEl>
                                          <p:spTgt spid="136"/>
                                        </p:tgtEl>
                                        <p:attrNameLst>
                                          <p:attrName>style.visibility</p:attrName>
                                        </p:attrNameLst>
                                      </p:cBhvr>
                                      <p:to>
                                        <p:strVal val="visible"/>
                                      </p:to>
                                    </p:set>
                                    <p:animEffect transition="in" filter="wipe(right)">
                                      <p:cBhvr>
                                        <p:cTn id="183" dur="100"/>
                                        <p:tgtEl>
                                          <p:spTgt spid="136"/>
                                        </p:tgtEl>
                                      </p:cBhvr>
                                    </p:animEffect>
                                  </p:childTnLst>
                                </p:cTn>
                              </p:par>
                            </p:childTnLst>
                          </p:cTn>
                        </p:par>
                        <p:par>
                          <p:cTn id="184" fill="hold">
                            <p:stCondLst>
                              <p:cond delay="4000"/>
                            </p:stCondLst>
                            <p:childTnLst>
                              <p:par>
                                <p:cTn id="185" presetID="0" presetClass="path" presetSubtype="0" accel="50000" decel="50000" fill="hold" nodeType="afterEffect">
                                  <p:stCondLst>
                                    <p:cond delay="0"/>
                                  </p:stCondLst>
                                  <p:childTnLst>
                                    <p:animMotion origin="layout" path="M -0.17222 0.1676 C -0.16597 0.16482 -0.1599 0.16412 -0.15417 0.16389 C -0.14844 0.16366 -0.14254 0.16366 -0.13768 0.16551 C -0.13281 0.16737 -0.12865 0.16991 -0.12518 0.17477 C -0.1217 0.17963 -0.11858 0.19098 -0.11684 0.19514 " pathEditMode="relative" rAng="0" ptsTypes="aaaaa">
                                      <p:cBhvr>
                                        <p:cTn id="186" dur="100" fill="hold"/>
                                        <p:tgtEl>
                                          <p:spTgt spid="159"/>
                                        </p:tgtEl>
                                        <p:attrNameLst>
                                          <p:attrName>ppt_x,ppt_y</p:attrName>
                                        </p:attrNameLst>
                                      </p:cBhvr>
                                      <p:rCtr x="0" y="0"/>
                                    </p:animMotion>
                                  </p:childTnLst>
                                </p:cTn>
                              </p:par>
                              <p:par>
                                <p:cTn id="187" presetID="22" presetClass="entr" presetSubtype="8" fill="hold" grpId="0" nodeType="withEffect">
                                  <p:stCondLst>
                                    <p:cond delay="0"/>
                                  </p:stCondLst>
                                  <p:childTnLst>
                                    <p:set>
                                      <p:cBhvr>
                                        <p:cTn id="188" dur="1" fill="hold">
                                          <p:stCondLst>
                                            <p:cond delay="0"/>
                                          </p:stCondLst>
                                        </p:cTn>
                                        <p:tgtEl>
                                          <p:spTgt spid="135"/>
                                        </p:tgtEl>
                                        <p:attrNameLst>
                                          <p:attrName>style.visibility</p:attrName>
                                        </p:attrNameLst>
                                      </p:cBhvr>
                                      <p:to>
                                        <p:strVal val="visible"/>
                                      </p:to>
                                    </p:set>
                                    <p:animEffect transition="in" filter="wipe(left)">
                                      <p:cBhvr>
                                        <p:cTn id="189" dur="100"/>
                                        <p:tgtEl>
                                          <p:spTgt spid="135"/>
                                        </p:tgtEl>
                                      </p:cBhvr>
                                    </p:animEffect>
                                  </p:childTnLst>
                                </p:cTn>
                              </p:par>
                            </p:childTnLst>
                          </p:cTn>
                        </p:par>
                        <p:par>
                          <p:cTn id="190" fill="hold">
                            <p:stCondLst>
                              <p:cond delay="4100"/>
                            </p:stCondLst>
                            <p:childTnLst>
                              <p:par>
                                <p:cTn id="191" presetID="0" presetClass="path" presetSubtype="0" accel="50000" decel="50000" fill="hold" nodeType="afterEffect">
                                  <p:stCondLst>
                                    <p:cond delay="0"/>
                                  </p:stCondLst>
                                  <p:childTnLst>
                                    <p:animMotion origin="layout" path="M -0.11545 0.19862 C -0.1184 0.1748 -0.1217 0.15029 -0.1217 0.13735 C -0.1217 0.1244 -0.11684 0.12394 -0.11545 0.12047 " pathEditMode="relative" rAng="0" ptsTypes="aaa">
                                      <p:cBhvr>
                                        <p:cTn id="192" dur="100" fill="hold"/>
                                        <p:tgtEl>
                                          <p:spTgt spid="159"/>
                                        </p:tgtEl>
                                        <p:attrNameLst>
                                          <p:attrName>ppt_x,ppt_y</p:attrName>
                                        </p:attrNameLst>
                                      </p:cBhvr>
                                      <p:rCtr x="0" y="0"/>
                                    </p:animMotion>
                                  </p:childTnLst>
                                </p:cTn>
                              </p:par>
                            </p:childTnLst>
                          </p:cTn>
                        </p:par>
                        <p:par>
                          <p:cTn id="193" fill="hold">
                            <p:stCondLst>
                              <p:cond delay="4200"/>
                            </p:stCondLst>
                            <p:childTnLst>
                              <p:par>
                                <p:cTn id="194" presetID="0" presetClass="path" presetSubtype="0" accel="50000" decel="50000" fill="hold" nodeType="afterEffect">
                                  <p:stCondLst>
                                    <p:cond delay="0"/>
                                  </p:stCondLst>
                                  <p:childTnLst>
                                    <p:animMotion origin="layout" path="M -0.11702 0.12278 C -0.10209 0.10868 -0.08715 0.09457 -0.08524 0.09526 C -0.08334 0.09596 -0.10174 0.11839 -0.1059 0.12694 C -0.11007 0.1355 -0.11042 0.14081 -0.11059 0.14613 " pathEditMode="relative" rAng="0" ptsTypes="aaaA">
                                      <p:cBhvr>
                                        <p:cTn id="195" dur="100" fill="hold"/>
                                        <p:tgtEl>
                                          <p:spTgt spid="159"/>
                                        </p:tgtEl>
                                        <p:attrNameLst>
                                          <p:attrName>ppt_x,ppt_y</p:attrName>
                                        </p:attrNameLst>
                                      </p:cBhvr>
                                      <p:rCtr x="0" y="0"/>
                                    </p:animMotion>
                                  </p:childTnLst>
                                </p:cTn>
                              </p:par>
                              <p:par>
                                <p:cTn id="196" presetID="22" presetClass="entr" presetSubtype="1" fill="hold" grpId="0" nodeType="withEffect">
                                  <p:stCondLst>
                                    <p:cond delay="0"/>
                                  </p:stCondLst>
                                  <p:childTnLst>
                                    <p:set>
                                      <p:cBhvr>
                                        <p:cTn id="197" dur="1" fill="hold">
                                          <p:stCondLst>
                                            <p:cond delay="0"/>
                                          </p:stCondLst>
                                        </p:cTn>
                                        <p:tgtEl>
                                          <p:spTgt spid="140"/>
                                        </p:tgtEl>
                                        <p:attrNameLst>
                                          <p:attrName>style.visibility</p:attrName>
                                        </p:attrNameLst>
                                      </p:cBhvr>
                                      <p:to>
                                        <p:strVal val="visible"/>
                                      </p:to>
                                    </p:set>
                                    <p:animEffect transition="in" filter="wipe(up)">
                                      <p:cBhvr>
                                        <p:cTn id="198" dur="100"/>
                                        <p:tgtEl>
                                          <p:spTgt spid="140"/>
                                        </p:tgtEl>
                                      </p:cBhvr>
                                    </p:animEffect>
                                  </p:childTnLst>
                                </p:cTn>
                              </p:par>
                            </p:childTnLst>
                          </p:cTn>
                        </p:par>
                        <p:par>
                          <p:cTn id="199" fill="hold">
                            <p:stCondLst>
                              <p:cond delay="4300"/>
                            </p:stCondLst>
                            <p:childTnLst>
                              <p:par>
                                <p:cTn id="200" presetID="0" presetClass="path" presetSubtype="0" accel="50000" decel="50000" fill="hold" nodeType="afterEffect">
                                  <p:stCondLst>
                                    <p:cond delay="0"/>
                                  </p:stCondLst>
                                  <p:childTnLst>
                                    <p:animMotion origin="layout" path="M -0.1092 0.14035 C -0.1033 0.14197 -0.0974 0.14359 -0.09184 0.14035 C -0.08629 0.13711 -0.07986 0.12671 -0.07587 0.12116 C -0.07188 0.11561 -0.0691 0.11099 -0.06806 0.10636 C -0.06702 0.10174 -0.06945 0.09365 -0.06962 0.09365 C -0.06979 0.09365 -0.06771 0.10105 -0.06962 0.10636 C -0.07153 0.11168 -0.07917 0.12232 -0.08073 0.12555 " pathEditMode="relative" rAng="0" ptsTypes="aaaaaaA">
                                      <p:cBhvr>
                                        <p:cTn id="201" dur="100" fill="hold"/>
                                        <p:tgtEl>
                                          <p:spTgt spid="159"/>
                                        </p:tgtEl>
                                        <p:attrNameLst>
                                          <p:attrName>ppt_x,ppt_y</p:attrName>
                                        </p:attrNameLst>
                                      </p:cBhvr>
                                      <p:rCtr x="0" y="0"/>
                                    </p:animMotion>
                                  </p:childTnLst>
                                </p:cTn>
                              </p:par>
                              <p:par>
                                <p:cTn id="202" presetID="22" presetClass="entr" presetSubtype="4" fill="hold" grpId="0" nodeType="withEffect">
                                  <p:stCondLst>
                                    <p:cond delay="0"/>
                                  </p:stCondLst>
                                  <p:childTnLst>
                                    <p:set>
                                      <p:cBhvr>
                                        <p:cTn id="203" dur="1" fill="hold">
                                          <p:stCondLst>
                                            <p:cond delay="0"/>
                                          </p:stCondLst>
                                        </p:cTn>
                                        <p:tgtEl>
                                          <p:spTgt spid="141"/>
                                        </p:tgtEl>
                                        <p:attrNameLst>
                                          <p:attrName>style.visibility</p:attrName>
                                        </p:attrNameLst>
                                      </p:cBhvr>
                                      <p:to>
                                        <p:strVal val="visible"/>
                                      </p:to>
                                    </p:set>
                                    <p:animEffect transition="in" filter="wipe(down)">
                                      <p:cBhvr>
                                        <p:cTn id="204" dur="100"/>
                                        <p:tgtEl>
                                          <p:spTgt spid="141"/>
                                        </p:tgtEl>
                                      </p:cBhvr>
                                    </p:animEffect>
                                  </p:childTnLst>
                                </p:cTn>
                              </p:par>
                            </p:childTnLst>
                          </p:cTn>
                        </p:par>
                        <p:par>
                          <p:cTn id="205" fill="hold">
                            <p:stCondLst>
                              <p:cond delay="4400"/>
                            </p:stCondLst>
                            <p:childTnLst>
                              <p:par>
                                <p:cTn id="206" presetID="0" presetClass="path" presetSubtype="0" accel="50000" decel="50000" fill="hold" nodeType="afterEffect">
                                  <p:stCondLst>
                                    <p:cond delay="0"/>
                                  </p:stCondLst>
                                  <p:childTnLst>
                                    <p:animMotion origin="layout" path="M -0.07188 0.09688 C -0.07726 0.11145 -0.08247 0.12602 -0.08143 0.13087 C -0.08038 0.13573 -0.0684 0.12833 -0.06545 0.12648 " pathEditMode="relative" rAng="0" ptsTypes="aaA">
                                      <p:cBhvr>
                                        <p:cTn id="207" dur="100" fill="hold"/>
                                        <p:tgtEl>
                                          <p:spTgt spid="159"/>
                                        </p:tgtEl>
                                        <p:attrNameLst>
                                          <p:attrName>ppt_x,ppt_y</p:attrName>
                                        </p:attrNameLst>
                                      </p:cBhvr>
                                      <p:rCtr x="0" y="0"/>
                                    </p:animMotion>
                                  </p:childTnLst>
                                </p:cTn>
                              </p:par>
                              <p:par>
                                <p:cTn id="208" presetID="22" presetClass="entr" presetSubtype="8" fill="hold" grpId="0" nodeType="withEffect">
                                  <p:stCondLst>
                                    <p:cond delay="0"/>
                                  </p:stCondLst>
                                  <p:childTnLst>
                                    <p:set>
                                      <p:cBhvr>
                                        <p:cTn id="209" dur="1" fill="hold">
                                          <p:stCondLst>
                                            <p:cond delay="0"/>
                                          </p:stCondLst>
                                        </p:cTn>
                                        <p:tgtEl>
                                          <p:spTgt spid="156"/>
                                        </p:tgtEl>
                                        <p:attrNameLst>
                                          <p:attrName>style.visibility</p:attrName>
                                        </p:attrNameLst>
                                      </p:cBhvr>
                                      <p:to>
                                        <p:strVal val="visible"/>
                                      </p:to>
                                    </p:set>
                                    <p:animEffect transition="in" filter="wipe(left)">
                                      <p:cBhvr>
                                        <p:cTn id="210" dur="100"/>
                                        <p:tgtEl>
                                          <p:spTgt spid="156"/>
                                        </p:tgtEl>
                                      </p:cBhvr>
                                    </p:animEffect>
                                  </p:childTnLst>
                                </p:cTn>
                              </p:par>
                            </p:childTnLst>
                          </p:cTn>
                        </p:par>
                        <p:par>
                          <p:cTn id="211" fill="hold">
                            <p:stCondLst>
                              <p:cond delay="4500"/>
                            </p:stCondLst>
                            <p:childTnLst>
                              <p:par>
                                <p:cTn id="212" presetID="0" presetClass="path" presetSubtype="0" accel="50000" decel="50000" fill="hold" nodeType="afterEffect">
                                  <p:stCondLst>
                                    <p:cond delay="0"/>
                                  </p:stCondLst>
                                  <p:childTnLst>
                                    <p:animMotion origin="layout" path="M -0.06493 0.12509 L -0.02257 0.09318 " pathEditMode="relative" rAng="0" ptsTypes="AA">
                                      <p:cBhvr>
                                        <p:cTn id="213" dur="100" fill="hold"/>
                                        <p:tgtEl>
                                          <p:spTgt spid="159"/>
                                        </p:tgtEl>
                                        <p:attrNameLst>
                                          <p:attrName>ppt_x,ppt_y</p:attrName>
                                        </p:attrNameLst>
                                      </p:cBhvr>
                                      <p:rCtr x="0" y="0"/>
                                    </p:animMotion>
                                  </p:childTnLst>
                                </p:cTn>
                              </p:par>
                              <p:par>
                                <p:cTn id="214" presetID="22" presetClass="entr" presetSubtype="4" fill="hold" grpId="0" nodeType="withEffect">
                                  <p:stCondLst>
                                    <p:cond delay="0"/>
                                  </p:stCondLst>
                                  <p:childTnLst>
                                    <p:set>
                                      <p:cBhvr>
                                        <p:cTn id="215" dur="1" fill="hold">
                                          <p:stCondLst>
                                            <p:cond delay="0"/>
                                          </p:stCondLst>
                                        </p:cTn>
                                        <p:tgtEl>
                                          <p:spTgt spid="142"/>
                                        </p:tgtEl>
                                        <p:attrNameLst>
                                          <p:attrName>style.visibility</p:attrName>
                                        </p:attrNameLst>
                                      </p:cBhvr>
                                      <p:to>
                                        <p:strVal val="visible"/>
                                      </p:to>
                                    </p:set>
                                    <p:animEffect transition="in" filter="wipe(down)">
                                      <p:cBhvr>
                                        <p:cTn id="216" dur="100"/>
                                        <p:tgtEl>
                                          <p:spTgt spid="142"/>
                                        </p:tgtEl>
                                      </p:cBhvr>
                                    </p:animEffect>
                                  </p:childTnLst>
                                </p:cTn>
                              </p:par>
                            </p:childTnLst>
                          </p:cTn>
                        </p:par>
                        <p:par>
                          <p:cTn id="217" fill="hold">
                            <p:stCondLst>
                              <p:cond delay="4600"/>
                            </p:stCondLst>
                            <p:childTnLst>
                              <p:par>
                                <p:cTn id="218" presetID="0" presetClass="path" presetSubtype="0" accel="50000" decel="50000" fill="hold" nodeType="afterEffect">
                                  <p:stCondLst>
                                    <p:cond delay="0"/>
                                  </p:stCondLst>
                                  <p:childTnLst>
                                    <p:animMotion origin="layout" path="M -0.02257 0.09318 C -0.03281 0.10266 -0.04288 0.11214 -0.04792 0.1207 C -0.05295 0.12925 -0.05243 0.14012 -0.05261 0.14405 " pathEditMode="relative" rAng="0" ptsTypes="aaA">
                                      <p:cBhvr>
                                        <p:cTn id="219" dur="100" fill="hold"/>
                                        <p:tgtEl>
                                          <p:spTgt spid="159"/>
                                        </p:tgtEl>
                                        <p:attrNameLst>
                                          <p:attrName>ppt_x,ppt_y</p:attrName>
                                        </p:attrNameLst>
                                      </p:cBhvr>
                                      <p:rCtr x="0" y="0"/>
                                    </p:animMotion>
                                  </p:childTnLst>
                                </p:cTn>
                              </p:par>
                              <p:par>
                                <p:cTn id="220" presetID="22" presetClass="entr" presetSubtype="1" fill="hold" grpId="0" nodeType="withEffect">
                                  <p:stCondLst>
                                    <p:cond delay="0"/>
                                  </p:stCondLst>
                                  <p:childTnLst>
                                    <p:set>
                                      <p:cBhvr>
                                        <p:cTn id="221" dur="1" fill="hold">
                                          <p:stCondLst>
                                            <p:cond delay="0"/>
                                          </p:stCondLst>
                                        </p:cTn>
                                        <p:tgtEl>
                                          <p:spTgt spid="143"/>
                                        </p:tgtEl>
                                        <p:attrNameLst>
                                          <p:attrName>style.visibility</p:attrName>
                                        </p:attrNameLst>
                                      </p:cBhvr>
                                      <p:to>
                                        <p:strVal val="visible"/>
                                      </p:to>
                                    </p:set>
                                    <p:animEffect transition="in" filter="wipe(up)">
                                      <p:cBhvr>
                                        <p:cTn id="222" dur="100"/>
                                        <p:tgtEl>
                                          <p:spTgt spid="143"/>
                                        </p:tgtEl>
                                      </p:cBhvr>
                                    </p:animEffect>
                                  </p:childTnLst>
                                </p:cTn>
                              </p:par>
                            </p:childTnLst>
                          </p:cTn>
                        </p:par>
                        <p:par>
                          <p:cTn id="223" fill="hold">
                            <p:stCondLst>
                              <p:cond delay="4700"/>
                            </p:stCondLst>
                            <p:childTnLst>
                              <p:par>
                                <p:cTn id="224" presetID="0" presetClass="path" presetSubtype="0" accel="50000" decel="50000" fill="hold" nodeType="afterEffect">
                                  <p:stCondLst>
                                    <p:cond delay="0"/>
                                  </p:stCondLst>
                                  <p:childTnLst>
                                    <p:animMotion origin="layout" path="M -0.05139 0.14243 C -0.03941 0.13295 -0.02726 0.12347 -0.01806 0.11492 C -0.00886 0.10636 -0.00243 0.09896 0.00416 0.09157 " pathEditMode="relative" rAng="0" ptsTypes="aaA">
                                      <p:cBhvr>
                                        <p:cTn id="225" dur="100" fill="hold"/>
                                        <p:tgtEl>
                                          <p:spTgt spid="159"/>
                                        </p:tgtEl>
                                        <p:attrNameLst>
                                          <p:attrName>ppt_x,ppt_y</p:attrName>
                                        </p:attrNameLst>
                                      </p:cBhvr>
                                      <p:rCtr x="0" y="0"/>
                                    </p:animMotion>
                                  </p:childTnLst>
                                </p:cTn>
                              </p:par>
                              <p:par>
                                <p:cTn id="226" presetID="22" presetClass="entr" presetSubtype="8" fill="hold" grpId="0" nodeType="withEffect">
                                  <p:stCondLst>
                                    <p:cond delay="0"/>
                                  </p:stCondLst>
                                  <p:childTnLst>
                                    <p:set>
                                      <p:cBhvr>
                                        <p:cTn id="227" dur="1" fill="hold">
                                          <p:stCondLst>
                                            <p:cond delay="0"/>
                                          </p:stCondLst>
                                        </p:cTn>
                                        <p:tgtEl>
                                          <p:spTgt spid="144"/>
                                        </p:tgtEl>
                                        <p:attrNameLst>
                                          <p:attrName>style.visibility</p:attrName>
                                        </p:attrNameLst>
                                      </p:cBhvr>
                                      <p:to>
                                        <p:strVal val="visible"/>
                                      </p:to>
                                    </p:set>
                                    <p:animEffect transition="in" filter="wipe(left)">
                                      <p:cBhvr>
                                        <p:cTn id="228" dur="100"/>
                                        <p:tgtEl>
                                          <p:spTgt spid="144"/>
                                        </p:tgtEl>
                                      </p:cBhvr>
                                    </p:animEffect>
                                  </p:childTnLst>
                                </p:cTn>
                              </p:par>
                            </p:childTnLst>
                          </p:cTn>
                        </p:par>
                        <p:par>
                          <p:cTn id="229" fill="hold">
                            <p:stCondLst>
                              <p:cond delay="4800"/>
                            </p:stCondLst>
                            <p:childTnLst>
                              <p:par>
                                <p:cTn id="230" presetID="0" presetClass="path" presetSubtype="0" accel="50000" decel="50000" fill="hold" nodeType="afterEffect">
                                  <p:stCondLst>
                                    <p:cond delay="0"/>
                                  </p:stCondLst>
                                  <p:childTnLst>
                                    <p:animMotion origin="layout" path="M 0.00434 0.09526 C 0.00191 0.09989 -0.00625 0.11515 -0.01059 0.12255 C -0.01493 0.12995 -0.01945 0.13596 -0.0217 0.13943 " pathEditMode="relative" rAng="0" ptsTypes="aaa">
                                      <p:cBhvr>
                                        <p:cTn id="231" dur="100" fill="hold"/>
                                        <p:tgtEl>
                                          <p:spTgt spid="159"/>
                                        </p:tgtEl>
                                        <p:attrNameLst>
                                          <p:attrName>ppt_x,ppt_y</p:attrName>
                                        </p:attrNameLst>
                                      </p:cBhvr>
                                      <p:rCtr x="0" y="0"/>
                                    </p:animMotion>
                                  </p:childTnLst>
                                </p:cTn>
                              </p:par>
                              <p:par>
                                <p:cTn id="232" presetID="22" presetClass="entr" presetSubtype="1" fill="hold" grpId="0" nodeType="withEffect">
                                  <p:stCondLst>
                                    <p:cond delay="0"/>
                                  </p:stCondLst>
                                  <p:childTnLst>
                                    <p:set>
                                      <p:cBhvr>
                                        <p:cTn id="233" dur="1" fill="hold">
                                          <p:stCondLst>
                                            <p:cond delay="0"/>
                                          </p:stCondLst>
                                        </p:cTn>
                                        <p:tgtEl>
                                          <p:spTgt spid="145"/>
                                        </p:tgtEl>
                                        <p:attrNameLst>
                                          <p:attrName>style.visibility</p:attrName>
                                        </p:attrNameLst>
                                      </p:cBhvr>
                                      <p:to>
                                        <p:strVal val="visible"/>
                                      </p:to>
                                    </p:set>
                                    <p:animEffect transition="in" filter="wipe(up)">
                                      <p:cBhvr>
                                        <p:cTn id="234" dur="100"/>
                                        <p:tgtEl>
                                          <p:spTgt spid="145"/>
                                        </p:tgtEl>
                                      </p:cBhvr>
                                    </p:animEffect>
                                  </p:childTnLst>
                                </p:cTn>
                              </p:par>
                            </p:childTnLst>
                          </p:cTn>
                        </p:par>
                        <p:par>
                          <p:cTn id="235" fill="hold">
                            <p:stCondLst>
                              <p:cond delay="4900"/>
                            </p:stCondLst>
                            <p:childTnLst>
                              <p:par>
                                <p:cTn id="236" presetID="0" presetClass="path" presetSubtype="0" accel="50000" decel="50000" fill="hold" nodeType="afterEffect">
                                  <p:stCondLst>
                                    <p:cond delay="0"/>
                                  </p:stCondLst>
                                  <p:childTnLst>
                                    <p:animMotion origin="layout" path="M -0.02101 0.14197 C -0.01389 0.14151 -0.00799 0.1422 -0.00209 0.13781 C 0.00382 0.13342 0.01128 0.12093 0.01476 0.11631 " pathEditMode="relative" rAng="0" ptsTypes="aaa">
                                      <p:cBhvr>
                                        <p:cTn id="237" dur="300" fill="hold"/>
                                        <p:tgtEl>
                                          <p:spTgt spid="159"/>
                                        </p:tgtEl>
                                        <p:attrNameLst>
                                          <p:attrName>ppt_x,ppt_y</p:attrName>
                                        </p:attrNameLst>
                                      </p:cBhvr>
                                      <p:rCtr x="0" y="0"/>
                                    </p:animMotion>
                                  </p:childTnLst>
                                </p:cTn>
                              </p:par>
                              <p:par>
                                <p:cTn id="238" presetID="22" presetClass="entr" presetSubtype="4" fill="hold" grpId="0" nodeType="withEffect">
                                  <p:stCondLst>
                                    <p:cond delay="0"/>
                                  </p:stCondLst>
                                  <p:childTnLst>
                                    <p:set>
                                      <p:cBhvr>
                                        <p:cTn id="239" dur="1" fill="hold">
                                          <p:stCondLst>
                                            <p:cond delay="0"/>
                                          </p:stCondLst>
                                        </p:cTn>
                                        <p:tgtEl>
                                          <p:spTgt spid="146"/>
                                        </p:tgtEl>
                                        <p:attrNameLst>
                                          <p:attrName>style.visibility</p:attrName>
                                        </p:attrNameLst>
                                      </p:cBhvr>
                                      <p:to>
                                        <p:strVal val="visible"/>
                                      </p:to>
                                    </p:set>
                                    <p:animEffect transition="in" filter="wipe(down)">
                                      <p:cBhvr>
                                        <p:cTn id="240" dur="300"/>
                                        <p:tgtEl>
                                          <p:spTgt spid="146"/>
                                        </p:tgtEl>
                                      </p:cBhvr>
                                    </p:animEffect>
                                  </p:childTnLst>
                                </p:cTn>
                              </p:par>
                            </p:childTnLst>
                          </p:cTn>
                        </p:par>
                        <p:par>
                          <p:cTn id="241" fill="hold">
                            <p:stCondLst>
                              <p:cond delay="5200"/>
                            </p:stCondLst>
                            <p:childTnLst>
                              <p:par>
                                <p:cTn id="242" presetID="0" presetClass="path" presetSubtype="0" accel="50000" decel="50000" fill="hold" nodeType="afterEffect">
                                  <p:stCondLst>
                                    <p:cond delay="0"/>
                                  </p:stCondLst>
                                  <p:childTnLst>
                                    <p:animMotion origin="layout" path="M 0.01788 0.11389 C 0.01632 0.16436 -0.01233 0.30487 0.00816 0.41667 C 0.02864 0.52848 0.11441 0.71181 0.14045 0.7845 C 0.16649 0.85718 0.15955 0.83889 0.16458 0.85325 " pathEditMode="relative" rAng="0" ptsTypes="aaaa">
                                      <p:cBhvr>
                                        <p:cTn id="243" dur="1000" fill="hold"/>
                                        <p:tgtEl>
                                          <p:spTgt spid="159"/>
                                        </p:tgtEl>
                                        <p:attrNameLst>
                                          <p:attrName>ppt_x,ppt_y</p:attrName>
                                        </p:attrNameLst>
                                      </p:cBhvr>
                                      <p:rCtr x="1" y="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60" grpId="0" animBg="1"/>
      <p:bldP spid="161" grpId="0" animBg="1"/>
      <p:bldP spid="162" grpId="0" animBg="1"/>
      <p:bldP spid="1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857224" y="3008137"/>
            <a:ext cx="2357454" cy="2169825"/>
          </a:xfrm>
          <a:prstGeom prst="rect">
            <a:avLst/>
          </a:prstGeom>
          <a:ln>
            <a:noFill/>
          </a:ln>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总中心新配置服务器</a:t>
            </a:r>
            <a:r>
              <a:rPr lang="en-US" altLang="zh-CN" dirty="0" smtClean="0">
                <a:solidFill>
                  <a:schemeClr val="tx1">
                    <a:lumMod val="50000"/>
                    <a:lumOff val="50000"/>
                  </a:schemeClr>
                </a:solidFill>
                <a:latin typeface="微软雅黑" pitchFamily="34" charset="-122"/>
                <a:ea typeface="微软雅黑" pitchFamily="34" charset="-122"/>
              </a:rPr>
              <a:t>30</a:t>
            </a:r>
            <a:r>
              <a:rPr lang="zh-CN" altLang="en-US" dirty="0" smtClean="0">
                <a:solidFill>
                  <a:schemeClr val="tx1">
                    <a:lumMod val="50000"/>
                    <a:lumOff val="50000"/>
                  </a:schemeClr>
                </a:solidFill>
                <a:latin typeface="微软雅黑" pitchFamily="34" charset="-122"/>
                <a:ea typeface="微软雅黑" pitchFamily="34" charset="-122"/>
              </a:rPr>
              <a:t>台，搭建了服务器集群，采用应用负载均衡技术。</a:t>
            </a:r>
          </a:p>
          <a:p>
            <a:pPr>
              <a:lnSpc>
                <a:spcPct val="150000"/>
              </a:lnSpc>
              <a:defRPr/>
            </a:pPr>
            <a:endParaRPr lang="zh-CN" altLang="en-US" dirty="0" smtClean="0">
              <a:solidFill>
                <a:schemeClr val="tx1">
                  <a:lumMod val="50000"/>
                  <a:lumOff val="50000"/>
                </a:schemeClr>
              </a:solidFill>
              <a:latin typeface="微软雅黑" pitchFamily="34" charset="-122"/>
              <a:ea typeface="微软雅黑" pitchFamily="34" charset="-122"/>
            </a:endParaRPr>
          </a:p>
        </p:txBody>
      </p:sp>
      <p:sp>
        <p:nvSpPr>
          <p:cNvPr id="27" name="矩形 26"/>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grpSp>
        <p:nvGrpSpPr>
          <p:cNvPr id="8" name="组合 45"/>
          <p:cNvGrpSpPr>
            <a:grpSpLocks/>
          </p:cNvGrpSpPr>
          <p:nvPr/>
        </p:nvGrpSpPr>
        <p:grpSpPr bwMode="auto">
          <a:xfrm>
            <a:off x="0" y="2365195"/>
            <a:ext cx="9143999" cy="431800"/>
            <a:chOff x="0" y="1563638"/>
            <a:chExt cx="9071792" cy="432048"/>
          </a:xfrm>
        </p:grpSpPr>
        <p:grpSp>
          <p:nvGrpSpPr>
            <p:cNvPr id="9"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1956040"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a:solidFill>
                      <a:srgbClr val="00B050"/>
                    </a:solidFill>
                    <a:latin typeface="微软雅黑" pitchFamily="34" charset="-122"/>
                    <a:ea typeface="微软雅黑" pitchFamily="34" charset="-122"/>
                  </a:rPr>
                  <a:t>（</a:t>
                </a:r>
                <a:r>
                  <a:rPr lang="en-US" altLang="zh-CN" dirty="0">
                    <a:solidFill>
                      <a:srgbClr val="00B050"/>
                    </a:solidFill>
                    <a:latin typeface="微软雅黑" pitchFamily="34" charset="-122"/>
                    <a:ea typeface="微软雅黑" pitchFamily="34" charset="-122"/>
                  </a:rPr>
                  <a:t>1</a:t>
                </a:r>
                <a:r>
                  <a:rPr lang="zh-CN" altLang="en-US" dirty="0">
                    <a:solidFill>
                      <a:srgbClr val="00B050"/>
                    </a:solidFill>
                    <a:latin typeface="微软雅黑" pitchFamily="34" charset="-122"/>
                    <a:ea typeface="微软雅黑" pitchFamily="34" charset="-122"/>
                  </a:rPr>
                  <a:t>）服务器</a:t>
                </a:r>
              </a:p>
            </p:txBody>
          </p:sp>
          <p:cxnSp>
            <p:nvCxnSpPr>
              <p:cNvPr id="16" name="直接连接符 15"/>
              <p:cNvCxnSpPr>
                <a:stCxn id="15" idx="0"/>
              </p:cNvCxnSpPr>
              <p:nvPr/>
            </p:nvCxnSpPr>
            <p:spPr>
              <a:xfrm>
                <a:off x="2998939" y="1779662"/>
                <a:ext cx="6072853"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084371"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6984406"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7884443"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23" name="组合 22"/>
          <p:cNvGrpSpPr/>
          <p:nvPr/>
        </p:nvGrpSpPr>
        <p:grpSpPr>
          <a:xfrm>
            <a:off x="4468813" y="2746191"/>
            <a:ext cx="3517900" cy="2376487"/>
            <a:chOff x="4468813" y="2746191"/>
            <a:chExt cx="3517900" cy="2376487"/>
          </a:xfrm>
        </p:grpSpPr>
        <p:grpSp>
          <p:nvGrpSpPr>
            <p:cNvPr id="20" name="组合 52"/>
            <p:cNvGrpSpPr>
              <a:grpSpLocks/>
            </p:cNvGrpSpPr>
            <p:nvPr/>
          </p:nvGrpSpPr>
          <p:grpSpPr bwMode="auto">
            <a:xfrm>
              <a:off x="4468813" y="2746191"/>
              <a:ext cx="3517900" cy="2376487"/>
              <a:chOff x="3471750" y="2139701"/>
              <a:chExt cx="3518158" cy="2376266"/>
            </a:xfrm>
            <a:noFill/>
          </p:grpSpPr>
          <p:grpSp>
            <p:nvGrpSpPr>
              <p:cNvPr id="25" name="组合 52"/>
              <p:cNvGrpSpPr>
                <a:grpSpLocks/>
              </p:cNvGrpSpPr>
              <p:nvPr/>
            </p:nvGrpSpPr>
            <p:grpSpPr bwMode="auto">
              <a:xfrm>
                <a:off x="3471750" y="2139701"/>
                <a:ext cx="3518158" cy="2376266"/>
                <a:chOff x="3329694" y="1851669"/>
                <a:chExt cx="3518158" cy="2880321"/>
              </a:xfrm>
              <a:grpFill/>
            </p:grpSpPr>
            <p:grpSp>
              <p:nvGrpSpPr>
                <p:cNvPr id="28" name="组合 51"/>
                <p:cNvGrpSpPr>
                  <a:grpSpLocks/>
                </p:cNvGrpSpPr>
                <p:nvPr/>
              </p:nvGrpSpPr>
              <p:grpSpPr bwMode="auto">
                <a:xfrm>
                  <a:off x="3329694" y="1851669"/>
                  <a:ext cx="3518158" cy="2616723"/>
                  <a:chOff x="3329694" y="1851669"/>
                  <a:chExt cx="3518158" cy="2616723"/>
                </a:xfrm>
                <a:grpFill/>
              </p:grpSpPr>
              <p:sp>
                <p:nvSpPr>
                  <p:cNvPr id="30" name="流程图: 离页连接符 46"/>
                  <p:cNvSpPr/>
                  <p:nvPr/>
                </p:nvSpPr>
                <p:spPr>
                  <a:xfrm flipV="1">
                    <a:off x="3329694" y="1851669"/>
                    <a:ext cx="3518158" cy="648408"/>
                  </a:xfrm>
                  <a:custGeom>
                    <a:avLst/>
                    <a:gdLst/>
                    <a:ahLst/>
                    <a:cxnLst/>
                    <a:rect l="l" t="t" r="r" b="b"/>
                    <a:pathLst>
                      <a:path w="3518158" h="648071">
                        <a:moveTo>
                          <a:pt x="1759079" y="648071"/>
                        </a:moveTo>
                        <a:lnTo>
                          <a:pt x="3518158" y="72007"/>
                        </a:lnTo>
                        <a:lnTo>
                          <a:pt x="3518158" y="0"/>
                        </a:lnTo>
                        <a:lnTo>
                          <a:pt x="0" y="0"/>
                        </a:lnTo>
                        <a:lnTo>
                          <a:pt x="0" y="72007"/>
                        </a:lnTo>
                        <a:close/>
                      </a:path>
                    </a:pathLst>
                  </a:cu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1" name="TextBox 30"/>
                  <p:cNvSpPr txBox="1"/>
                  <p:nvPr/>
                </p:nvSpPr>
                <p:spPr>
                  <a:xfrm>
                    <a:off x="3445589" y="2715572"/>
                    <a:ext cx="3186347" cy="1752820"/>
                  </a:xfrm>
                  <a:prstGeom prst="rect">
                    <a:avLst/>
                  </a:prstGeom>
                  <a:grpFill/>
                  <a:ln>
                    <a:noFill/>
                  </a:ln>
                </p:spPr>
                <p:txBody>
                  <a:bodyPr>
                    <a:spAutoFit/>
                  </a:bodyPr>
                  <a:lstStyle/>
                  <a:p>
                    <a:pPr fontAlgn="auto">
                      <a:spcBef>
                        <a:spcPct val="50000"/>
                      </a:spcBef>
                      <a:spcAft>
                        <a:spcPts val="0"/>
                      </a:spcAft>
                      <a:defRPr/>
                    </a:pPr>
                    <a:r>
                      <a:rPr lang="en-US" altLang="zh-CN" sz="1600" dirty="0">
                        <a:latin typeface="微软雅黑" pitchFamily="34" charset="-122"/>
                        <a:ea typeface="微软雅黑" pitchFamily="34" charset="-122"/>
                      </a:rPr>
                      <a:t>  Web</a:t>
                    </a:r>
                    <a:r>
                      <a:rPr lang="zh-CN" altLang="en-US" sz="1600" dirty="0">
                        <a:latin typeface="微软雅黑" pitchFamily="34" charset="-122"/>
                        <a:ea typeface="微软雅黑" pitchFamily="34" charset="-122"/>
                      </a:rPr>
                      <a:t>服务器                </a:t>
                    </a:r>
                    <a:r>
                      <a:rPr lang="en-US" altLang="zh-CN" sz="1600" dirty="0">
                        <a:latin typeface="微软雅黑" pitchFamily="34" charset="-122"/>
                        <a:ea typeface="微软雅黑" pitchFamily="34" charset="-122"/>
                      </a:rPr>
                      <a:t>20</a:t>
                    </a:r>
                    <a:r>
                      <a:rPr lang="zh-CN" altLang="en-US" sz="1600" dirty="0">
                        <a:latin typeface="微软雅黑" pitchFamily="34" charset="-122"/>
                        <a:ea typeface="微软雅黑" pitchFamily="34" charset="-122"/>
                      </a:rPr>
                      <a:t>台</a:t>
                    </a:r>
                    <a:endParaRPr lang="en-US" altLang="zh-CN" sz="1600" dirty="0">
                      <a:latin typeface="微软雅黑" pitchFamily="34" charset="-122"/>
                      <a:ea typeface="微软雅黑" pitchFamily="34" charset="-122"/>
                    </a:endParaRPr>
                  </a:p>
                  <a:p>
                    <a:pPr fontAlgn="auto">
                      <a:spcBef>
                        <a:spcPct val="50000"/>
                      </a:spcBef>
                      <a:spcAft>
                        <a:spcPts val="0"/>
                      </a:spcAft>
                      <a:defRPr/>
                    </a:pPr>
                    <a:r>
                      <a:rPr lang="zh-CN" altLang="en-US" sz="1600" dirty="0">
                        <a:latin typeface="微软雅黑" pitchFamily="34" charset="-122"/>
                        <a:ea typeface="微软雅黑" pitchFamily="34" charset="-122"/>
                      </a:rPr>
                      <a:t>  数据库服务器              </a:t>
                    </a:r>
                    <a:r>
                      <a:rPr lang="en-US" altLang="zh-CN" sz="1600" dirty="0">
                        <a:latin typeface="微软雅黑" pitchFamily="34" charset="-122"/>
                        <a:ea typeface="微软雅黑" pitchFamily="34" charset="-122"/>
                      </a:rPr>
                      <a:t>4</a:t>
                    </a:r>
                    <a:r>
                      <a:rPr lang="zh-CN" altLang="en-US" sz="1600" dirty="0">
                        <a:latin typeface="微软雅黑" pitchFamily="34" charset="-122"/>
                        <a:ea typeface="微软雅黑" pitchFamily="34" charset="-122"/>
                      </a:rPr>
                      <a:t>台</a:t>
                    </a:r>
                    <a:endParaRPr lang="en-US" altLang="zh-CN" sz="1600" dirty="0">
                      <a:latin typeface="微软雅黑" pitchFamily="34" charset="-122"/>
                      <a:ea typeface="微软雅黑" pitchFamily="34" charset="-122"/>
                    </a:endParaRPr>
                  </a:p>
                  <a:p>
                    <a:pPr fontAlgn="auto">
                      <a:spcBef>
                        <a:spcPct val="50000"/>
                      </a:spcBef>
                      <a:spcAft>
                        <a:spcPts val="0"/>
                      </a:spcAft>
                      <a:defRPr/>
                    </a:pPr>
                    <a:r>
                      <a:rPr lang="zh-CN" altLang="en-US" sz="1600" dirty="0">
                        <a:solidFill>
                          <a:srgbClr val="000000"/>
                        </a:solidFill>
                        <a:latin typeface="微软雅黑" pitchFamily="34" charset="-122"/>
                        <a:ea typeface="微软雅黑" pitchFamily="34" charset="-122"/>
                      </a:rPr>
                      <a:t>  搜索服务器                  </a:t>
                    </a:r>
                    <a:r>
                      <a:rPr lang="en-US" altLang="zh-CN" sz="1600" dirty="0">
                        <a:latin typeface="微软雅黑" pitchFamily="34" charset="-122"/>
                        <a:ea typeface="微软雅黑" pitchFamily="34" charset="-122"/>
                      </a:rPr>
                      <a:t>2</a:t>
                    </a:r>
                    <a:r>
                      <a:rPr lang="zh-CN" altLang="en-US" sz="1600" dirty="0">
                        <a:latin typeface="微软雅黑" pitchFamily="34" charset="-122"/>
                        <a:ea typeface="微软雅黑" pitchFamily="34" charset="-122"/>
                      </a:rPr>
                      <a:t>台</a:t>
                    </a:r>
                    <a:endParaRPr lang="en-US" altLang="zh-CN" sz="1600" dirty="0">
                      <a:solidFill>
                        <a:srgbClr val="000000"/>
                      </a:solidFill>
                      <a:latin typeface="微软雅黑" pitchFamily="34" charset="-122"/>
                      <a:ea typeface="微软雅黑" pitchFamily="34" charset="-122"/>
                    </a:endParaRPr>
                  </a:p>
                  <a:p>
                    <a:pPr fontAlgn="auto">
                      <a:spcBef>
                        <a:spcPct val="50000"/>
                      </a:spcBef>
                      <a:spcAft>
                        <a:spcPts val="0"/>
                      </a:spcAft>
                      <a:defRPr/>
                    </a:pPr>
                    <a:r>
                      <a:rPr lang="zh-CN" altLang="en-US" sz="1600" dirty="0">
                        <a:solidFill>
                          <a:srgbClr val="000000"/>
                        </a:solidFill>
                        <a:latin typeface="微软雅黑" pitchFamily="34" charset="-122"/>
                        <a:ea typeface="微软雅黑" pitchFamily="34" charset="-122"/>
                      </a:rPr>
                      <a:t>  流媒体服务器               </a:t>
                    </a:r>
                    <a:r>
                      <a:rPr lang="en-US" altLang="zh-CN" sz="1600" dirty="0">
                        <a:latin typeface="微软雅黑" pitchFamily="34" charset="-122"/>
                        <a:ea typeface="微软雅黑" pitchFamily="34" charset="-122"/>
                      </a:rPr>
                      <a:t>4</a:t>
                    </a:r>
                    <a:r>
                      <a:rPr lang="zh-CN" altLang="en-US" sz="1600" dirty="0">
                        <a:latin typeface="微软雅黑" pitchFamily="34" charset="-122"/>
                        <a:ea typeface="微软雅黑" pitchFamily="34" charset="-122"/>
                      </a:rPr>
                      <a:t>台</a:t>
                    </a:r>
                    <a:endParaRPr lang="zh-CN" altLang="en-US" sz="1600" dirty="0">
                      <a:solidFill>
                        <a:schemeClr val="tx1">
                          <a:lumMod val="50000"/>
                          <a:lumOff val="50000"/>
                        </a:schemeClr>
                      </a:solidFill>
                      <a:latin typeface="微软雅黑" pitchFamily="34" charset="-122"/>
                      <a:ea typeface="微软雅黑" pitchFamily="34" charset="-122"/>
                    </a:endParaRPr>
                  </a:p>
                </p:txBody>
              </p:sp>
            </p:grpSp>
            <p:sp>
              <p:nvSpPr>
                <p:cNvPr id="29" name="流程图: 离页连接符 28"/>
                <p:cNvSpPr/>
                <p:nvPr/>
              </p:nvSpPr>
              <p:spPr>
                <a:xfrm flipV="1">
                  <a:off x="3329694" y="1851669"/>
                  <a:ext cx="3518158" cy="2880321"/>
                </a:xfrm>
                <a:prstGeom prst="flowChartOffpageConnector">
                  <a:avLst/>
                </a:pr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cxnSp>
            <p:nvCxnSpPr>
              <p:cNvPr id="24" name="直接连接符 23"/>
              <p:cNvCxnSpPr/>
              <p:nvPr/>
            </p:nvCxnSpPr>
            <p:spPr>
              <a:xfrm>
                <a:off x="5260993" y="2139701"/>
                <a:ext cx="0" cy="2376266"/>
              </a:xfrm>
              <a:prstGeom prst="line">
                <a:avLst/>
              </a:prstGeom>
              <a:grpFill/>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1" name="TextBox 37"/>
            <p:cNvSpPr txBox="1">
              <a:spLocks noChangeArrowheads="1"/>
            </p:cNvSpPr>
            <p:nvPr/>
          </p:nvSpPr>
          <p:spPr bwMode="auto">
            <a:xfrm>
              <a:off x="5214942" y="2936699"/>
              <a:ext cx="2205808" cy="369366"/>
            </a:xfrm>
            <a:prstGeom prst="rect">
              <a:avLst/>
            </a:prstGeom>
            <a:noFill/>
            <a:ln w="9525">
              <a:noFill/>
              <a:miter lim="800000"/>
              <a:headEnd/>
              <a:tailEnd/>
            </a:ln>
          </p:spPr>
          <p:txBody>
            <a:bodyPr>
              <a:spAutoFit/>
            </a:bodyPr>
            <a:lstStyle/>
            <a:p>
              <a:r>
                <a:rPr lang="zh-CN" altLang="en-US" dirty="0">
                  <a:solidFill>
                    <a:srgbClr val="00B050"/>
                  </a:solidFill>
                  <a:latin typeface="Broadway" pitchFamily="82" charset="0"/>
                  <a:ea typeface="微软雅黑" pitchFamily="34" charset="-122"/>
                </a:rPr>
                <a:t>类型       </a:t>
              </a:r>
              <a:r>
                <a:rPr lang="en-US" altLang="zh-CN" dirty="0">
                  <a:solidFill>
                    <a:srgbClr val="00B050"/>
                  </a:solidFill>
                  <a:latin typeface="Broadway" pitchFamily="82" charset="0"/>
                  <a:ea typeface="微软雅黑" pitchFamily="34" charset="-122"/>
                </a:rPr>
                <a:t>         </a:t>
              </a:r>
              <a:r>
                <a:rPr lang="zh-CN" altLang="en-US" dirty="0">
                  <a:solidFill>
                    <a:srgbClr val="00B050"/>
                  </a:solidFill>
                  <a:latin typeface="Broadway" pitchFamily="82" charset="0"/>
                  <a:ea typeface="微软雅黑" pitchFamily="34" charset="-122"/>
                </a:rPr>
                <a:t>数量</a:t>
              </a:r>
              <a:endParaRPr lang="zh-CN" altLang="en-US" dirty="0">
                <a:solidFill>
                  <a:srgbClr val="00B050"/>
                </a:solidFill>
                <a:latin typeface="微软雅黑" pitchFamily="34" charset="-122"/>
                <a:ea typeface="微软雅黑" pitchFamily="34" charset="-122"/>
              </a:endParaRPr>
            </a:p>
          </p:txBody>
        </p:sp>
      </p:grpSp>
      <p:sp>
        <p:nvSpPr>
          <p:cNvPr id="33"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grpSp>
        <p:nvGrpSpPr>
          <p:cNvPr id="2" name="组合 45"/>
          <p:cNvGrpSpPr>
            <a:grpSpLocks/>
          </p:cNvGrpSpPr>
          <p:nvPr/>
        </p:nvGrpSpPr>
        <p:grpSpPr bwMode="auto">
          <a:xfrm>
            <a:off x="-2380" y="2500306"/>
            <a:ext cx="9076165"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905351"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2</a:t>
                </a:r>
                <a:r>
                  <a:rPr lang="zh-CN" altLang="en-US" dirty="0" smtClean="0">
                    <a:solidFill>
                      <a:srgbClr val="00B050"/>
                    </a:solidFill>
                    <a:latin typeface="微软雅黑" pitchFamily="34" charset="-122"/>
                    <a:ea typeface="微软雅黑" pitchFamily="34" charset="-122"/>
                  </a:rPr>
                  <a:t>）存储设备、网络设备和宽带</a:t>
                </a:r>
              </a:p>
            </p:txBody>
          </p:sp>
          <p:cxnSp>
            <p:nvCxnSpPr>
              <p:cNvPr id="16" name="直接连接符 15"/>
              <p:cNvCxnSpPr>
                <a:stCxn id="15" idx="0"/>
              </p:cNvCxnSpPr>
              <p:nvPr/>
            </p:nvCxnSpPr>
            <p:spPr>
              <a:xfrm>
                <a:off x="4948250" y="1779662"/>
                <a:ext cx="4123542"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084371"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6984406"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7884443"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59" name="组合 79"/>
          <p:cNvGrpSpPr>
            <a:grpSpLocks/>
          </p:cNvGrpSpPr>
          <p:nvPr/>
        </p:nvGrpSpPr>
        <p:grpSpPr bwMode="auto">
          <a:xfrm>
            <a:off x="179388" y="3357562"/>
            <a:ext cx="8785225" cy="2465388"/>
            <a:chOff x="179388" y="2267049"/>
            <a:chExt cx="8785225" cy="2466287"/>
          </a:xfrm>
        </p:grpSpPr>
        <p:sp>
          <p:nvSpPr>
            <p:cNvPr id="60" name="矩形 59"/>
            <p:cNvSpPr/>
            <p:nvPr/>
          </p:nvSpPr>
          <p:spPr>
            <a:xfrm>
              <a:off x="238125" y="2787939"/>
              <a:ext cx="1246188" cy="194380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1" name="矩形 60"/>
            <p:cNvSpPr/>
            <p:nvPr/>
          </p:nvSpPr>
          <p:spPr>
            <a:xfrm>
              <a:off x="1512888" y="2789527"/>
              <a:ext cx="3271837" cy="194380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2" name="矩形 61"/>
            <p:cNvSpPr/>
            <p:nvPr/>
          </p:nvSpPr>
          <p:spPr>
            <a:xfrm>
              <a:off x="4824413" y="2787939"/>
              <a:ext cx="4105275" cy="194380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3" name="矩形 62"/>
            <p:cNvSpPr/>
            <p:nvPr/>
          </p:nvSpPr>
          <p:spPr>
            <a:xfrm>
              <a:off x="569913" y="4125101"/>
              <a:ext cx="595312" cy="414489"/>
            </a:xfrm>
            <a:prstGeom prst="rect">
              <a:avLst/>
            </a:prstGeom>
          </p:spPr>
          <p:txBody>
            <a:bodyPr wrap="none">
              <a:spAutoFit/>
            </a:bodyPr>
            <a:lstStyle/>
            <a:p>
              <a:pPr fontAlgn="auto">
                <a:lnSpc>
                  <a:spcPct val="150000"/>
                </a:lnSpc>
                <a:spcBef>
                  <a:spcPts val="0"/>
                </a:spcBef>
                <a:spcAft>
                  <a:spcPts val="0"/>
                </a:spcAft>
                <a:defRPr/>
              </a:pPr>
              <a:r>
                <a:rPr lang="zh-CN" altLang="zh-CN" sz="1600" b="1" dirty="0">
                  <a:solidFill>
                    <a:schemeClr val="bg1"/>
                  </a:solidFill>
                  <a:latin typeface="微软雅黑" pitchFamily="34" charset="-122"/>
                  <a:ea typeface="微软雅黑" pitchFamily="34" charset="-122"/>
                </a:rPr>
                <a:t>带宽</a:t>
              </a:r>
              <a:endParaRPr lang="zh-CN" altLang="en-US" b="1" dirty="0">
                <a:solidFill>
                  <a:schemeClr val="bg1"/>
                </a:solidFill>
                <a:latin typeface="+mn-ea"/>
                <a:ea typeface="+mn-ea"/>
              </a:endParaRPr>
            </a:p>
          </p:txBody>
        </p:sp>
        <p:sp>
          <p:nvSpPr>
            <p:cNvPr id="64" name="矩形 28"/>
            <p:cNvSpPr>
              <a:spLocks noChangeArrowheads="1"/>
            </p:cNvSpPr>
            <p:nvPr/>
          </p:nvSpPr>
          <p:spPr bwMode="auto">
            <a:xfrm>
              <a:off x="1571193" y="2972943"/>
              <a:ext cx="3127407" cy="418191"/>
            </a:xfrm>
            <a:prstGeom prst="rect">
              <a:avLst/>
            </a:prstGeom>
            <a:noFill/>
            <a:ln w="9525">
              <a:noFill/>
              <a:miter lim="800000"/>
              <a:headEnd/>
              <a:tailEnd/>
            </a:ln>
          </p:spPr>
          <p:txBody>
            <a:bodyPr>
              <a:spAutoFit/>
            </a:bodyPr>
            <a:lstStyle/>
            <a:p>
              <a:pPr>
                <a:lnSpc>
                  <a:spcPct val="150000"/>
                </a:lnSpc>
              </a:pPr>
              <a:r>
                <a:rPr lang="zh-CN" altLang="zh-CN" sz="1600" b="1">
                  <a:solidFill>
                    <a:schemeClr val="bg1"/>
                  </a:solidFill>
                  <a:latin typeface="微软雅黑" pitchFamily="34" charset="-122"/>
                  <a:ea typeface="微软雅黑" pitchFamily="34" charset="-122"/>
                </a:rPr>
                <a:t>容量</a:t>
              </a:r>
              <a:r>
                <a:rPr lang="en-US" altLang="zh-CN" sz="1600" b="1">
                  <a:solidFill>
                    <a:schemeClr val="bg1"/>
                  </a:solidFill>
                  <a:latin typeface="微软雅黑" pitchFamily="34" charset="-122"/>
                  <a:ea typeface="微软雅黑" pitchFamily="34" charset="-122"/>
                </a:rPr>
                <a:t>100T</a:t>
              </a:r>
              <a:r>
                <a:rPr lang="zh-CN" altLang="en-US" sz="1600" b="1">
                  <a:solidFill>
                    <a:schemeClr val="bg1"/>
                  </a:solidFill>
                  <a:latin typeface="微软雅黑" pitchFamily="34" charset="-122"/>
                  <a:ea typeface="微软雅黑" pitchFamily="34" charset="-122"/>
                </a:rPr>
                <a:t>，</a:t>
              </a:r>
              <a:r>
                <a:rPr lang="zh-CN" altLang="zh-CN" sz="1600" b="1">
                  <a:solidFill>
                    <a:schemeClr val="bg1"/>
                  </a:solidFill>
                  <a:latin typeface="微软雅黑" pitchFamily="34" charset="-122"/>
                  <a:ea typeface="微软雅黑" pitchFamily="34" charset="-122"/>
                </a:rPr>
                <a:t>中心磁盘阵列</a:t>
              </a:r>
              <a:r>
                <a:rPr lang="en-US" altLang="zh-CN" sz="1600" b="1">
                  <a:solidFill>
                    <a:schemeClr val="bg1"/>
                  </a:solidFill>
                  <a:latin typeface="微软雅黑" pitchFamily="34" charset="-122"/>
                  <a:ea typeface="微软雅黑" pitchFamily="34" charset="-122"/>
                </a:rPr>
                <a:t>2</a:t>
              </a:r>
              <a:r>
                <a:rPr lang="zh-CN" altLang="en-US" sz="1600" b="1">
                  <a:solidFill>
                    <a:schemeClr val="bg1"/>
                  </a:solidFill>
                  <a:latin typeface="微软雅黑" pitchFamily="34" charset="-122"/>
                  <a:ea typeface="微软雅黑" pitchFamily="34" charset="-122"/>
                </a:rPr>
                <a:t>套</a:t>
              </a:r>
              <a:endParaRPr lang="zh-CN" altLang="en-US" b="1">
                <a:solidFill>
                  <a:schemeClr val="bg1"/>
                </a:solidFill>
                <a:latin typeface="微软雅黑" pitchFamily="34" charset="-122"/>
                <a:ea typeface="微软雅黑" pitchFamily="34" charset="-122"/>
              </a:endParaRPr>
            </a:p>
          </p:txBody>
        </p:sp>
        <p:sp>
          <p:nvSpPr>
            <p:cNvPr id="65" name="矩形 29"/>
            <p:cNvSpPr>
              <a:spLocks noChangeArrowheads="1"/>
            </p:cNvSpPr>
            <p:nvPr/>
          </p:nvSpPr>
          <p:spPr bwMode="auto">
            <a:xfrm>
              <a:off x="4928273" y="2931790"/>
              <a:ext cx="3888432" cy="584775"/>
            </a:xfrm>
            <a:prstGeom prst="rect">
              <a:avLst/>
            </a:prstGeom>
            <a:noFill/>
            <a:ln w="9525">
              <a:noFill/>
              <a:miter lim="800000"/>
              <a:headEnd/>
              <a:tailEnd/>
            </a:ln>
          </p:spPr>
          <p:txBody>
            <a:bodyPr>
              <a:spAutoFit/>
            </a:bodyPr>
            <a:lstStyle/>
            <a:p>
              <a:r>
                <a:rPr lang="en-US" altLang="zh-CN" sz="1600" b="1">
                  <a:solidFill>
                    <a:schemeClr val="bg1"/>
                  </a:solidFill>
                  <a:latin typeface="微软雅黑" pitchFamily="34" charset="-122"/>
                  <a:ea typeface="微软雅黑" pitchFamily="34" charset="-122"/>
                </a:rPr>
                <a:t>50T</a:t>
              </a:r>
              <a:r>
                <a:rPr lang="zh-CN" altLang="zh-CN" sz="1600" b="1">
                  <a:solidFill>
                    <a:schemeClr val="bg1"/>
                  </a:solidFill>
                  <a:latin typeface="微软雅黑" pitchFamily="34" charset="-122"/>
                  <a:ea typeface="微软雅黑" pitchFamily="34" charset="-122"/>
                </a:rPr>
                <a:t>作为海量资源存储，</a:t>
              </a:r>
              <a:r>
                <a:rPr lang="en-US" altLang="zh-CN" sz="1600" b="1">
                  <a:solidFill>
                    <a:schemeClr val="bg1"/>
                  </a:solidFill>
                  <a:latin typeface="微软雅黑" pitchFamily="34" charset="-122"/>
                  <a:ea typeface="微软雅黑" pitchFamily="34" charset="-122"/>
                </a:rPr>
                <a:t>50T</a:t>
              </a:r>
              <a:r>
                <a:rPr lang="zh-CN" altLang="zh-CN" sz="1600" b="1">
                  <a:solidFill>
                    <a:schemeClr val="bg1"/>
                  </a:solidFill>
                  <a:latin typeface="微软雅黑" pitchFamily="34" charset="-122"/>
                  <a:ea typeface="微软雅黑" pitchFamily="34" charset="-122"/>
                </a:rPr>
                <a:t>作为备份，实现两磁盘阵列间的同步、异步数据复制</a:t>
              </a:r>
              <a:endParaRPr lang="en-US" altLang="zh-CN" sz="1600" b="1">
                <a:solidFill>
                  <a:schemeClr val="bg1"/>
                </a:solidFill>
                <a:latin typeface="微软雅黑" pitchFamily="34" charset="-122"/>
                <a:ea typeface="微软雅黑" pitchFamily="34" charset="-122"/>
              </a:endParaRPr>
            </a:p>
          </p:txBody>
        </p:sp>
        <p:cxnSp>
          <p:nvCxnSpPr>
            <p:cNvPr id="66" name="直接连接符 65"/>
            <p:cNvCxnSpPr/>
            <p:nvPr/>
          </p:nvCxnSpPr>
          <p:spPr>
            <a:xfrm>
              <a:off x="179388" y="2645012"/>
              <a:ext cx="87852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179388" y="2459207"/>
              <a:ext cx="0" cy="250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487488" y="2459207"/>
              <a:ext cx="0" cy="250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4802188" y="2459207"/>
              <a:ext cx="0" cy="250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79388" y="2267049"/>
              <a:ext cx="646112" cy="370023"/>
            </a:xfrm>
            <a:prstGeom prst="rect">
              <a:avLst/>
            </a:prstGeom>
            <a:noFill/>
          </p:spPr>
          <p:txBody>
            <a:bodyPr wrap="none">
              <a:spAutoFit/>
            </a:bodyPr>
            <a:lstStyle/>
            <a:p>
              <a:pPr fontAlgn="auto">
                <a:spcBef>
                  <a:spcPts val="0"/>
                </a:spcBef>
                <a:spcAft>
                  <a:spcPts val="0"/>
                </a:spcAft>
                <a:defRPr/>
              </a:pPr>
              <a:r>
                <a:rPr lang="zh-CN" altLang="en-US" dirty="0">
                  <a:solidFill>
                    <a:schemeClr val="tx1">
                      <a:lumMod val="75000"/>
                      <a:lumOff val="25000"/>
                    </a:schemeClr>
                  </a:solidFill>
                  <a:latin typeface="微软雅黑" pitchFamily="34" charset="-122"/>
                  <a:ea typeface="微软雅黑" pitchFamily="34" charset="-122"/>
                </a:rPr>
                <a:t>类型</a:t>
              </a:r>
            </a:p>
          </p:txBody>
        </p:sp>
        <p:cxnSp>
          <p:nvCxnSpPr>
            <p:cNvPr id="72" name="直接连接符 71"/>
            <p:cNvCxnSpPr/>
            <p:nvPr/>
          </p:nvCxnSpPr>
          <p:spPr>
            <a:xfrm>
              <a:off x="266700" y="3535925"/>
              <a:ext cx="8602663"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246063" y="4039345"/>
              <a:ext cx="8640762"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95288" y="3551805"/>
              <a:ext cx="1004887" cy="416077"/>
            </a:xfrm>
            <a:prstGeom prst="rect">
              <a:avLst/>
            </a:prstGeom>
          </p:spPr>
          <p:txBody>
            <a:bodyPr wrap="none">
              <a:spAutoFit/>
            </a:bodyPr>
            <a:lstStyle/>
            <a:p>
              <a:pPr fontAlgn="auto">
                <a:lnSpc>
                  <a:spcPct val="150000"/>
                </a:lnSpc>
                <a:spcBef>
                  <a:spcPts val="0"/>
                </a:spcBef>
                <a:spcAft>
                  <a:spcPts val="0"/>
                </a:spcAft>
                <a:defRPr/>
              </a:pPr>
              <a:r>
                <a:rPr lang="zh-CN" altLang="zh-CN" sz="1600" b="1" dirty="0">
                  <a:solidFill>
                    <a:schemeClr val="bg1"/>
                  </a:solidFill>
                  <a:latin typeface="微软雅黑" pitchFamily="34" charset="-122"/>
                  <a:ea typeface="微软雅黑" pitchFamily="34" charset="-122"/>
                </a:rPr>
                <a:t>网络设备</a:t>
              </a:r>
              <a:endParaRPr lang="zh-CN" altLang="en-US" b="1" dirty="0">
                <a:solidFill>
                  <a:schemeClr val="bg1"/>
                </a:solidFill>
                <a:latin typeface="+mn-ea"/>
                <a:ea typeface="+mn-ea"/>
              </a:endParaRPr>
            </a:p>
          </p:txBody>
        </p:sp>
        <p:sp>
          <p:nvSpPr>
            <p:cNvPr id="75" name="矩形 74"/>
            <p:cNvSpPr/>
            <p:nvPr/>
          </p:nvSpPr>
          <p:spPr>
            <a:xfrm>
              <a:off x="363538" y="2967392"/>
              <a:ext cx="1006475" cy="1292696"/>
            </a:xfrm>
            <a:prstGeom prst="rect">
              <a:avLst/>
            </a:prstGeom>
          </p:spPr>
          <p:txBody>
            <a:bodyPr wrap="none">
              <a:spAutoFit/>
            </a:bodyPr>
            <a:lstStyle/>
            <a:p>
              <a:pPr fontAlgn="auto">
                <a:lnSpc>
                  <a:spcPct val="150000"/>
                </a:lnSpc>
                <a:spcBef>
                  <a:spcPts val="0"/>
                </a:spcBef>
                <a:spcAft>
                  <a:spcPts val="0"/>
                </a:spcAft>
                <a:defRPr/>
              </a:pPr>
              <a:r>
                <a:rPr lang="zh-CN" altLang="en-US" sz="1600" b="1" dirty="0">
                  <a:solidFill>
                    <a:schemeClr val="bg1"/>
                  </a:solidFill>
                  <a:latin typeface="微软雅黑" pitchFamily="34" charset="-122"/>
                  <a:ea typeface="微软雅黑" pitchFamily="34" charset="-122"/>
                </a:rPr>
                <a:t>存储设备</a:t>
              </a:r>
              <a:endParaRPr lang="en-US" altLang="zh-CN" sz="1600"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defRPr/>
              </a:pPr>
              <a:endParaRPr lang="zh-CN" altLang="en-US"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defRPr/>
              </a:pPr>
              <a:endParaRPr lang="zh-CN" altLang="en-US" b="1" dirty="0">
                <a:solidFill>
                  <a:schemeClr val="bg1"/>
                </a:solidFill>
                <a:latin typeface="+mn-ea"/>
                <a:ea typeface="+mn-ea"/>
              </a:endParaRPr>
            </a:p>
          </p:txBody>
        </p:sp>
        <p:sp>
          <p:nvSpPr>
            <p:cNvPr id="76" name="矩形 67"/>
            <p:cNvSpPr>
              <a:spLocks noChangeArrowheads="1"/>
            </p:cNvSpPr>
            <p:nvPr/>
          </p:nvSpPr>
          <p:spPr bwMode="auto">
            <a:xfrm>
              <a:off x="1606024" y="3552566"/>
              <a:ext cx="3127407" cy="461665"/>
            </a:xfrm>
            <a:prstGeom prst="rect">
              <a:avLst/>
            </a:prstGeom>
            <a:noFill/>
            <a:ln w="9525">
              <a:noFill/>
              <a:miter lim="800000"/>
              <a:headEnd/>
              <a:tailEnd/>
            </a:ln>
          </p:spPr>
          <p:txBody>
            <a:bodyPr>
              <a:spAutoFit/>
            </a:bodyPr>
            <a:lstStyle/>
            <a:p>
              <a:pPr>
                <a:lnSpc>
                  <a:spcPct val="150000"/>
                </a:lnSpc>
              </a:pPr>
              <a:r>
                <a:rPr lang="zh-CN" altLang="zh-CN" sz="1600" b="1">
                  <a:solidFill>
                    <a:schemeClr val="bg1"/>
                  </a:solidFill>
                  <a:latin typeface="微软雅黑" pitchFamily="34" charset="-122"/>
                  <a:ea typeface="微软雅黑" pitchFamily="34" charset="-122"/>
                </a:rPr>
                <a:t>核心交换机和光纤交换机</a:t>
              </a:r>
              <a:r>
                <a:rPr lang="en-US" altLang="zh-CN" sz="1600" b="1">
                  <a:solidFill>
                    <a:schemeClr val="bg1"/>
                  </a:solidFill>
                  <a:latin typeface="微软雅黑" pitchFamily="34" charset="-122"/>
                  <a:ea typeface="微软雅黑" pitchFamily="34" charset="-122"/>
                </a:rPr>
                <a:t>2</a:t>
              </a:r>
              <a:r>
                <a:rPr lang="zh-CN" altLang="en-US" sz="1600" b="1">
                  <a:solidFill>
                    <a:schemeClr val="bg1"/>
                  </a:solidFill>
                  <a:latin typeface="微软雅黑" pitchFamily="34" charset="-122"/>
                  <a:ea typeface="微软雅黑" pitchFamily="34" charset="-122"/>
                </a:rPr>
                <a:t>台</a:t>
              </a:r>
              <a:endParaRPr lang="zh-CN" altLang="en-US" b="1">
                <a:solidFill>
                  <a:schemeClr val="bg1"/>
                </a:solidFill>
                <a:latin typeface="微软雅黑" pitchFamily="34" charset="-122"/>
                <a:ea typeface="微软雅黑" pitchFamily="34" charset="-122"/>
              </a:endParaRPr>
            </a:p>
          </p:txBody>
        </p:sp>
        <p:sp>
          <p:nvSpPr>
            <p:cNvPr id="77" name="矩形 70"/>
            <p:cNvSpPr>
              <a:spLocks noChangeArrowheads="1"/>
            </p:cNvSpPr>
            <p:nvPr/>
          </p:nvSpPr>
          <p:spPr bwMode="auto">
            <a:xfrm>
              <a:off x="1602256" y="4083918"/>
              <a:ext cx="3127407" cy="584775"/>
            </a:xfrm>
            <a:prstGeom prst="rect">
              <a:avLst/>
            </a:prstGeom>
            <a:noFill/>
            <a:ln w="9525">
              <a:noFill/>
              <a:miter lim="800000"/>
              <a:headEnd/>
              <a:tailEnd/>
            </a:ln>
          </p:spPr>
          <p:txBody>
            <a:bodyPr>
              <a:spAutoFit/>
            </a:bodyPr>
            <a:lstStyle/>
            <a:p>
              <a:r>
                <a:rPr lang="zh-CN" altLang="zh-CN" sz="1600" b="1">
                  <a:solidFill>
                    <a:schemeClr val="bg1"/>
                  </a:solidFill>
                  <a:latin typeface="微软雅黑" pitchFamily="34" charset="-122"/>
                  <a:ea typeface="微软雅黑" pitchFamily="34" charset="-122"/>
                </a:rPr>
                <a:t>赛尔网络</a:t>
              </a:r>
              <a:r>
                <a:rPr lang="en-US" altLang="zh-CN" sz="1600" b="1">
                  <a:solidFill>
                    <a:schemeClr val="bg1"/>
                  </a:solidFill>
                  <a:latin typeface="微软雅黑" pitchFamily="34" charset="-122"/>
                  <a:ea typeface="微软雅黑" pitchFamily="34" charset="-122"/>
                </a:rPr>
                <a:t>300M</a:t>
              </a:r>
              <a:r>
                <a:rPr lang="zh-CN" altLang="zh-CN" sz="1600" b="1">
                  <a:solidFill>
                    <a:schemeClr val="bg1"/>
                  </a:solidFill>
                  <a:latin typeface="微软雅黑" pitchFamily="34" charset="-122"/>
                  <a:ea typeface="微软雅黑" pitchFamily="34" charset="-122"/>
                </a:rPr>
                <a:t>三线（联通、电信和教育网）带宽</a:t>
              </a:r>
              <a:endParaRPr lang="zh-CN" altLang="en-US" b="1">
                <a:solidFill>
                  <a:schemeClr val="bg1"/>
                </a:solidFill>
                <a:latin typeface="微软雅黑" pitchFamily="34" charset="-122"/>
                <a:ea typeface="微软雅黑" pitchFamily="34" charset="-122"/>
              </a:endParaRPr>
            </a:p>
          </p:txBody>
        </p:sp>
        <p:sp>
          <p:nvSpPr>
            <p:cNvPr id="78" name="矩形 71"/>
            <p:cNvSpPr>
              <a:spLocks noChangeArrowheads="1"/>
            </p:cNvSpPr>
            <p:nvPr/>
          </p:nvSpPr>
          <p:spPr bwMode="auto">
            <a:xfrm>
              <a:off x="5004048" y="4142278"/>
              <a:ext cx="3888432" cy="418191"/>
            </a:xfrm>
            <a:prstGeom prst="rect">
              <a:avLst/>
            </a:prstGeom>
            <a:noFill/>
            <a:ln w="9525">
              <a:noFill/>
              <a:miter lim="800000"/>
              <a:headEnd/>
              <a:tailEnd/>
            </a:ln>
          </p:spPr>
          <p:txBody>
            <a:bodyPr>
              <a:spAutoFit/>
            </a:bodyPr>
            <a:lstStyle/>
            <a:p>
              <a:pPr>
                <a:lnSpc>
                  <a:spcPct val="150000"/>
                </a:lnSpc>
              </a:pPr>
              <a:r>
                <a:rPr lang="zh-CN" altLang="zh-CN" sz="1600" b="1">
                  <a:solidFill>
                    <a:schemeClr val="bg1"/>
                  </a:solidFill>
                  <a:latin typeface="微软雅黑" pitchFamily="34" charset="-122"/>
                  <a:ea typeface="微软雅黑" pitchFamily="34" charset="-122"/>
                </a:rPr>
                <a:t>保证用户的高速访问</a:t>
              </a:r>
              <a:endParaRPr lang="zh-CN" altLang="en-US" sz="1600" b="1">
                <a:solidFill>
                  <a:schemeClr val="bg1"/>
                </a:solidFill>
                <a:latin typeface="微软雅黑" pitchFamily="34" charset="-122"/>
                <a:ea typeface="微软雅黑" pitchFamily="34" charset="-122"/>
              </a:endParaRPr>
            </a:p>
          </p:txBody>
        </p:sp>
        <p:sp>
          <p:nvSpPr>
            <p:cNvPr id="79" name="矩形 75"/>
            <p:cNvSpPr>
              <a:spLocks noChangeArrowheads="1"/>
            </p:cNvSpPr>
            <p:nvPr/>
          </p:nvSpPr>
          <p:spPr bwMode="auto">
            <a:xfrm>
              <a:off x="5004048" y="3566214"/>
              <a:ext cx="3888432" cy="461665"/>
            </a:xfrm>
            <a:prstGeom prst="rect">
              <a:avLst/>
            </a:prstGeom>
            <a:noFill/>
            <a:ln w="9525">
              <a:noFill/>
              <a:miter lim="800000"/>
              <a:headEnd/>
              <a:tailEnd/>
            </a:ln>
          </p:spPr>
          <p:txBody>
            <a:bodyPr>
              <a:spAutoFit/>
            </a:bodyPr>
            <a:lstStyle/>
            <a:p>
              <a:pPr>
                <a:lnSpc>
                  <a:spcPct val="150000"/>
                </a:lnSpc>
              </a:pPr>
              <a:r>
                <a:rPr lang="zh-CN" altLang="zh-CN" sz="1600" b="1">
                  <a:solidFill>
                    <a:schemeClr val="bg1"/>
                  </a:solidFill>
                  <a:latin typeface="微软雅黑" pitchFamily="34" charset="-122"/>
                  <a:ea typeface="微软雅黑" pitchFamily="34" charset="-122"/>
                </a:rPr>
                <a:t>保证各服务器和存储设备数据读取速度</a:t>
              </a:r>
              <a:endParaRPr lang="zh-CN" altLang="en-US" sz="1600" b="1">
                <a:solidFill>
                  <a:schemeClr val="bg1"/>
                </a:solidFill>
                <a:latin typeface="微软雅黑" pitchFamily="34" charset="-122"/>
                <a:ea typeface="微软雅黑" pitchFamily="34" charset="-122"/>
              </a:endParaRPr>
            </a:p>
          </p:txBody>
        </p:sp>
        <p:sp>
          <p:nvSpPr>
            <p:cNvPr id="80" name="TextBox 79"/>
            <p:cNvSpPr txBox="1"/>
            <p:nvPr/>
          </p:nvSpPr>
          <p:spPr>
            <a:xfrm>
              <a:off x="1547813" y="2314691"/>
              <a:ext cx="646112" cy="370023"/>
            </a:xfrm>
            <a:prstGeom prst="rect">
              <a:avLst/>
            </a:prstGeom>
            <a:noFill/>
          </p:spPr>
          <p:txBody>
            <a:bodyPr wrap="none">
              <a:spAutoFit/>
            </a:bodyPr>
            <a:lstStyle/>
            <a:p>
              <a:pPr fontAlgn="auto">
                <a:spcBef>
                  <a:spcPts val="0"/>
                </a:spcBef>
                <a:spcAft>
                  <a:spcPts val="0"/>
                </a:spcAft>
                <a:defRPr/>
              </a:pPr>
              <a:r>
                <a:rPr lang="zh-CN" altLang="en-US" dirty="0">
                  <a:solidFill>
                    <a:schemeClr val="tx1">
                      <a:lumMod val="75000"/>
                      <a:lumOff val="25000"/>
                    </a:schemeClr>
                  </a:solidFill>
                  <a:latin typeface="微软雅黑" pitchFamily="34" charset="-122"/>
                  <a:ea typeface="微软雅黑" pitchFamily="34" charset="-122"/>
                </a:rPr>
                <a:t>产品</a:t>
              </a:r>
            </a:p>
          </p:txBody>
        </p:sp>
        <p:cxnSp>
          <p:nvCxnSpPr>
            <p:cNvPr id="81" name="直接连接符 80"/>
            <p:cNvCxnSpPr/>
            <p:nvPr/>
          </p:nvCxnSpPr>
          <p:spPr>
            <a:xfrm>
              <a:off x="8964613" y="2454442"/>
              <a:ext cx="0" cy="2509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59338" y="2282930"/>
              <a:ext cx="647700" cy="370023"/>
            </a:xfrm>
            <a:prstGeom prst="rect">
              <a:avLst/>
            </a:prstGeom>
            <a:noFill/>
          </p:spPr>
          <p:txBody>
            <a:bodyPr wrap="none">
              <a:spAutoFit/>
            </a:bodyPr>
            <a:lstStyle/>
            <a:p>
              <a:pPr fontAlgn="auto">
                <a:spcBef>
                  <a:spcPts val="0"/>
                </a:spcBef>
                <a:spcAft>
                  <a:spcPts val="0"/>
                </a:spcAft>
                <a:defRPr/>
              </a:pPr>
              <a:r>
                <a:rPr lang="zh-CN" altLang="en-US" dirty="0">
                  <a:solidFill>
                    <a:schemeClr val="tx1">
                      <a:lumMod val="75000"/>
                      <a:lumOff val="25000"/>
                    </a:schemeClr>
                  </a:solidFill>
                  <a:latin typeface="微软雅黑" pitchFamily="34" charset="-122"/>
                  <a:ea typeface="微软雅黑" pitchFamily="34" charset="-122"/>
                </a:rPr>
                <a:t>说明</a:t>
              </a:r>
            </a:p>
          </p:txBody>
        </p:sp>
      </p:grpSp>
      <p:sp>
        <p:nvSpPr>
          <p:cNvPr id="83"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up)">
                                      <p:cBhvr>
                                        <p:cTn id="1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857224" y="3008137"/>
            <a:ext cx="2357454" cy="2120902"/>
          </a:xfrm>
          <a:prstGeom prst="rect">
            <a:avLst/>
          </a:prstGeom>
          <a:ln>
            <a:noFill/>
          </a:ln>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总中心软件环境：服务器采用正版操作系统和数据库，以及其他服务端程序 ，共计金额</a:t>
            </a:r>
            <a:r>
              <a:rPr lang="en-US" altLang="zh-CN" dirty="0" smtClean="0">
                <a:solidFill>
                  <a:schemeClr val="tx1">
                    <a:lumMod val="50000"/>
                    <a:lumOff val="50000"/>
                  </a:schemeClr>
                </a:solidFill>
                <a:latin typeface="微软雅黑" pitchFamily="34" charset="-122"/>
                <a:ea typeface="微软雅黑" pitchFamily="34" charset="-122"/>
              </a:rPr>
              <a:t>200</a:t>
            </a:r>
            <a:r>
              <a:rPr lang="zh-CN" altLang="en-US" dirty="0" smtClean="0">
                <a:solidFill>
                  <a:schemeClr val="tx1">
                    <a:lumMod val="50000"/>
                    <a:lumOff val="50000"/>
                  </a:schemeClr>
                </a:solidFill>
                <a:latin typeface="微软雅黑" pitchFamily="34" charset="-122"/>
                <a:ea typeface="微软雅黑" pitchFamily="34" charset="-122"/>
              </a:rPr>
              <a:t>万元。             </a:t>
            </a:r>
          </a:p>
        </p:txBody>
      </p:sp>
      <p:grpSp>
        <p:nvGrpSpPr>
          <p:cNvPr id="2" name="组合 45"/>
          <p:cNvGrpSpPr>
            <a:grpSpLocks/>
          </p:cNvGrpSpPr>
          <p:nvPr/>
        </p:nvGrpSpPr>
        <p:grpSpPr bwMode="auto">
          <a:xfrm>
            <a:off x="0" y="2365195"/>
            <a:ext cx="9143999"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1956040"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3</a:t>
                </a:r>
                <a:r>
                  <a:rPr lang="zh-CN" altLang="en-US" dirty="0" smtClean="0">
                    <a:solidFill>
                      <a:srgbClr val="00B050"/>
                    </a:solidFill>
                    <a:latin typeface="微软雅黑" pitchFamily="34" charset="-122"/>
                    <a:ea typeface="微软雅黑" pitchFamily="34" charset="-122"/>
                  </a:rPr>
                  <a:t>）软件配置</a:t>
                </a:r>
              </a:p>
            </p:txBody>
          </p:sp>
          <p:cxnSp>
            <p:nvCxnSpPr>
              <p:cNvPr id="16" name="直接连接符 15"/>
              <p:cNvCxnSpPr>
                <a:stCxn id="15" idx="0"/>
              </p:cNvCxnSpPr>
              <p:nvPr/>
            </p:nvCxnSpPr>
            <p:spPr>
              <a:xfrm>
                <a:off x="2998939" y="1779662"/>
                <a:ext cx="6072853"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236870"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154411"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7884443"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grpSp>
        <p:nvGrpSpPr>
          <p:cNvPr id="28" name="组合 27"/>
          <p:cNvGrpSpPr/>
          <p:nvPr/>
        </p:nvGrpSpPr>
        <p:grpSpPr>
          <a:xfrm>
            <a:off x="3786182" y="2802945"/>
            <a:ext cx="5857916" cy="3340699"/>
            <a:chOff x="3643306" y="2746191"/>
            <a:chExt cx="5857916" cy="3340699"/>
          </a:xfrm>
        </p:grpSpPr>
        <p:grpSp>
          <p:nvGrpSpPr>
            <p:cNvPr id="4" name="组合 52"/>
            <p:cNvGrpSpPr>
              <a:grpSpLocks/>
            </p:cNvGrpSpPr>
            <p:nvPr/>
          </p:nvGrpSpPr>
          <p:grpSpPr bwMode="auto">
            <a:xfrm>
              <a:off x="3643306" y="2746191"/>
              <a:ext cx="5857916" cy="3340699"/>
              <a:chOff x="3471750" y="2139701"/>
              <a:chExt cx="3889686" cy="3340389"/>
            </a:xfrm>
            <a:noFill/>
          </p:grpSpPr>
          <p:grpSp>
            <p:nvGrpSpPr>
              <p:cNvPr id="5" name="组合 52"/>
              <p:cNvGrpSpPr>
                <a:grpSpLocks/>
              </p:cNvGrpSpPr>
              <p:nvPr/>
            </p:nvGrpSpPr>
            <p:grpSpPr bwMode="auto">
              <a:xfrm>
                <a:off x="3471750" y="2139701"/>
                <a:ext cx="3889686" cy="3340389"/>
                <a:chOff x="3329694" y="1851669"/>
                <a:chExt cx="3889686" cy="4048957"/>
              </a:xfrm>
              <a:grpFill/>
            </p:grpSpPr>
            <p:grpSp>
              <p:nvGrpSpPr>
                <p:cNvPr id="6" name="组合 51"/>
                <p:cNvGrpSpPr>
                  <a:grpSpLocks/>
                </p:cNvGrpSpPr>
                <p:nvPr/>
              </p:nvGrpSpPr>
              <p:grpSpPr bwMode="auto">
                <a:xfrm>
                  <a:off x="3329694" y="1851669"/>
                  <a:ext cx="3889686" cy="4048957"/>
                  <a:chOff x="3329694" y="1851669"/>
                  <a:chExt cx="3889686" cy="4048957"/>
                </a:xfrm>
                <a:grpFill/>
              </p:grpSpPr>
              <p:sp>
                <p:nvSpPr>
                  <p:cNvPr id="30" name="流程图: 离页连接符 46"/>
                  <p:cNvSpPr/>
                  <p:nvPr/>
                </p:nvSpPr>
                <p:spPr>
                  <a:xfrm flipV="1">
                    <a:off x="3329694" y="1851669"/>
                    <a:ext cx="3518158" cy="648408"/>
                  </a:xfrm>
                  <a:custGeom>
                    <a:avLst/>
                    <a:gdLst/>
                    <a:ahLst/>
                    <a:cxnLst/>
                    <a:rect l="l" t="t" r="r" b="b"/>
                    <a:pathLst>
                      <a:path w="3518158" h="648071">
                        <a:moveTo>
                          <a:pt x="1759079" y="648071"/>
                        </a:moveTo>
                        <a:lnTo>
                          <a:pt x="3518158" y="72007"/>
                        </a:lnTo>
                        <a:lnTo>
                          <a:pt x="3518158" y="0"/>
                        </a:lnTo>
                        <a:lnTo>
                          <a:pt x="0" y="0"/>
                        </a:lnTo>
                        <a:lnTo>
                          <a:pt x="0" y="72007"/>
                        </a:lnTo>
                        <a:close/>
                      </a:path>
                    </a:pathLst>
                  </a:cu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1" name="TextBox 30"/>
                  <p:cNvSpPr txBox="1"/>
                  <p:nvPr/>
                </p:nvSpPr>
                <p:spPr>
                  <a:xfrm>
                    <a:off x="3445589" y="2506072"/>
                    <a:ext cx="3773791" cy="3394554"/>
                  </a:xfrm>
                  <a:prstGeom prst="rect">
                    <a:avLst/>
                  </a:prstGeom>
                  <a:noFill/>
                  <a:ln>
                    <a:noFill/>
                  </a:ln>
                </p:spPr>
                <p:txBody>
                  <a:bodyPr wrap="square">
                    <a:spAutoFit/>
                  </a:bodyPr>
                  <a:lstStyle/>
                  <a:p>
                    <a:pPr fontAlgn="auto">
                      <a:spcBef>
                        <a:spcPct val="50000"/>
                      </a:spcBef>
                      <a:spcAft>
                        <a:spcPts val="0"/>
                      </a:spcAft>
                      <a:defRPr/>
                    </a:pPr>
                    <a:r>
                      <a:rPr lang="zh-CN" altLang="en-US" sz="1600" dirty="0" smtClean="0">
                        <a:latin typeface="微软雅黑" pitchFamily="34" charset="-122"/>
                        <a:ea typeface="微软雅黑" pitchFamily="34" charset="-122"/>
                      </a:rPr>
                      <a:t>服务器正版操作系统           </a:t>
                    </a:r>
                    <a:r>
                      <a:rPr lang="en-US" altLang="zh-CN" sz="1600" dirty="0" smtClean="0">
                        <a:latin typeface="微软雅黑" pitchFamily="34" charset="-122"/>
                        <a:ea typeface="微软雅黑" pitchFamily="34" charset="-122"/>
                      </a:rPr>
                      <a:t>Windows Server 2008</a:t>
                    </a:r>
                  </a:p>
                  <a:p>
                    <a:pPr fontAlgn="auto">
                      <a:spcBef>
                        <a:spcPct val="50000"/>
                      </a:spcBef>
                      <a:spcAft>
                        <a:spcPts val="0"/>
                      </a:spcAft>
                      <a:defRPr/>
                    </a:pPr>
                    <a:r>
                      <a:rPr lang="zh-CN" altLang="en-US" sz="1600" dirty="0" smtClean="0">
                        <a:latin typeface="微软雅黑" pitchFamily="34" charset="-122"/>
                        <a:ea typeface="微软雅黑" pitchFamily="34" charset="-122"/>
                      </a:rPr>
                      <a:t>数据库软件                        </a:t>
                    </a:r>
                    <a:r>
                      <a:rPr lang="en-US" altLang="zh-CN" sz="1600" dirty="0" smtClean="0">
                        <a:latin typeface="微软雅黑" pitchFamily="34" charset="-122"/>
                        <a:ea typeface="微软雅黑" pitchFamily="34" charset="-122"/>
                      </a:rPr>
                      <a:t>SQL Server 2008</a:t>
                    </a:r>
                  </a:p>
                  <a:p>
                    <a:pPr fontAlgn="auto">
                      <a:spcBef>
                        <a:spcPct val="50000"/>
                      </a:spcBef>
                      <a:spcAft>
                        <a:spcPts val="0"/>
                      </a:spcAft>
                      <a:defRPr/>
                    </a:pPr>
                    <a:r>
                      <a:rPr lang="zh-CN" altLang="en-US" sz="1600" dirty="0" smtClean="0">
                        <a:latin typeface="微软雅黑" pitchFamily="34" charset="-122"/>
                        <a:ea typeface="微软雅黑" pitchFamily="34" charset="-122"/>
                      </a:rPr>
                      <a:t>搜索服务器                        海量搜索引擎</a:t>
                    </a:r>
                  </a:p>
                  <a:p>
                    <a:pPr fontAlgn="auto">
                      <a:spcBef>
                        <a:spcPct val="50000"/>
                      </a:spcBef>
                      <a:spcAft>
                        <a:spcPts val="0"/>
                      </a:spcAft>
                      <a:defRPr/>
                    </a:pPr>
                    <a:r>
                      <a:rPr lang="zh-CN" altLang="en-US" sz="1600" dirty="0" smtClean="0">
                        <a:latin typeface="微软雅黑" pitchFamily="34" charset="-122"/>
                        <a:ea typeface="微软雅黑" pitchFamily="34" charset="-122"/>
                      </a:rPr>
                      <a:t>网站流量统计工具              </a:t>
                    </a:r>
                    <a:r>
                      <a:rPr lang="en-US" altLang="zh-CN" sz="1600" dirty="0" smtClean="0">
                        <a:latin typeface="微软雅黑" pitchFamily="34" charset="-122"/>
                        <a:ea typeface="微软雅黑" pitchFamily="34" charset="-122"/>
                      </a:rPr>
                      <a:t>CNZZ</a:t>
                    </a:r>
                  </a:p>
                  <a:p>
                    <a:pPr fontAlgn="auto">
                      <a:spcBef>
                        <a:spcPct val="50000"/>
                      </a:spcBef>
                      <a:spcAft>
                        <a:spcPts val="0"/>
                      </a:spcAft>
                      <a:defRPr/>
                    </a:pPr>
                    <a:r>
                      <a:rPr lang="zh-CN" altLang="en-US" sz="1600" dirty="0" smtClean="0">
                        <a:latin typeface="微软雅黑" pitchFamily="34" charset="-122"/>
                        <a:ea typeface="微软雅黑" pitchFamily="34" charset="-122"/>
                      </a:rPr>
                      <a:t>源代码保护工具                  源代码加密程序</a:t>
                    </a:r>
                  </a:p>
                </p:txBody>
              </p:sp>
            </p:grpSp>
            <p:sp>
              <p:nvSpPr>
                <p:cNvPr id="29" name="流程图: 离页连接符 28"/>
                <p:cNvSpPr/>
                <p:nvPr/>
              </p:nvSpPr>
              <p:spPr>
                <a:xfrm flipV="1">
                  <a:off x="3329694" y="1851669"/>
                  <a:ext cx="3518158" cy="2880321"/>
                </a:xfrm>
                <a:prstGeom prst="flowChartOffpageConnector">
                  <a:avLst/>
                </a:pr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cxnSp>
            <p:nvCxnSpPr>
              <p:cNvPr id="24" name="直接连接符 23"/>
              <p:cNvCxnSpPr/>
              <p:nvPr/>
            </p:nvCxnSpPr>
            <p:spPr>
              <a:xfrm>
                <a:off x="5260993" y="2139701"/>
                <a:ext cx="0" cy="2376266"/>
              </a:xfrm>
              <a:prstGeom prst="line">
                <a:avLst/>
              </a:prstGeom>
              <a:grpFill/>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1" name="TextBox 37"/>
            <p:cNvSpPr txBox="1">
              <a:spLocks noChangeArrowheads="1"/>
            </p:cNvSpPr>
            <p:nvPr/>
          </p:nvSpPr>
          <p:spPr bwMode="auto">
            <a:xfrm>
              <a:off x="5393186" y="2936699"/>
              <a:ext cx="3322218" cy="369366"/>
            </a:xfrm>
            <a:prstGeom prst="rect">
              <a:avLst/>
            </a:prstGeom>
            <a:noFill/>
            <a:ln w="9525">
              <a:noFill/>
              <a:miter lim="800000"/>
              <a:headEnd/>
              <a:tailEnd/>
            </a:ln>
          </p:spPr>
          <p:txBody>
            <a:bodyPr wrap="square">
              <a:spAutoFit/>
            </a:bodyPr>
            <a:lstStyle/>
            <a:p>
              <a:r>
                <a:rPr lang="zh-CN" altLang="en-US" dirty="0">
                  <a:solidFill>
                    <a:srgbClr val="00B050"/>
                  </a:solidFill>
                  <a:latin typeface="Broadway" pitchFamily="82" charset="0"/>
                  <a:ea typeface="微软雅黑" pitchFamily="34" charset="-122"/>
                </a:rPr>
                <a:t>类型       </a:t>
              </a:r>
              <a:r>
                <a:rPr lang="en-US" altLang="zh-CN" dirty="0">
                  <a:solidFill>
                    <a:srgbClr val="00B050"/>
                  </a:solidFill>
                  <a:latin typeface="Broadway" pitchFamily="82" charset="0"/>
                  <a:ea typeface="微软雅黑" pitchFamily="34" charset="-122"/>
                </a:rPr>
                <a:t>         </a:t>
              </a:r>
              <a:r>
                <a:rPr lang="zh-CN" altLang="en-US" dirty="0" smtClean="0">
                  <a:solidFill>
                    <a:srgbClr val="00B050"/>
                  </a:solidFill>
                  <a:latin typeface="Broadway" pitchFamily="82" charset="0"/>
                  <a:ea typeface="微软雅黑" pitchFamily="34" charset="-122"/>
                </a:rPr>
                <a:t>产品</a:t>
              </a:r>
              <a:endParaRPr lang="zh-CN" altLang="en-US" dirty="0">
                <a:solidFill>
                  <a:srgbClr val="00B050"/>
                </a:solidFill>
                <a:latin typeface="微软雅黑" pitchFamily="34" charset="-122"/>
                <a:ea typeface="微软雅黑" pitchFamily="34" charset="-122"/>
              </a:endParaRPr>
            </a:p>
          </p:txBody>
        </p:sp>
      </p:grpSp>
      <p:sp>
        <p:nvSpPr>
          <p:cNvPr id="23"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26" name="矩形 25"/>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sp>
        <p:nvSpPr>
          <p:cNvPr id="25" name="矩形 24"/>
          <p:cNvSpPr/>
          <p:nvPr/>
        </p:nvSpPr>
        <p:spPr>
          <a:xfrm>
            <a:off x="571472" y="3143248"/>
            <a:ext cx="2786082" cy="2214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214282" y="3143248"/>
            <a:ext cx="3500462" cy="2169825"/>
          </a:xfrm>
          <a:prstGeom prst="rect">
            <a:avLst/>
          </a:prstGeom>
          <a:ln>
            <a:noFill/>
          </a:ln>
        </p:spPr>
        <p:txBody>
          <a:bodyPr wrap="square">
            <a:spAutoFit/>
          </a:bodyPr>
          <a:lstStyle/>
          <a:p>
            <a:pPr>
              <a:lnSpc>
                <a:spcPct val="150000"/>
              </a:lnSpc>
              <a:defRPr/>
            </a:pPr>
            <a:r>
              <a:rPr lang="zh-CN" altLang="en-US" dirty="0" smtClean="0">
                <a:solidFill>
                  <a:schemeClr val="tx1">
                    <a:lumMod val="50000"/>
                    <a:lumOff val="50000"/>
                  </a:schemeClr>
                </a:solidFill>
                <a:latin typeface="微软雅黑" pitchFamily="34" charset="-122"/>
                <a:ea typeface="微软雅黑" pitchFamily="34" charset="-122"/>
              </a:rPr>
              <a:t>为每个分中心提供价值</a:t>
            </a:r>
            <a:r>
              <a:rPr lang="en-US" altLang="zh-CN" dirty="0" smtClean="0">
                <a:solidFill>
                  <a:schemeClr val="tx1">
                    <a:lumMod val="50000"/>
                    <a:lumOff val="50000"/>
                  </a:schemeClr>
                </a:solidFill>
                <a:latin typeface="微软雅黑" pitchFamily="34" charset="-122"/>
                <a:ea typeface="微软雅黑" pitchFamily="34" charset="-122"/>
              </a:rPr>
              <a:t>30</a:t>
            </a:r>
            <a:r>
              <a:rPr lang="zh-CN" altLang="en-US" dirty="0" smtClean="0">
                <a:solidFill>
                  <a:schemeClr val="tx1">
                    <a:lumMod val="50000"/>
                    <a:lumOff val="50000"/>
                  </a:schemeClr>
                </a:solidFill>
                <a:latin typeface="微软雅黑" pitchFamily="34" charset="-122"/>
                <a:ea typeface="微软雅黑" pitchFamily="34" charset="-122"/>
              </a:rPr>
              <a:t>万元的分中心软件系统及相关工具（离线编目工具、导入导出工具）和价值</a:t>
            </a:r>
            <a:r>
              <a:rPr lang="en-US" altLang="zh-CN" dirty="0" smtClean="0">
                <a:solidFill>
                  <a:schemeClr val="tx1">
                    <a:lumMod val="50000"/>
                    <a:lumOff val="50000"/>
                  </a:schemeClr>
                </a:solidFill>
                <a:latin typeface="微软雅黑" pitchFamily="34" charset="-122"/>
                <a:ea typeface="微软雅黑" pitchFamily="34" charset="-122"/>
              </a:rPr>
              <a:t>10</a:t>
            </a:r>
            <a:r>
              <a:rPr lang="zh-CN" altLang="en-US" dirty="0" smtClean="0">
                <a:solidFill>
                  <a:schemeClr val="tx1">
                    <a:lumMod val="50000"/>
                    <a:lumOff val="50000"/>
                  </a:schemeClr>
                </a:solidFill>
                <a:latin typeface="微软雅黑" pitchFamily="34" charset="-122"/>
                <a:ea typeface="微软雅黑" pitchFamily="34" charset="-122"/>
              </a:rPr>
              <a:t>万元的</a:t>
            </a:r>
            <a:r>
              <a:rPr lang="en-US" altLang="zh-CN" dirty="0" smtClean="0">
                <a:solidFill>
                  <a:schemeClr val="tx1">
                    <a:lumMod val="50000"/>
                    <a:lumOff val="50000"/>
                  </a:schemeClr>
                </a:solidFill>
                <a:latin typeface="微软雅黑" pitchFamily="34" charset="-122"/>
                <a:ea typeface="微软雅黑" pitchFamily="34" charset="-122"/>
              </a:rPr>
              <a:t>10</a:t>
            </a:r>
            <a:r>
              <a:rPr lang="zh-CN" altLang="en-US" dirty="0" smtClean="0">
                <a:solidFill>
                  <a:schemeClr val="tx1">
                    <a:lumMod val="50000"/>
                    <a:lumOff val="50000"/>
                  </a:schemeClr>
                </a:solidFill>
                <a:latin typeface="微软雅黑" pitchFamily="34" charset="-122"/>
                <a:ea typeface="微软雅黑" pitchFamily="34" charset="-122"/>
              </a:rPr>
              <a:t>套智能制课工具，共计价值超过</a:t>
            </a:r>
            <a:r>
              <a:rPr lang="en-US" altLang="zh-CN" dirty="0" smtClean="0">
                <a:solidFill>
                  <a:schemeClr val="tx1">
                    <a:lumMod val="50000"/>
                    <a:lumOff val="50000"/>
                  </a:schemeClr>
                </a:solidFill>
                <a:latin typeface="微软雅黑" pitchFamily="34" charset="-122"/>
                <a:ea typeface="微软雅黑" pitchFamily="34" charset="-122"/>
              </a:rPr>
              <a:t>4000</a:t>
            </a:r>
            <a:r>
              <a:rPr lang="zh-CN" altLang="en-US" dirty="0" smtClean="0">
                <a:solidFill>
                  <a:schemeClr val="tx1">
                    <a:lumMod val="50000"/>
                    <a:lumOff val="50000"/>
                  </a:schemeClr>
                </a:solidFill>
                <a:latin typeface="微软雅黑" pitchFamily="34" charset="-122"/>
                <a:ea typeface="微软雅黑" pitchFamily="34" charset="-122"/>
              </a:rPr>
              <a:t>万元以上。        </a:t>
            </a:r>
          </a:p>
        </p:txBody>
      </p:sp>
      <p:sp>
        <p:nvSpPr>
          <p:cNvPr id="44" name="矩形 43"/>
          <p:cNvSpPr/>
          <p:nvPr/>
        </p:nvSpPr>
        <p:spPr>
          <a:xfrm>
            <a:off x="3643306" y="2786058"/>
            <a:ext cx="5500694" cy="250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p:cNvGrpSpPr/>
          <p:nvPr/>
        </p:nvGrpSpPr>
        <p:grpSpPr>
          <a:xfrm>
            <a:off x="4572000" y="2838463"/>
            <a:ext cx="3798192" cy="2376487"/>
            <a:chOff x="4988650" y="2714620"/>
            <a:chExt cx="3798192" cy="2376487"/>
          </a:xfrm>
        </p:grpSpPr>
        <p:grpSp>
          <p:nvGrpSpPr>
            <p:cNvPr id="46" name="组合 52"/>
            <p:cNvGrpSpPr>
              <a:grpSpLocks/>
            </p:cNvGrpSpPr>
            <p:nvPr/>
          </p:nvGrpSpPr>
          <p:grpSpPr bwMode="auto">
            <a:xfrm>
              <a:off x="4988650" y="2714620"/>
              <a:ext cx="3798192" cy="2376489"/>
              <a:chOff x="3471750" y="2139701"/>
              <a:chExt cx="3518158" cy="2376268"/>
            </a:xfrm>
            <a:noFill/>
          </p:grpSpPr>
          <p:grpSp>
            <p:nvGrpSpPr>
              <p:cNvPr id="50" name="组合 52"/>
              <p:cNvGrpSpPr>
                <a:grpSpLocks/>
              </p:cNvGrpSpPr>
              <p:nvPr/>
            </p:nvGrpSpPr>
            <p:grpSpPr bwMode="auto">
              <a:xfrm>
                <a:off x="3471750" y="2139702"/>
                <a:ext cx="3518158" cy="2376267"/>
                <a:chOff x="3329694" y="1851669"/>
                <a:chExt cx="3518158" cy="2880321"/>
              </a:xfrm>
              <a:grpFill/>
            </p:grpSpPr>
            <p:sp>
              <p:nvSpPr>
                <p:cNvPr id="52" name="流程图: 离页连接符 46"/>
                <p:cNvSpPr/>
                <p:nvPr/>
              </p:nvSpPr>
              <p:spPr bwMode="auto">
                <a:xfrm flipV="1">
                  <a:off x="3329694" y="1851669"/>
                  <a:ext cx="3518158" cy="648408"/>
                </a:xfrm>
                <a:custGeom>
                  <a:avLst/>
                  <a:gdLst/>
                  <a:ahLst/>
                  <a:cxnLst/>
                  <a:rect l="l" t="t" r="r" b="b"/>
                  <a:pathLst>
                    <a:path w="3518158" h="648071">
                      <a:moveTo>
                        <a:pt x="1759079" y="648071"/>
                      </a:moveTo>
                      <a:lnTo>
                        <a:pt x="3518158" y="72007"/>
                      </a:lnTo>
                      <a:lnTo>
                        <a:pt x="3518158" y="0"/>
                      </a:lnTo>
                      <a:lnTo>
                        <a:pt x="0" y="0"/>
                      </a:lnTo>
                      <a:lnTo>
                        <a:pt x="0" y="72007"/>
                      </a:lnTo>
                      <a:close/>
                    </a:path>
                  </a:pathLst>
                </a:cu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3" name="流程图: 离页连接符 52"/>
                <p:cNvSpPr/>
                <p:nvPr/>
              </p:nvSpPr>
              <p:spPr>
                <a:xfrm flipV="1">
                  <a:off x="3329694" y="1851669"/>
                  <a:ext cx="3518158" cy="2880321"/>
                </a:xfrm>
                <a:prstGeom prst="flowChartOffpageConnector">
                  <a:avLst/>
                </a:prstGeom>
                <a:grpFill/>
                <a:ln w="12700" cap="rnd">
                  <a:solidFill>
                    <a:schemeClr val="tx1">
                      <a:lumMod val="95000"/>
                      <a:lumOff val="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cxnSp>
            <p:nvCxnSpPr>
              <p:cNvPr id="51" name="直接连接符 50"/>
              <p:cNvCxnSpPr/>
              <p:nvPr/>
            </p:nvCxnSpPr>
            <p:spPr>
              <a:xfrm>
                <a:off x="5260993" y="2139701"/>
                <a:ext cx="0" cy="2376266"/>
              </a:xfrm>
              <a:prstGeom prst="line">
                <a:avLst/>
              </a:prstGeom>
              <a:grpFill/>
              <a:ln>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7" name="TextBox 37"/>
            <p:cNvSpPr txBox="1">
              <a:spLocks noChangeArrowheads="1"/>
            </p:cNvSpPr>
            <p:nvPr/>
          </p:nvSpPr>
          <p:spPr bwMode="auto">
            <a:xfrm>
              <a:off x="5929322" y="2936699"/>
              <a:ext cx="2560731" cy="369366"/>
            </a:xfrm>
            <a:prstGeom prst="rect">
              <a:avLst/>
            </a:prstGeom>
            <a:noFill/>
            <a:ln w="9525">
              <a:noFill/>
              <a:miter lim="800000"/>
              <a:headEnd/>
              <a:tailEnd/>
            </a:ln>
          </p:spPr>
          <p:txBody>
            <a:bodyPr wrap="square">
              <a:spAutoFit/>
            </a:bodyPr>
            <a:lstStyle/>
            <a:p>
              <a:r>
                <a:rPr lang="zh-CN" altLang="en-US" dirty="0" smtClean="0">
                  <a:solidFill>
                    <a:srgbClr val="00B050"/>
                  </a:solidFill>
                  <a:latin typeface="Broadway" pitchFamily="82" charset="0"/>
                  <a:ea typeface="微软雅黑" pitchFamily="34" charset="-122"/>
                </a:rPr>
                <a:t>产品       </a:t>
              </a:r>
              <a:r>
                <a:rPr lang="en-US" altLang="zh-CN" dirty="0" smtClean="0">
                  <a:solidFill>
                    <a:srgbClr val="00B050"/>
                  </a:solidFill>
                  <a:latin typeface="Broadway" pitchFamily="82" charset="0"/>
                  <a:ea typeface="微软雅黑" pitchFamily="34" charset="-122"/>
                </a:rPr>
                <a:t>         </a:t>
              </a:r>
              <a:r>
                <a:rPr lang="zh-CN" altLang="en-US" dirty="0" smtClean="0">
                  <a:solidFill>
                    <a:srgbClr val="00B050"/>
                  </a:solidFill>
                  <a:latin typeface="Broadway" pitchFamily="82" charset="0"/>
                  <a:ea typeface="微软雅黑" pitchFamily="34" charset="-122"/>
                </a:rPr>
                <a:t>价值</a:t>
              </a:r>
              <a:endParaRPr lang="zh-CN" altLang="en-US" dirty="0">
                <a:solidFill>
                  <a:srgbClr val="00B050"/>
                </a:solidFill>
                <a:latin typeface="微软雅黑" pitchFamily="34" charset="-122"/>
                <a:ea typeface="微软雅黑" pitchFamily="34" charset="-122"/>
              </a:endParaRPr>
            </a:p>
          </p:txBody>
        </p:sp>
        <p:sp>
          <p:nvSpPr>
            <p:cNvPr id="48" name="TextBox 42"/>
            <p:cNvSpPr txBox="1">
              <a:spLocks noChangeArrowheads="1"/>
            </p:cNvSpPr>
            <p:nvPr/>
          </p:nvSpPr>
          <p:spPr bwMode="auto">
            <a:xfrm>
              <a:off x="5000628" y="3538561"/>
              <a:ext cx="1826706" cy="1461939"/>
            </a:xfrm>
            <a:prstGeom prst="rect">
              <a:avLst/>
            </a:prstGeom>
            <a:noFill/>
            <a:ln w="9525">
              <a:noFill/>
              <a:miter lim="800000"/>
              <a:headEnd/>
              <a:tailEnd/>
            </a:ln>
          </p:spPr>
          <p:txBody>
            <a:bodyPr wrap="square">
              <a:spAutoFit/>
            </a:bodyPr>
            <a:lstStyle/>
            <a:p>
              <a:pPr>
                <a:spcBef>
                  <a:spcPct val="50000"/>
                </a:spcBef>
              </a:pPr>
              <a:r>
                <a:rPr lang="zh-CN" altLang="en-US" sz="1600" dirty="0">
                  <a:latin typeface="微软雅黑" pitchFamily="34" charset="-122"/>
                  <a:ea typeface="微软雅黑" pitchFamily="34" charset="-122"/>
                </a:rPr>
                <a:t>分中心系统及</a:t>
              </a:r>
              <a:endParaRPr lang="en-US" altLang="zh-CN" sz="1600" dirty="0">
                <a:latin typeface="微软雅黑" pitchFamily="34" charset="-122"/>
                <a:ea typeface="微软雅黑" pitchFamily="34" charset="-122"/>
              </a:endParaRPr>
            </a:p>
            <a:p>
              <a:r>
                <a:rPr lang="zh-CN" altLang="en-US" sz="1600" dirty="0">
                  <a:latin typeface="微软雅黑" pitchFamily="34" charset="-122"/>
                  <a:ea typeface="微软雅黑" pitchFamily="34" charset="-122"/>
                </a:rPr>
                <a:t>相关工具软件 </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套</a:t>
              </a:r>
            </a:p>
            <a:p>
              <a:pPr>
                <a:spcBef>
                  <a:spcPts val="3000"/>
                </a:spcBef>
              </a:pPr>
              <a:r>
                <a:rPr lang="zh-CN" altLang="en-US" sz="1600" dirty="0">
                  <a:latin typeface="微软雅黑" pitchFamily="34" charset="-122"/>
                  <a:ea typeface="微软雅黑" pitchFamily="34" charset="-122"/>
                </a:rPr>
                <a:t>智能制课工具</a:t>
              </a:r>
              <a:endParaRPr lang="en-US" altLang="zh-CN" sz="1600" dirty="0">
                <a:latin typeface="微软雅黑" pitchFamily="34" charset="-122"/>
                <a:ea typeface="微软雅黑" pitchFamily="34" charset="-122"/>
              </a:endParaRPr>
            </a:p>
            <a:p>
              <a:r>
                <a:rPr lang="zh-CN" altLang="en-US" sz="1600" dirty="0">
                  <a:latin typeface="微软雅黑" pitchFamily="34" charset="-122"/>
                  <a:ea typeface="微软雅黑" pitchFamily="34" charset="-122"/>
                </a:rPr>
                <a:t>软件</a:t>
              </a:r>
              <a:r>
                <a:rPr lang="en-US" altLang="zh-CN" sz="1600" dirty="0">
                  <a:latin typeface="微软雅黑" pitchFamily="34" charset="-122"/>
                  <a:ea typeface="微软雅黑" pitchFamily="34" charset="-122"/>
                </a:rPr>
                <a:t>Lectora10</a:t>
              </a:r>
              <a:r>
                <a:rPr lang="zh-CN" altLang="en-US" sz="1600" dirty="0">
                  <a:latin typeface="微软雅黑" pitchFamily="34" charset="-122"/>
                  <a:ea typeface="微软雅黑" pitchFamily="34" charset="-122"/>
                </a:rPr>
                <a:t>套</a:t>
              </a:r>
            </a:p>
          </p:txBody>
        </p:sp>
        <p:sp>
          <p:nvSpPr>
            <p:cNvPr id="49" name="TextBox 47"/>
            <p:cNvSpPr txBox="1">
              <a:spLocks noChangeArrowheads="1"/>
            </p:cNvSpPr>
            <p:nvPr/>
          </p:nvSpPr>
          <p:spPr bwMode="auto">
            <a:xfrm>
              <a:off x="7438245" y="3583278"/>
              <a:ext cx="1205721" cy="1323439"/>
            </a:xfrm>
            <a:prstGeom prst="rect">
              <a:avLst/>
            </a:prstGeom>
            <a:noFill/>
            <a:ln w="9525">
              <a:noFill/>
              <a:miter lim="800000"/>
              <a:headEnd/>
              <a:tailEnd/>
            </a:ln>
          </p:spPr>
          <p:txBody>
            <a:bodyPr wrap="square">
              <a:spAutoFit/>
            </a:bodyPr>
            <a:lstStyle/>
            <a:p>
              <a:r>
                <a:rPr lang="en-US" altLang="zh-CN" sz="1600" dirty="0">
                  <a:latin typeface="微软雅黑" pitchFamily="34" charset="-122"/>
                  <a:ea typeface="微软雅黑" pitchFamily="34" charset="-122"/>
                </a:rPr>
                <a:t>30</a:t>
              </a:r>
              <a:r>
                <a:rPr lang="zh-CN" altLang="en-US" sz="1600" dirty="0">
                  <a:latin typeface="微软雅黑" pitchFamily="34" charset="-122"/>
                  <a:ea typeface="微软雅黑" pitchFamily="34" charset="-122"/>
                </a:rPr>
                <a:t>万元</a:t>
              </a:r>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endParaRPr lang="en-US" altLang="zh-CN" sz="1600" dirty="0">
                <a:latin typeface="微软雅黑" pitchFamily="34" charset="-122"/>
                <a:ea typeface="微软雅黑" pitchFamily="34" charset="-122"/>
              </a:endParaRPr>
            </a:p>
            <a:p>
              <a:r>
                <a:rPr lang="en-US" altLang="zh-CN" sz="1600" dirty="0">
                  <a:latin typeface="微软雅黑" pitchFamily="34" charset="-122"/>
                  <a:ea typeface="微软雅黑" pitchFamily="34" charset="-122"/>
                </a:rPr>
                <a:t>10</a:t>
              </a:r>
              <a:r>
                <a:rPr lang="zh-CN" altLang="en-US" sz="1600" dirty="0">
                  <a:latin typeface="微软雅黑" pitchFamily="34" charset="-122"/>
                  <a:ea typeface="微软雅黑" pitchFamily="34" charset="-122"/>
                </a:rPr>
                <a:t>万元</a:t>
              </a:r>
            </a:p>
          </p:txBody>
        </p:sp>
      </p:gr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dissolve">
                                      <p:cBhvr>
                                        <p:cTn id="33" dur="500"/>
                                        <p:tgtEl>
                                          <p:spTgt spid="44"/>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5" grpId="0" animBg="1"/>
      <p:bldP spid="27"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Documents and Settings\mder\桌面\nerc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6143625"/>
            <a:ext cx="32861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45"/>
          <p:cNvGrpSpPr>
            <a:grpSpLocks/>
          </p:cNvGrpSpPr>
          <p:nvPr/>
        </p:nvGrpSpPr>
        <p:grpSpPr bwMode="auto">
          <a:xfrm>
            <a:off x="0" y="2365195"/>
            <a:ext cx="9144000" cy="431800"/>
            <a:chOff x="0" y="1563638"/>
            <a:chExt cx="9071792" cy="432048"/>
          </a:xfrm>
        </p:grpSpPr>
        <p:grpSp>
          <p:nvGrpSpPr>
            <p:cNvPr id="3" name="组合 29"/>
            <p:cNvGrpSpPr>
              <a:grpSpLocks/>
            </p:cNvGrpSpPr>
            <p:nvPr/>
          </p:nvGrpSpPr>
          <p:grpSpPr bwMode="auto">
            <a:xfrm>
              <a:off x="0" y="1563638"/>
              <a:ext cx="9071792" cy="432048"/>
              <a:chOff x="0" y="1563638"/>
              <a:chExt cx="9071792" cy="432048"/>
            </a:xfrm>
          </p:grpSpPr>
          <p:cxnSp>
            <p:nvCxnSpPr>
              <p:cNvPr id="14" name="直接连接符 2"/>
              <p:cNvCxnSpPr/>
              <p:nvPr/>
            </p:nvCxnSpPr>
            <p:spPr>
              <a:xfrm>
                <a:off x="0" y="1779662"/>
                <a:ext cx="100797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对角圆角矩形 14"/>
              <p:cNvSpPr/>
              <p:nvPr/>
            </p:nvSpPr>
            <p:spPr>
              <a:xfrm>
                <a:off x="1042899" y="1563638"/>
                <a:ext cx="3634745" cy="432048"/>
              </a:xfrm>
              <a:prstGeom prst="round2DiagRect">
                <a:avLst>
                  <a:gd name="adj1" fmla="val 16667"/>
                  <a:gd name="adj2" fmla="val 50000"/>
                </a:avLst>
              </a:prstGeom>
              <a:noFill/>
              <a:ln w="127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4</a:t>
                </a:r>
                <a:r>
                  <a:rPr lang="zh-CN" altLang="en-US" dirty="0" smtClean="0">
                    <a:solidFill>
                      <a:srgbClr val="00B050"/>
                    </a:solidFill>
                    <a:latin typeface="微软雅黑" pitchFamily="34" charset="-122"/>
                    <a:ea typeface="微软雅黑" pitchFamily="34" charset="-122"/>
                  </a:rPr>
                  <a:t>）</a:t>
                </a:r>
                <a:r>
                  <a:rPr lang="en-US" altLang="zh-CN" dirty="0" smtClean="0">
                    <a:solidFill>
                      <a:srgbClr val="00B050"/>
                    </a:solidFill>
                    <a:latin typeface="微软雅黑" pitchFamily="34" charset="-122"/>
                    <a:ea typeface="微软雅黑" pitchFamily="34" charset="-122"/>
                  </a:rPr>
                  <a:t>NERC</a:t>
                </a:r>
                <a:r>
                  <a:rPr lang="zh-CN" altLang="en-US" dirty="0" smtClean="0">
                    <a:solidFill>
                      <a:srgbClr val="00B050"/>
                    </a:solidFill>
                    <a:latin typeface="微软雅黑" pitchFamily="34" charset="-122"/>
                    <a:ea typeface="微软雅黑" pitchFamily="34" charset="-122"/>
                  </a:rPr>
                  <a:t>平台优化与应用拓展</a:t>
                </a:r>
              </a:p>
            </p:txBody>
          </p:sp>
          <p:cxnSp>
            <p:nvCxnSpPr>
              <p:cNvPr id="16" name="直接连接符 15"/>
              <p:cNvCxnSpPr>
                <a:stCxn id="15" idx="0"/>
              </p:cNvCxnSpPr>
              <p:nvPr/>
            </p:nvCxnSpPr>
            <p:spPr>
              <a:xfrm>
                <a:off x="4677644" y="1779662"/>
                <a:ext cx="4394148" cy="158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 name="流程图: 联系 9"/>
            <p:cNvSpPr/>
            <p:nvPr/>
          </p:nvSpPr>
          <p:spPr>
            <a:xfrm>
              <a:off x="6700943" y="1635117"/>
              <a:ext cx="287313" cy="289091"/>
            </a:xfrm>
            <a:prstGeom prst="flowChartConnector">
              <a:avLst/>
            </a:prstGeom>
            <a:solidFill>
              <a:srgbClr val="00B05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 name="流程图: 联系 10"/>
            <p:cNvSpPr/>
            <p:nvPr/>
          </p:nvSpPr>
          <p:spPr>
            <a:xfrm>
              <a:off x="7600978" y="1635117"/>
              <a:ext cx="287314"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流程图: 联系 12"/>
            <p:cNvSpPr/>
            <p:nvPr/>
          </p:nvSpPr>
          <p:spPr>
            <a:xfrm>
              <a:off x="8501015" y="1635117"/>
              <a:ext cx="287313" cy="289091"/>
            </a:xfrm>
            <a:prstGeom prst="flowChartConnector">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grpSp>
      <p:sp>
        <p:nvSpPr>
          <p:cNvPr id="26" name="TextBox 25"/>
          <p:cNvSpPr txBox="1"/>
          <p:nvPr/>
        </p:nvSpPr>
        <p:spPr>
          <a:xfrm>
            <a:off x="323850" y="3209923"/>
            <a:ext cx="2232025" cy="2120902"/>
          </a:xfrm>
          <a:prstGeom prst="rect">
            <a:avLst/>
          </a:prstGeom>
          <a:noFill/>
        </p:spPr>
        <p:txBody>
          <a:bodyPr>
            <a:spAutoFit/>
          </a:bodyPr>
          <a:lstStyle/>
          <a:p>
            <a:pPr fontAlgn="auto">
              <a:lnSpc>
                <a:spcPct val="150000"/>
              </a:lnSpc>
              <a:spcBef>
                <a:spcPts val="0"/>
              </a:spcBef>
              <a:spcAft>
                <a:spcPts val="0"/>
              </a:spcAft>
              <a:defRPr/>
            </a:pPr>
            <a:r>
              <a:rPr lang="zh-CN" altLang="en-US" dirty="0">
                <a:solidFill>
                  <a:schemeClr val="tx1">
                    <a:lumMod val="50000"/>
                    <a:lumOff val="50000"/>
                  </a:schemeClr>
                </a:solidFill>
                <a:latin typeface="微软雅黑" pitchFamily="34" charset="-122"/>
                <a:ea typeface="微软雅黑" pitchFamily="34" charset="-122"/>
              </a:rPr>
              <a:t>根据用户需要和项目发展情况，对</a:t>
            </a:r>
            <a:r>
              <a:rPr lang="en-US" altLang="zh-CN" dirty="0">
                <a:solidFill>
                  <a:schemeClr val="tx1">
                    <a:lumMod val="50000"/>
                    <a:lumOff val="50000"/>
                  </a:schemeClr>
                </a:solidFill>
                <a:latin typeface="微软雅黑" pitchFamily="34" charset="-122"/>
                <a:ea typeface="微软雅黑" pitchFamily="34" charset="-122"/>
              </a:rPr>
              <a:t>NERC</a:t>
            </a:r>
            <a:r>
              <a:rPr lang="zh-CN" altLang="en-US" dirty="0">
                <a:solidFill>
                  <a:schemeClr val="tx1">
                    <a:lumMod val="50000"/>
                    <a:lumOff val="50000"/>
                  </a:schemeClr>
                </a:solidFill>
                <a:latin typeface="微软雅黑" pitchFamily="34" charset="-122"/>
                <a:ea typeface="微软雅黑" pitchFamily="34" charset="-122"/>
              </a:rPr>
              <a:t>系统平台进行了一系列的优化工作</a:t>
            </a:r>
            <a:r>
              <a:rPr lang="zh-CN" altLang="en-US" dirty="0" smtClean="0">
                <a:solidFill>
                  <a:schemeClr val="tx1">
                    <a:lumMod val="50000"/>
                    <a:lumOff val="50000"/>
                  </a:schemeClr>
                </a:solidFill>
                <a:latin typeface="微软雅黑" pitchFamily="34" charset="-122"/>
                <a:ea typeface="微软雅黑" pitchFamily="34" charset="-122"/>
              </a:rPr>
              <a:t>。</a:t>
            </a:r>
            <a:endParaRPr lang="zh-CN" altLang="en-US" dirty="0">
              <a:solidFill>
                <a:schemeClr val="tx1">
                  <a:lumMod val="50000"/>
                  <a:lumOff val="50000"/>
                </a:schemeClr>
              </a:solidFill>
              <a:latin typeface="微软雅黑" pitchFamily="34" charset="-122"/>
              <a:ea typeface="微软雅黑" pitchFamily="34" charset="-122"/>
            </a:endParaRPr>
          </a:p>
        </p:txBody>
      </p:sp>
      <p:grpSp>
        <p:nvGrpSpPr>
          <p:cNvPr id="28" name="组合 52"/>
          <p:cNvGrpSpPr>
            <a:grpSpLocks/>
          </p:cNvGrpSpPr>
          <p:nvPr/>
        </p:nvGrpSpPr>
        <p:grpSpPr bwMode="auto">
          <a:xfrm>
            <a:off x="2643174" y="3143248"/>
            <a:ext cx="6192838" cy="2417763"/>
            <a:chOff x="179388" y="2314782"/>
            <a:chExt cx="6192688" cy="2417208"/>
          </a:xfrm>
        </p:grpSpPr>
        <p:sp>
          <p:nvSpPr>
            <p:cNvPr id="31" name="矩形 30"/>
            <p:cNvSpPr/>
            <p:nvPr/>
          </p:nvSpPr>
          <p:spPr>
            <a:xfrm>
              <a:off x="238125" y="2787748"/>
              <a:ext cx="1246157" cy="194424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矩形 31"/>
            <p:cNvSpPr/>
            <p:nvPr/>
          </p:nvSpPr>
          <p:spPr>
            <a:xfrm>
              <a:off x="1547780" y="2787748"/>
              <a:ext cx="4824296" cy="19442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矩形 56"/>
            <p:cNvSpPr>
              <a:spLocks noChangeArrowheads="1"/>
            </p:cNvSpPr>
            <p:nvPr/>
          </p:nvSpPr>
          <p:spPr bwMode="auto">
            <a:xfrm>
              <a:off x="364155" y="4124862"/>
              <a:ext cx="902811" cy="307777"/>
            </a:xfrm>
            <a:prstGeom prst="rect">
              <a:avLst/>
            </a:prstGeom>
            <a:noFill/>
            <a:ln w="9525">
              <a:noFill/>
              <a:miter lim="800000"/>
              <a:headEnd/>
              <a:tailEnd/>
            </a:ln>
          </p:spPr>
          <p:txBody>
            <a:bodyPr wrap="none">
              <a:spAutoFit/>
            </a:bodyPr>
            <a:lstStyle/>
            <a:p>
              <a:r>
                <a:rPr lang="zh-CN" altLang="zh-CN" sz="1400" b="1">
                  <a:solidFill>
                    <a:schemeClr val="bg1"/>
                  </a:solidFill>
                  <a:latin typeface="微软雅黑" pitchFamily="34" charset="-122"/>
                  <a:ea typeface="微软雅黑" pitchFamily="34" charset="-122"/>
                </a:rPr>
                <a:t>系统对接</a:t>
              </a:r>
            </a:p>
          </p:txBody>
        </p:sp>
        <p:sp>
          <p:nvSpPr>
            <p:cNvPr id="34" name="矩形 58"/>
            <p:cNvSpPr>
              <a:spLocks noChangeArrowheads="1"/>
            </p:cNvSpPr>
            <p:nvPr/>
          </p:nvSpPr>
          <p:spPr bwMode="auto">
            <a:xfrm>
              <a:off x="1660493" y="2918142"/>
              <a:ext cx="4608512" cy="461665"/>
            </a:xfrm>
            <a:prstGeom prst="rect">
              <a:avLst/>
            </a:prstGeom>
            <a:noFill/>
            <a:ln w="9525">
              <a:noFill/>
              <a:miter lim="800000"/>
              <a:headEnd/>
              <a:tailEnd/>
            </a:ln>
          </p:spPr>
          <p:txBody>
            <a:bodyPr>
              <a:spAutoFit/>
            </a:bodyPr>
            <a:lstStyle/>
            <a:p>
              <a:r>
                <a:rPr lang="zh-CN" altLang="zh-CN" sz="1200">
                  <a:solidFill>
                    <a:schemeClr val="bg1"/>
                  </a:solidFill>
                  <a:latin typeface="微软雅黑" pitchFamily="34" charset="-122"/>
                  <a:ea typeface="微软雅黑" pitchFamily="34" charset="-122"/>
                </a:rPr>
                <a:t>会员资源</a:t>
              </a:r>
              <a:r>
                <a:rPr lang="zh-CN" altLang="en-US" sz="1200">
                  <a:solidFill>
                    <a:schemeClr val="bg1"/>
                  </a:solidFill>
                  <a:latin typeface="微软雅黑" pitchFamily="34" charset="-122"/>
                  <a:ea typeface="微软雅黑" pitchFamily="34" charset="-122"/>
                </a:rPr>
                <a:t>共享</a:t>
              </a:r>
              <a:r>
                <a:rPr lang="zh-CN" altLang="zh-CN" sz="1200">
                  <a:solidFill>
                    <a:schemeClr val="bg1"/>
                  </a:solidFill>
                  <a:latin typeface="微软雅黑" pitchFamily="34" charset="-122"/>
                  <a:ea typeface="微软雅黑" pitchFamily="34" charset="-122"/>
                </a:rPr>
                <a:t>、文本资源转换、文本在线浏览、视频在线播放、分类搜索、后台资源维护管理、导入导出工具、离线编目工具</a:t>
              </a:r>
              <a:endParaRPr lang="zh-CN" altLang="en-US" sz="1200">
                <a:solidFill>
                  <a:schemeClr val="bg1"/>
                </a:solidFill>
                <a:latin typeface="微软雅黑" pitchFamily="34" charset="-122"/>
                <a:ea typeface="微软雅黑" pitchFamily="34" charset="-122"/>
              </a:endParaRPr>
            </a:p>
          </p:txBody>
        </p:sp>
        <p:cxnSp>
          <p:nvCxnSpPr>
            <p:cNvPr id="35" name="直接连接符 34"/>
            <p:cNvCxnSpPr/>
            <p:nvPr/>
          </p:nvCxnSpPr>
          <p:spPr>
            <a:xfrm>
              <a:off x="179388" y="2644906"/>
              <a:ext cx="6192688"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79388" y="2459212"/>
              <a:ext cx="0" cy="2507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487456" y="2459212"/>
              <a:ext cx="0" cy="2507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9388" y="2314782"/>
              <a:ext cx="1296957" cy="369803"/>
            </a:xfrm>
            <a:prstGeom prst="rect">
              <a:avLst/>
            </a:prstGeom>
            <a:noFill/>
          </p:spPr>
          <p:txBody>
            <a:bodyPr>
              <a:spAutoFit/>
            </a:bodyPr>
            <a:lstStyle/>
            <a:p>
              <a:pPr fontAlgn="auto">
                <a:spcBef>
                  <a:spcPts val="0"/>
                </a:spcBef>
                <a:spcAft>
                  <a:spcPts val="0"/>
                </a:spcAft>
                <a:defRPr/>
              </a:pPr>
              <a:r>
                <a:rPr lang="zh-CN" altLang="en-US" dirty="0">
                  <a:solidFill>
                    <a:schemeClr val="tx1">
                      <a:lumMod val="75000"/>
                      <a:lumOff val="25000"/>
                    </a:schemeClr>
                  </a:solidFill>
                  <a:latin typeface="微软雅黑" pitchFamily="34" charset="-122"/>
                  <a:ea typeface="微软雅黑" pitchFamily="34" charset="-122"/>
                </a:rPr>
                <a:t>优化类型</a:t>
              </a:r>
            </a:p>
          </p:txBody>
        </p:sp>
        <p:cxnSp>
          <p:nvCxnSpPr>
            <p:cNvPr id="39" name="直接连接符 38"/>
            <p:cNvCxnSpPr/>
            <p:nvPr/>
          </p:nvCxnSpPr>
          <p:spPr>
            <a:xfrm>
              <a:off x="266699" y="3440062"/>
              <a:ext cx="6105377"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246061" y="3892395"/>
              <a:ext cx="6126015"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66"/>
            <p:cNvSpPr>
              <a:spLocks noChangeArrowheads="1"/>
            </p:cNvSpPr>
            <p:nvPr/>
          </p:nvSpPr>
          <p:spPr bwMode="auto">
            <a:xfrm>
              <a:off x="364155" y="3511622"/>
              <a:ext cx="902811" cy="307777"/>
            </a:xfrm>
            <a:prstGeom prst="rect">
              <a:avLst/>
            </a:prstGeom>
            <a:noFill/>
            <a:ln w="9525">
              <a:noFill/>
              <a:miter lim="800000"/>
              <a:headEnd/>
              <a:tailEnd/>
            </a:ln>
          </p:spPr>
          <p:txBody>
            <a:bodyPr wrap="none">
              <a:spAutoFit/>
            </a:bodyPr>
            <a:lstStyle/>
            <a:p>
              <a:r>
                <a:rPr lang="zh-CN" altLang="zh-CN" sz="1400" b="1">
                  <a:solidFill>
                    <a:schemeClr val="bg1"/>
                  </a:solidFill>
                  <a:latin typeface="微软雅黑" pitchFamily="34" charset="-122"/>
                  <a:ea typeface="微软雅黑" pitchFamily="34" charset="-122"/>
                </a:rPr>
                <a:t>性能优化</a:t>
              </a:r>
            </a:p>
          </p:txBody>
        </p:sp>
        <p:sp>
          <p:nvSpPr>
            <p:cNvPr id="44" name="矩形 43"/>
            <p:cNvSpPr/>
            <p:nvPr/>
          </p:nvSpPr>
          <p:spPr>
            <a:xfrm>
              <a:off x="363534" y="2884564"/>
              <a:ext cx="903266" cy="1061793"/>
            </a:xfrm>
            <a:prstGeom prst="rect">
              <a:avLst/>
            </a:prstGeom>
          </p:spPr>
          <p:txBody>
            <a:bodyPr wrap="none">
              <a:spAutoFit/>
            </a:bodyPr>
            <a:lstStyle/>
            <a:p>
              <a:pPr fontAlgn="auto">
                <a:lnSpc>
                  <a:spcPct val="150000"/>
                </a:lnSpc>
                <a:spcBef>
                  <a:spcPts val="0"/>
                </a:spcBef>
                <a:spcAft>
                  <a:spcPts val="0"/>
                </a:spcAft>
                <a:defRPr/>
              </a:pPr>
              <a:r>
                <a:rPr lang="zh-CN" altLang="en-US" sz="1400" b="1" dirty="0">
                  <a:solidFill>
                    <a:schemeClr val="bg1"/>
                  </a:solidFill>
                  <a:latin typeface="微软雅黑" pitchFamily="34" charset="-122"/>
                  <a:ea typeface="微软雅黑" pitchFamily="34" charset="-122"/>
                </a:rPr>
                <a:t>功能优化</a:t>
              </a:r>
              <a:endParaRPr lang="en-US" altLang="zh-CN" sz="1400"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defRPr/>
              </a:pPr>
              <a:endParaRPr lang="zh-CN" altLang="en-US" sz="1400"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defRPr/>
              </a:pPr>
              <a:endParaRPr lang="zh-CN" altLang="en-US" sz="1400" b="1" dirty="0">
                <a:solidFill>
                  <a:schemeClr val="bg1"/>
                </a:solidFill>
                <a:latin typeface="+mn-ea"/>
                <a:ea typeface="+mn-ea"/>
              </a:endParaRPr>
            </a:p>
          </p:txBody>
        </p:sp>
        <p:sp>
          <p:nvSpPr>
            <p:cNvPr id="45" name="矩形 75"/>
            <p:cNvSpPr>
              <a:spLocks noChangeArrowheads="1"/>
            </p:cNvSpPr>
            <p:nvPr/>
          </p:nvSpPr>
          <p:spPr bwMode="auto">
            <a:xfrm>
              <a:off x="1660493" y="3965163"/>
              <a:ext cx="4032199" cy="646331"/>
            </a:xfrm>
            <a:prstGeom prst="rect">
              <a:avLst/>
            </a:prstGeom>
            <a:noFill/>
            <a:ln w="9525">
              <a:noFill/>
              <a:miter lim="800000"/>
              <a:headEnd/>
              <a:tailEnd/>
            </a:ln>
          </p:spPr>
          <p:txBody>
            <a:bodyPr>
              <a:spAutoFit/>
            </a:bodyPr>
            <a:lstStyle/>
            <a:p>
              <a:r>
                <a:rPr lang="zh-CN" altLang="zh-CN" sz="1200">
                  <a:solidFill>
                    <a:schemeClr val="bg1"/>
                  </a:solidFill>
                  <a:latin typeface="微软雅黑" pitchFamily="34" charset="-122"/>
                  <a:ea typeface="微软雅黑" pitchFamily="34" charset="-122"/>
                </a:rPr>
                <a:t>西安社区平台与分中心系统对接</a:t>
              </a:r>
              <a:endParaRPr lang="en-US" altLang="zh-CN" sz="1200">
                <a:solidFill>
                  <a:schemeClr val="bg1"/>
                </a:solidFill>
                <a:latin typeface="微软雅黑" pitchFamily="34" charset="-122"/>
                <a:ea typeface="微软雅黑" pitchFamily="34" charset="-122"/>
              </a:endParaRPr>
            </a:p>
            <a:p>
              <a:r>
                <a:rPr lang="zh-CN" altLang="zh-CN" sz="1200">
                  <a:solidFill>
                    <a:schemeClr val="bg1"/>
                  </a:solidFill>
                  <a:latin typeface="微软雅黑" pitchFamily="34" charset="-122"/>
                  <a:ea typeface="微软雅黑" pitchFamily="34" charset="-122"/>
                </a:rPr>
                <a:t>与安博教学资源评估系统对接</a:t>
              </a:r>
              <a:endParaRPr lang="en-US" altLang="zh-CN" sz="1200">
                <a:solidFill>
                  <a:schemeClr val="bg1"/>
                </a:solidFill>
                <a:latin typeface="微软雅黑" pitchFamily="34" charset="-122"/>
                <a:ea typeface="微软雅黑" pitchFamily="34" charset="-122"/>
              </a:endParaRPr>
            </a:p>
            <a:p>
              <a:r>
                <a:rPr lang="zh-CN" altLang="zh-CN" sz="1200">
                  <a:solidFill>
                    <a:schemeClr val="bg1"/>
                  </a:solidFill>
                  <a:latin typeface="微软雅黑" pitchFamily="34" charset="-122"/>
                  <a:ea typeface="微软雅黑" pitchFamily="34" charset="-122"/>
                </a:rPr>
                <a:t>与</a:t>
              </a:r>
              <a:r>
                <a:rPr lang="en-US" altLang="zh-CN" sz="1200">
                  <a:solidFill>
                    <a:schemeClr val="bg1"/>
                  </a:solidFill>
                  <a:latin typeface="微软雅黑" pitchFamily="34" charset="-122"/>
                  <a:ea typeface="微软雅黑" pitchFamily="34" charset="-122"/>
                </a:rPr>
                <a:t>s8s</a:t>
              </a:r>
              <a:r>
                <a:rPr lang="zh-CN" altLang="zh-CN" sz="1200">
                  <a:solidFill>
                    <a:schemeClr val="bg1"/>
                  </a:solidFill>
                  <a:latin typeface="微软雅黑" pitchFamily="34" charset="-122"/>
                  <a:ea typeface="微软雅黑" pitchFamily="34" charset="-122"/>
                </a:rPr>
                <a:t>在线录制工具的</a:t>
              </a:r>
              <a:r>
                <a:rPr lang="en-US" altLang="zh-CN" sz="1200">
                  <a:solidFill>
                    <a:schemeClr val="bg1"/>
                  </a:solidFill>
                  <a:latin typeface="微软雅黑" pitchFamily="34" charset="-122"/>
                  <a:ea typeface="微软雅黑" pitchFamily="34" charset="-122"/>
                </a:rPr>
                <a:t>.Net</a:t>
              </a:r>
              <a:r>
                <a:rPr lang="zh-CN" altLang="zh-CN" sz="1200">
                  <a:solidFill>
                    <a:schemeClr val="bg1"/>
                  </a:solidFill>
                  <a:latin typeface="微软雅黑" pitchFamily="34" charset="-122"/>
                  <a:ea typeface="微软雅黑" pitchFamily="34" charset="-122"/>
                </a:rPr>
                <a:t>代码实现及对接</a:t>
              </a:r>
            </a:p>
          </p:txBody>
        </p:sp>
        <p:sp>
          <p:nvSpPr>
            <p:cNvPr id="46" name="矩形 76"/>
            <p:cNvSpPr>
              <a:spLocks noChangeArrowheads="1"/>
            </p:cNvSpPr>
            <p:nvPr/>
          </p:nvSpPr>
          <p:spPr bwMode="auto">
            <a:xfrm>
              <a:off x="1660493" y="3533115"/>
              <a:ext cx="4032448" cy="276999"/>
            </a:xfrm>
            <a:prstGeom prst="rect">
              <a:avLst/>
            </a:prstGeom>
            <a:noFill/>
            <a:ln w="9525">
              <a:noFill/>
              <a:miter lim="800000"/>
              <a:headEnd/>
              <a:tailEnd/>
            </a:ln>
          </p:spPr>
          <p:txBody>
            <a:bodyPr>
              <a:spAutoFit/>
            </a:bodyPr>
            <a:lstStyle/>
            <a:p>
              <a:r>
                <a:rPr lang="zh-CN" altLang="zh-CN" sz="1200">
                  <a:solidFill>
                    <a:schemeClr val="bg1"/>
                  </a:solidFill>
                  <a:latin typeface="微软雅黑" pitchFamily="34" charset="-122"/>
                  <a:ea typeface="微软雅黑" pitchFamily="34" charset="-122"/>
                </a:rPr>
                <a:t>首页静态化及各级页面异步加载；优化数据结构检索</a:t>
              </a:r>
            </a:p>
          </p:txBody>
        </p:sp>
        <p:sp>
          <p:nvSpPr>
            <p:cNvPr id="47" name="TextBox 46"/>
            <p:cNvSpPr txBox="1"/>
            <p:nvPr/>
          </p:nvSpPr>
          <p:spPr>
            <a:xfrm>
              <a:off x="1547780" y="2314782"/>
              <a:ext cx="1108048" cy="369803"/>
            </a:xfrm>
            <a:prstGeom prst="rect">
              <a:avLst/>
            </a:prstGeom>
            <a:noFill/>
          </p:spPr>
          <p:txBody>
            <a:bodyPr wrap="none">
              <a:spAutoFit/>
            </a:bodyPr>
            <a:lstStyle/>
            <a:p>
              <a:pPr fontAlgn="auto">
                <a:spcBef>
                  <a:spcPts val="0"/>
                </a:spcBef>
                <a:spcAft>
                  <a:spcPts val="0"/>
                </a:spcAft>
                <a:defRPr/>
              </a:pPr>
              <a:r>
                <a:rPr lang="zh-CN" altLang="en-US" dirty="0">
                  <a:solidFill>
                    <a:schemeClr val="tx1">
                      <a:lumMod val="75000"/>
                      <a:lumOff val="25000"/>
                    </a:schemeClr>
                  </a:solidFill>
                  <a:latin typeface="微软雅黑" pitchFamily="34" charset="-122"/>
                  <a:ea typeface="微软雅黑" pitchFamily="34" charset="-122"/>
                </a:rPr>
                <a:t>优化内容</a:t>
              </a:r>
            </a:p>
          </p:txBody>
        </p:sp>
        <p:cxnSp>
          <p:nvCxnSpPr>
            <p:cNvPr id="49" name="直接连接符 48"/>
            <p:cNvCxnSpPr/>
            <p:nvPr/>
          </p:nvCxnSpPr>
          <p:spPr>
            <a:xfrm>
              <a:off x="6354613" y="2452863"/>
              <a:ext cx="0" cy="25076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0" name="1 Título"/>
          <p:cNvSpPr txBox="1">
            <a:spLocks/>
          </p:cNvSpPr>
          <p:nvPr/>
        </p:nvSpPr>
        <p:spPr>
          <a:xfrm>
            <a:off x="285750" y="0"/>
            <a:ext cx="3000366" cy="642938"/>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ts val="5760"/>
              </a:lnSpc>
              <a:spcBef>
                <a:spcPts val="0"/>
              </a:spcBef>
              <a:spcAft>
                <a:spcPts val="0"/>
              </a:spcAft>
              <a:defRPr/>
            </a:pPr>
            <a:r>
              <a:rPr lang="zh-CN" altLang="en-US" sz="3000" dirty="0" smtClean="0">
                <a:solidFill>
                  <a:schemeClr val="bg1"/>
                </a:solidFill>
                <a:latin typeface="微软雅黑" pitchFamily="34" charset="-122"/>
                <a:ea typeface="微软雅黑" pitchFamily="34" charset="-122"/>
              </a:rPr>
              <a:t>总中心工作回顾</a:t>
            </a:r>
          </a:p>
        </p:txBody>
      </p:sp>
      <p:sp>
        <p:nvSpPr>
          <p:cNvPr id="43" name="矩形 42"/>
          <p:cNvSpPr/>
          <p:nvPr/>
        </p:nvSpPr>
        <p:spPr>
          <a:xfrm>
            <a:off x="500034" y="1142984"/>
            <a:ext cx="3693640" cy="507831"/>
          </a:xfrm>
          <a:prstGeom prst="rect">
            <a:avLst/>
          </a:prstGeom>
        </p:spPr>
        <p:txBody>
          <a:bodyPr wrap="none">
            <a:spAutoFit/>
          </a:bodyPr>
          <a:lstStyle/>
          <a:p>
            <a:pPr>
              <a:lnSpc>
                <a:spcPct val="150000"/>
              </a:lnSpc>
              <a:defRPr/>
            </a:pPr>
            <a:r>
              <a:rPr lang="en-US" altLang="zh-CN" b="1" dirty="0" smtClean="0">
                <a:solidFill>
                  <a:schemeClr val="tx1">
                    <a:lumMod val="50000"/>
                    <a:lumOff val="50000"/>
                  </a:schemeClr>
                </a:solidFill>
                <a:latin typeface="微软雅黑" pitchFamily="34" charset="-122"/>
                <a:ea typeface="微软雅黑" pitchFamily="34" charset="-122"/>
              </a:rPr>
              <a:t>1. </a:t>
            </a:r>
            <a:r>
              <a:rPr lang="zh-CN" altLang="en-US" b="1" dirty="0" smtClean="0">
                <a:solidFill>
                  <a:schemeClr val="tx1">
                    <a:lumMod val="50000"/>
                    <a:lumOff val="50000"/>
                  </a:schemeClr>
                </a:solidFill>
                <a:latin typeface="微软雅黑" pitchFamily="34" charset="-122"/>
                <a:ea typeface="微软雅黑" pitchFamily="34" charset="-122"/>
              </a:rPr>
              <a:t>软硬件环境建设与平台优化工作</a:t>
            </a:r>
          </a:p>
        </p:txBody>
      </p:sp>
      <p:sp>
        <p:nvSpPr>
          <p:cNvPr id="42" name="矩形 41"/>
          <p:cNvSpPr/>
          <p:nvPr/>
        </p:nvSpPr>
        <p:spPr>
          <a:xfrm>
            <a:off x="0" y="3000372"/>
            <a:ext cx="9144000" cy="3071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571472" y="3143248"/>
            <a:ext cx="8177240" cy="2585323"/>
          </a:xfrm>
          <a:prstGeom prst="rect">
            <a:avLst/>
          </a:prstGeom>
          <a:noFill/>
        </p:spPr>
        <p:txBody>
          <a:bodyPr wrap="square">
            <a:spAutoFit/>
          </a:bodyPr>
          <a:lstStyle/>
          <a:p>
            <a:pPr fontAlgn="auto">
              <a:lnSpc>
                <a:spcPct val="150000"/>
              </a:lnSpc>
              <a:spcBef>
                <a:spcPts val="0"/>
              </a:spcBef>
              <a:spcAft>
                <a:spcPts val="0"/>
              </a:spcAft>
              <a:defRPr/>
            </a:pPr>
            <a:r>
              <a:rPr lang="zh-CN" altLang="en-US" b="1" dirty="0" smtClean="0">
                <a:solidFill>
                  <a:schemeClr val="tx1">
                    <a:lumMod val="50000"/>
                    <a:lumOff val="50000"/>
                  </a:schemeClr>
                </a:solidFill>
                <a:latin typeface="微软雅黑" pitchFamily="34" charset="-122"/>
                <a:ea typeface="微软雅黑" pitchFamily="34" charset="-122"/>
              </a:rPr>
              <a:t>泛在备课平台</a:t>
            </a:r>
            <a:endParaRPr lang="en-US" altLang="zh-CN" b="1" dirty="0" smtClean="0">
              <a:solidFill>
                <a:schemeClr val="tx1">
                  <a:lumMod val="50000"/>
                  <a:lumOff val="50000"/>
                </a:schemeClr>
              </a:solidFill>
              <a:latin typeface="微软雅黑" pitchFamily="34" charset="-122"/>
              <a:ea typeface="微软雅黑" pitchFamily="34" charset="-122"/>
            </a:endParaRPr>
          </a:p>
          <a:p>
            <a:pPr fontAlgn="auto">
              <a:lnSpc>
                <a:spcPct val="150000"/>
              </a:lnSpc>
              <a:spcBef>
                <a:spcPts val="0"/>
              </a:spcBef>
              <a:spcAft>
                <a:spcPts val="0"/>
              </a:spcAft>
              <a:defRPr/>
            </a:pPr>
            <a:r>
              <a:rPr lang="zh-CN" altLang="en-US" dirty="0" smtClean="0">
                <a:solidFill>
                  <a:schemeClr val="tx1">
                    <a:lumMod val="50000"/>
                    <a:lumOff val="50000"/>
                  </a:schemeClr>
                </a:solidFill>
                <a:latin typeface="微软雅黑" pitchFamily="34" charset="-122"/>
                <a:ea typeface="微软雅黑" pitchFamily="34" charset="-122"/>
              </a:rPr>
              <a:t>       泛在备课平台是一套为教师的备课教学、交流互动、协同发展提供信息化服务的信息化系统。结合分中心系统和海量教学资源，帮助教师进行各类教学资源、备课资料的整合与管理，帮助教师进行备课和开展教学活动，并根据工作需要进行资源的共建和共享。同时可以加入教研室等管理功能，全面提升区域教学教研管理水平和工作效率。</a:t>
            </a:r>
            <a:endParaRPr lang="en-US" altLang="zh-CN" dirty="0">
              <a:solidFill>
                <a:schemeClr val="tx1">
                  <a:lumMod val="50000"/>
                  <a:lumOff val="50000"/>
                </a:schemeClr>
              </a:solidFill>
              <a:latin typeface="微软雅黑" pitchFamily="34" charset="-122"/>
              <a:ea typeface="微软雅黑" pitchFamily="34" charset="-122"/>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dissolve">
                                      <p:cBhvr>
                                        <p:cTn id="24" dur="500"/>
                                        <p:tgtEl>
                                          <p:spTgt spid="42"/>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dissolv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2" grpId="0" animBg="1"/>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7938" y="357166"/>
            <a:ext cx="9136062" cy="571504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TotalTime>
  <Words>4077</Words>
  <Application>Microsoft Office PowerPoint</Application>
  <PresentationFormat>全屏显示(4:3)</PresentationFormat>
  <Paragraphs>625</Paragraphs>
  <Slides>41</Slides>
  <Notes>0</Notes>
  <HiddenSlides>0</HiddenSlides>
  <MMClips>0</MMClips>
  <ScaleCrop>false</ScaleCrop>
  <HeadingPairs>
    <vt:vector size="4" baseType="variant">
      <vt:variant>
        <vt:lpstr>主题</vt:lpstr>
      </vt:variant>
      <vt:variant>
        <vt:i4>1</vt:i4>
      </vt:variant>
      <vt:variant>
        <vt:lpstr>幻灯片标题</vt:lpstr>
      </vt:variant>
      <vt:variant>
        <vt:i4>41</vt:i4>
      </vt:variant>
    </vt:vector>
  </HeadingPairs>
  <TitlesOfParts>
    <vt:vector size="42" baseType="lpstr">
      <vt:lpstr>Tema de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©MediaInteractive</dc:title>
  <dc:creator>Design</dc:creator>
  <cp:lastModifiedBy>xiao</cp:lastModifiedBy>
  <cp:revision>273</cp:revision>
  <dcterms:created xsi:type="dcterms:W3CDTF">2010-06-24T19:27:56Z</dcterms:created>
  <dcterms:modified xsi:type="dcterms:W3CDTF">2012-07-30T08:49:54Z</dcterms:modified>
</cp:coreProperties>
</file>