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7" r:id="rId2"/>
    <p:sldId id="256" r:id="rId3"/>
    <p:sldId id="260" r:id="rId4"/>
    <p:sldId id="261" r:id="rId5"/>
    <p:sldId id="262" r:id="rId6"/>
    <p:sldId id="263" r:id="rId7"/>
    <p:sldId id="264" r:id="rId8"/>
    <p:sldId id="265" r:id="rId9"/>
    <p:sldId id="302" r:id="rId10"/>
    <p:sldId id="303" r:id="rId11"/>
    <p:sldId id="304" r:id="rId12"/>
    <p:sldId id="305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285" r:id="rId27"/>
    <p:sldId id="287" r:id="rId28"/>
    <p:sldId id="288" r:id="rId29"/>
    <p:sldId id="320" r:id="rId30"/>
    <p:sldId id="289" r:id="rId31"/>
    <p:sldId id="290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28" r:id="rId40"/>
    <p:sldId id="300" r:id="rId41"/>
    <p:sldId id="301" r:id="rId4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EBB"/>
    <a:srgbClr val="F4740A"/>
    <a:srgbClr val="F3F3E7"/>
    <a:srgbClr val="EDB551"/>
    <a:srgbClr val="2F70BF"/>
    <a:srgbClr val="0F558F"/>
    <a:srgbClr val="0C3150"/>
    <a:srgbClr val="0F3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46" autoAdjust="0"/>
  </p:normalViewPr>
  <p:slideViewPr>
    <p:cSldViewPr>
      <p:cViewPr>
        <p:scale>
          <a:sx n="80" d="100"/>
          <a:sy n="80" d="100"/>
        </p:scale>
        <p:origin x="-63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第一次工作会议资源数量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课程数（门）</c:v>
                </c:pt>
                <c:pt idx="1">
                  <c:v>资源数（条）</c:v>
                </c:pt>
                <c:pt idx="2">
                  <c:v>容量（TB）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3600</c:v>
                </c:pt>
                <c:pt idx="1">
                  <c:v>44953</c:v>
                </c:pt>
                <c:pt idx="2">
                  <c:v>14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目前资源数量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</c:dPt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课程数（门）</c:v>
                </c:pt>
                <c:pt idx="1">
                  <c:v>资源数（条）</c:v>
                </c:pt>
                <c:pt idx="2">
                  <c:v>容量（TB）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10534</c:v>
                </c:pt>
                <c:pt idx="1">
                  <c:v>130500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31640704"/>
        <c:axId val="131650688"/>
        <c:axId val="0"/>
      </c:bar3DChart>
      <c:catAx>
        <c:axId val="131640704"/>
        <c:scaling>
          <c:orientation val="minMax"/>
        </c:scaling>
        <c:delete val="0"/>
        <c:axPos val="b"/>
        <c:majorTickMark val="none"/>
        <c:minorTickMark val="none"/>
        <c:tickLblPos val="nextTo"/>
        <c:crossAx val="131650688"/>
        <c:crosses val="autoZero"/>
        <c:auto val="1"/>
        <c:lblAlgn val="ctr"/>
        <c:lblOffset val="100"/>
        <c:noMultiLvlLbl val="0"/>
      </c:catAx>
      <c:valAx>
        <c:axId val="13165068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13164070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>
              <a:latin typeface="黑体" pitchFamily="49" charset="-122"/>
              <a:ea typeface="黑体" pitchFamily="49" charset="-122"/>
            </a:defRPr>
          </a:pPr>
          <a:endParaRPr lang="zh-CN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6D105-0FBC-41EC-8AEE-DAB432CDB226}" type="datetimeFigureOut">
              <a:rPr lang="es-ES" altLang="zh-CN"/>
              <a:pPr>
                <a:defRPr/>
              </a:pPr>
              <a:t>09/11/2011</a:t>
            </a:fld>
            <a:endParaRPr lang="es-ES" altLang="zh-C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7E12E-846E-4700-A800-E82CFD0E7FE1}" type="slidenum">
              <a:rPr lang="es-ES" altLang="zh-CN"/>
              <a:pPr>
                <a:defRPr/>
              </a:pPr>
              <a:t>‹#›</a:t>
            </a:fld>
            <a:endParaRPr lang="es-E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06275-F2BA-455E-A08B-9136D8E74716}" type="datetimeFigureOut">
              <a:rPr lang="es-ES" altLang="zh-CN"/>
              <a:pPr>
                <a:defRPr/>
              </a:pPr>
              <a:t>09/11/2011</a:t>
            </a:fld>
            <a:endParaRPr lang="es-ES" altLang="zh-C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B5450-24CA-4FE3-A6D8-5217F9DE7322}" type="slidenum">
              <a:rPr lang="es-ES" altLang="zh-CN"/>
              <a:pPr>
                <a:defRPr/>
              </a:pPr>
              <a:t>‹#›</a:t>
            </a:fld>
            <a:endParaRPr lang="es-E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D23A9-0249-45CE-9A9C-727BBC6ADD40}" type="datetimeFigureOut">
              <a:rPr lang="es-ES" altLang="zh-CN"/>
              <a:pPr>
                <a:defRPr/>
              </a:pPr>
              <a:t>09/11/2011</a:t>
            </a:fld>
            <a:endParaRPr lang="es-ES" altLang="zh-C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FCBCB-9A00-48EB-BA90-2C4DD63102BC}" type="slidenum">
              <a:rPr lang="es-ES" altLang="zh-CN"/>
              <a:pPr>
                <a:defRPr/>
              </a:pPr>
              <a:t>‹#›</a:t>
            </a:fld>
            <a:endParaRPr lang="es-E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0979C-E389-44A9-B38A-122B360295CE}" type="datetimeFigureOut">
              <a:rPr lang="es-ES" altLang="zh-CN"/>
              <a:pPr>
                <a:defRPr/>
              </a:pPr>
              <a:t>09/11/2011</a:t>
            </a:fld>
            <a:endParaRPr lang="es-ES" altLang="zh-C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A57CF-E1EF-4125-A9C0-608EA2CFF779}" type="slidenum">
              <a:rPr lang="es-ES" altLang="zh-CN"/>
              <a:pPr>
                <a:defRPr/>
              </a:pPr>
              <a:t>‹#›</a:t>
            </a:fld>
            <a:endParaRPr lang="es-E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4704C-3FD0-413D-B657-B41F3B8FC24E}" type="datetimeFigureOut">
              <a:rPr lang="es-ES" altLang="zh-CN"/>
              <a:pPr>
                <a:defRPr/>
              </a:pPr>
              <a:t>09/11/2011</a:t>
            </a:fld>
            <a:endParaRPr lang="es-ES" altLang="zh-C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B4B1A-5478-4BA6-8747-C0570A77B4FC}" type="slidenum">
              <a:rPr lang="es-ES" altLang="zh-CN"/>
              <a:pPr>
                <a:defRPr/>
              </a:pPr>
              <a:t>‹#›</a:t>
            </a:fld>
            <a:endParaRPr lang="es-E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3F65B-8FB5-4407-B2E7-D99A958D4EA1}" type="datetimeFigureOut">
              <a:rPr lang="es-ES" altLang="zh-CN"/>
              <a:pPr>
                <a:defRPr/>
              </a:pPr>
              <a:t>09/11/2011</a:t>
            </a:fld>
            <a:endParaRPr lang="es-ES" altLang="zh-CN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2A33B-4B3D-4C62-A73C-16268602B436}" type="slidenum">
              <a:rPr lang="es-ES" altLang="zh-CN"/>
              <a:pPr>
                <a:defRPr/>
              </a:pPr>
              <a:t>‹#›</a:t>
            </a:fld>
            <a:endParaRPr lang="es-E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1F829-0B4D-4FC5-9808-CC75A8A2BE7F}" type="datetimeFigureOut">
              <a:rPr lang="es-ES" altLang="zh-CN"/>
              <a:pPr>
                <a:defRPr/>
              </a:pPr>
              <a:t>09/11/2011</a:t>
            </a:fld>
            <a:endParaRPr lang="es-ES" altLang="zh-CN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EF495-44E3-4F13-91DC-336946075744}" type="slidenum">
              <a:rPr lang="es-ES" altLang="zh-CN"/>
              <a:pPr>
                <a:defRPr/>
              </a:pPr>
              <a:t>‹#›</a:t>
            </a:fld>
            <a:endParaRPr lang="es-E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D2F87-EA6E-4588-81D0-12CFFF917DFE}" type="datetimeFigureOut">
              <a:rPr lang="es-ES" altLang="zh-CN"/>
              <a:pPr>
                <a:defRPr/>
              </a:pPr>
              <a:t>09/11/2011</a:t>
            </a:fld>
            <a:endParaRPr lang="es-ES" altLang="zh-CN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26DEE-49A4-483D-90EC-169598BD9BB3}" type="slidenum">
              <a:rPr lang="es-ES" altLang="zh-CN"/>
              <a:pPr>
                <a:defRPr/>
              </a:pPr>
              <a:t>‹#›</a:t>
            </a:fld>
            <a:endParaRPr lang="es-E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92FEA-05CD-403E-8C35-DE8DF65E226A}" type="datetimeFigureOut">
              <a:rPr lang="es-ES" altLang="zh-CN"/>
              <a:pPr>
                <a:defRPr/>
              </a:pPr>
              <a:t>09/11/2011</a:t>
            </a:fld>
            <a:endParaRPr lang="es-ES" altLang="zh-CN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6D704-B388-4EAC-9878-150B371FE623}" type="slidenum">
              <a:rPr lang="es-ES" altLang="zh-CN"/>
              <a:pPr>
                <a:defRPr/>
              </a:pPr>
              <a:t>‹#›</a:t>
            </a:fld>
            <a:endParaRPr lang="es-E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1AE81-18C6-4EAA-ABDB-C43627A4D67F}" type="datetimeFigureOut">
              <a:rPr lang="es-ES" altLang="zh-CN"/>
              <a:pPr>
                <a:defRPr/>
              </a:pPr>
              <a:t>09/11/2011</a:t>
            </a:fld>
            <a:endParaRPr lang="es-ES" altLang="zh-CN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98797-8B4F-4588-B708-BB2D5FA2FB85}" type="slidenum">
              <a:rPr lang="es-ES" altLang="zh-CN"/>
              <a:pPr>
                <a:defRPr/>
              </a:pPr>
              <a:t>‹#›</a:t>
            </a:fld>
            <a:endParaRPr lang="es-E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02F1F-FF3F-4931-9C25-36BE4BC4A45E}" type="datetimeFigureOut">
              <a:rPr lang="es-ES" altLang="zh-CN"/>
              <a:pPr>
                <a:defRPr/>
              </a:pPr>
              <a:t>09/11/2011</a:t>
            </a:fld>
            <a:endParaRPr lang="es-ES" altLang="zh-CN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5667E-3C3C-4D16-9C0B-13B2AC3FADDE}" type="slidenum">
              <a:rPr lang="es-ES" altLang="zh-CN"/>
              <a:pPr>
                <a:defRPr/>
              </a:pPr>
              <a:t>‹#›</a:t>
            </a:fld>
            <a:endParaRPr lang="es-E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4" descr="biaoti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20713"/>
            <a:ext cx="91440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 Título"/>
          <p:cNvSpPr txBox="1">
            <a:spLocks/>
          </p:cNvSpPr>
          <p:nvPr userDrawn="1"/>
        </p:nvSpPr>
        <p:spPr>
          <a:xfrm>
            <a:off x="468313" y="-26988"/>
            <a:ext cx="1724025" cy="86360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HN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5929313"/>
            <a:ext cx="9144000" cy="785812"/>
          </a:xfrm>
          <a:prstGeom prst="rect">
            <a:avLst/>
          </a:prstGeom>
          <a:solidFill>
            <a:srgbClr val="0C3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053" name="Imagen 5" descr="C:\Users\Design\Documents\Edu\Product Launch\shadown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08175" y="5756275"/>
            <a:ext cx="11938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161841" y="6165305"/>
            <a:ext cx="1745863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21299999" rev="0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ea typeface="+mn-ea"/>
              </a:rPr>
              <a:t>www.nerc.edu.cn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ea typeface="+mn-ea"/>
            </a:endParaRPr>
          </a:p>
        </p:txBody>
      </p:sp>
      <p:pic>
        <p:nvPicPr>
          <p:cNvPr id="2055" name="图片 28" descr="nerc2.pn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51725" y="5976938"/>
            <a:ext cx="158432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emf"/><Relationship Id="rId4" Type="http://schemas.openxmlformats.org/officeDocument/2006/relationships/oleObject" Target="../embeddings/Microsoft_Excel_97-2003____1.xls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21" descr="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1 Título"/>
          <p:cNvSpPr txBox="1">
            <a:spLocks/>
          </p:cNvSpPr>
          <p:nvPr/>
        </p:nvSpPr>
        <p:spPr bwMode="auto">
          <a:xfrm>
            <a:off x="539750" y="417513"/>
            <a:ext cx="84931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3500"/>
              </a:lnSpc>
            </a:pPr>
            <a:r>
              <a:rPr lang="zh-CN" altLang="en-US" sz="2800" b="1">
                <a:solidFill>
                  <a:srgbClr val="F4740A"/>
                </a:solidFill>
                <a:latin typeface="华文楷体" pitchFamily="2" charset="-122"/>
                <a:ea typeface="华文楷体" pitchFamily="2" charset="-122"/>
              </a:rPr>
              <a:t>教育部 财政部</a:t>
            </a:r>
            <a:br>
              <a:rPr lang="zh-CN" altLang="en-US" sz="2800" b="1">
                <a:solidFill>
                  <a:srgbClr val="F4740A"/>
                </a:solidFill>
                <a:latin typeface="华文楷体" pitchFamily="2" charset="-122"/>
                <a:ea typeface="华文楷体" pitchFamily="2" charset="-122"/>
              </a:rPr>
            </a:br>
            <a:r>
              <a:rPr lang="zh-CN" altLang="en-US" sz="2800" b="1">
                <a:solidFill>
                  <a:srgbClr val="F4740A"/>
                </a:solidFill>
                <a:latin typeface="华文楷体" pitchFamily="2" charset="-122"/>
                <a:ea typeface="华文楷体" pitchFamily="2" charset="-122"/>
              </a:rPr>
              <a:t>“网络教育数字化学习资源中心建设”项目</a:t>
            </a:r>
            <a:endParaRPr lang="zh-CN" altLang="en-US" sz="2800">
              <a:solidFill>
                <a:srgbClr val="F4740A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2266950" y="3994150"/>
            <a:ext cx="43926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zh-CN" altLang="en-US" sz="2800" b="1">
                <a:solidFill>
                  <a:srgbClr val="515151"/>
                </a:solidFill>
                <a:latin typeface="华文楷体" pitchFamily="2" charset="-122"/>
                <a:ea typeface="华文楷体" pitchFamily="2" charset="-122"/>
              </a:rPr>
              <a:t>项目办公室主任     单从凯</a:t>
            </a:r>
            <a:endParaRPr lang="en-US" altLang="zh-CN" sz="2800" b="1">
              <a:solidFill>
                <a:srgbClr val="515151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>
                <a:solidFill>
                  <a:srgbClr val="515151"/>
                </a:solidFill>
                <a:latin typeface="华文楷体" pitchFamily="2" charset="-122"/>
                <a:ea typeface="华文楷体" pitchFamily="2" charset="-122"/>
              </a:rPr>
              <a:t>2011</a:t>
            </a:r>
            <a:r>
              <a:rPr lang="zh-CN" altLang="en-US" sz="2400" b="1">
                <a:solidFill>
                  <a:srgbClr val="515151"/>
                </a:solidFill>
                <a:latin typeface="华文楷体" pitchFamily="2" charset="-122"/>
                <a:ea typeface="华文楷体" pitchFamily="2" charset="-122"/>
              </a:rPr>
              <a:t>年</a:t>
            </a:r>
            <a:r>
              <a:rPr lang="en-US" altLang="zh-CN" sz="2400" b="1">
                <a:solidFill>
                  <a:srgbClr val="515151"/>
                </a:solidFill>
                <a:latin typeface="华文楷体" pitchFamily="2" charset="-122"/>
                <a:ea typeface="华文楷体" pitchFamily="2" charset="-122"/>
              </a:rPr>
              <a:t>11</a:t>
            </a:r>
            <a:r>
              <a:rPr lang="zh-CN" altLang="en-US" sz="2400" b="1">
                <a:solidFill>
                  <a:srgbClr val="515151"/>
                </a:solidFill>
                <a:latin typeface="华文楷体" pitchFamily="2" charset="-122"/>
                <a:ea typeface="华文楷体" pitchFamily="2" charset="-122"/>
              </a:rPr>
              <a:t>月</a:t>
            </a:r>
            <a:r>
              <a:rPr lang="en-US" altLang="zh-CN" sz="2400" b="1">
                <a:solidFill>
                  <a:srgbClr val="515151"/>
                </a:solidFill>
                <a:latin typeface="华文楷体" pitchFamily="2" charset="-122"/>
                <a:ea typeface="华文楷体" pitchFamily="2" charset="-122"/>
              </a:rPr>
              <a:t>7</a:t>
            </a:r>
            <a:r>
              <a:rPr lang="zh-CN" altLang="en-US" sz="2400" b="1">
                <a:solidFill>
                  <a:srgbClr val="515151"/>
                </a:solidFill>
                <a:latin typeface="华文楷体" pitchFamily="2" charset="-122"/>
                <a:ea typeface="华文楷体" pitchFamily="2" charset="-122"/>
              </a:rPr>
              <a:t>日</a:t>
            </a:r>
          </a:p>
          <a:p>
            <a:pPr algn="ctr">
              <a:lnSpc>
                <a:spcPct val="150000"/>
              </a:lnSpc>
            </a:pPr>
            <a:endParaRPr lang="zh-CN" altLang="en-US" sz="2400" b="1">
              <a:solidFill>
                <a:srgbClr val="474747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5643563"/>
            <a:ext cx="9144000" cy="1071562"/>
          </a:xfrm>
          <a:prstGeom prst="rect">
            <a:avLst/>
          </a:prstGeom>
          <a:solidFill>
            <a:srgbClr val="0C3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51520" y="6093296"/>
            <a:ext cx="1941622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21299999" rev="0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ea typeface="+mn-ea"/>
              </a:rPr>
              <a:t>www.nerc.edu.cn</a:t>
            </a:r>
            <a:endParaRPr lang="zh-CN" altLang="en-US" dirty="0">
              <a:solidFill>
                <a:schemeClr val="bg1">
                  <a:lumMod val="95000"/>
                </a:schemeClr>
              </a:solidFill>
              <a:ea typeface="+mn-ea"/>
            </a:endParaRPr>
          </a:p>
        </p:txBody>
      </p:sp>
      <p:pic>
        <p:nvPicPr>
          <p:cNvPr id="14343" name="图片 20" descr="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3553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图片 14" descr="nerc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5788" y="5661025"/>
            <a:ext cx="22082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500188" y="2301875"/>
            <a:ext cx="62865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4800" dirty="0">
                <a:latin typeface="微软雅黑" pitchFamily="34" charset="-122"/>
                <a:ea typeface="微软雅黑" pitchFamily="34" charset="-122"/>
              </a:rPr>
              <a:t>典型应用示范工作方案</a:t>
            </a:r>
          </a:p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8313" y="-26988"/>
            <a:ext cx="3103562" cy="86360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二、项目进展</a:t>
            </a:r>
            <a:endParaRPr lang="es-HN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8366125" y="2428875"/>
            <a:ext cx="49212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2000" b="1">
                <a:solidFill>
                  <a:srgbClr val="2F5EBB"/>
                </a:solidFill>
                <a:latin typeface="幼圆" pitchFamily="49" charset="-122"/>
                <a:ea typeface="幼圆" pitchFamily="49" charset="-122"/>
              </a:rPr>
              <a:t>总完成学习平台开发</a:t>
            </a:r>
          </a:p>
        </p:txBody>
      </p:sp>
      <p:sp>
        <p:nvSpPr>
          <p:cNvPr id="23556" name="TextBox 2"/>
          <p:cNvSpPr txBox="1">
            <a:spLocks noChangeArrowheads="1"/>
          </p:cNvSpPr>
          <p:nvPr/>
        </p:nvSpPr>
        <p:spPr bwMode="auto">
          <a:xfrm>
            <a:off x="571500" y="1023938"/>
            <a:ext cx="8572500" cy="48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678" tIns="40339" rIns="80678" bIns="40339">
            <a:spAutoFit/>
          </a:bodyPr>
          <a:lstStyle/>
          <a:p>
            <a:pPr marL="457200" lvl="0" indent="-457200">
              <a:lnSpc>
                <a:spcPts val="37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kumimoji="1" lang="zh-CN" altLang="en-US" sz="2400" b="1" dirty="0">
                <a:solidFill>
                  <a:srgbClr val="000000"/>
                </a:solidFill>
                <a:latin typeface="宋体"/>
                <a:ea typeface="宋体"/>
              </a:rPr>
              <a:t>开发了资源公共服务平台</a:t>
            </a:r>
            <a:endParaRPr kumimoji="1" lang="en-US" altLang="zh-CN" sz="2400" b="1" dirty="0">
              <a:solidFill>
                <a:srgbClr val="000000"/>
              </a:solidFill>
              <a:latin typeface="宋体"/>
              <a:ea typeface="宋体"/>
            </a:endParaRPr>
          </a:p>
        </p:txBody>
      </p:sp>
      <p:pic>
        <p:nvPicPr>
          <p:cNvPr id="7" name="图片 4" descr="泛在学习平台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13" y="1593850"/>
            <a:ext cx="4879975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2214563"/>
            <a:ext cx="5929312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8313" y="-26988"/>
            <a:ext cx="3103562" cy="86360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二、项目进展</a:t>
            </a:r>
            <a:endParaRPr lang="es-HN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8366125" y="2428875"/>
            <a:ext cx="4921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2000" b="1">
                <a:solidFill>
                  <a:srgbClr val="2F5EBB"/>
                </a:solidFill>
                <a:latin typeface="幼圆" pitchFamily="49" charset="-122"/>
                <a:ea typeface="幼圆" pitchFamily="49" charset="-122"/>
              </a:rPr>
              <a:t>增加资源在线使用功能</a:t>
            </a:r>
          </a:p>
        </p:txBody>
      </p:sp>
      <p:sp>
        <p:nvSpPr>
          <p:cNvPr id="24580" name="TextBox 2"/>
          <p:cNvSpPr txBox="1">
            <a:spLocks noChangeArrowheads="1"/>
          </p:cNvSpPr>
          <p:nvPr/>
        </p:nvSpPr>
        <p:spPr bwMode="auto">
          <a:xfrm>
            <a:off x="571500" y="1023938"/>
            <a:ext cx="8572500" cy="48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678" tIns="40339" rIns="80678" bIns="40339">
            <a:spAutoFit/>
          </a:bodyPr>
          <a:lstStyle/>
          <a:p>
            <a:pPr marL="457200" lvl="0" indent="-457200">
              <a:lnSpc>
                <a:spcPts val="37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kumimoji="1" lang="zh-CN" altLang="en-US" sz="2400" b="1" dirty="0">
                <a:solidFill>
                  <a:srgbClr val="000000"/>
                </a:solidFill>
                <a:latin typeface="宋体"/>
                <a:ea typeface="宋体"/>
              </a:rPr>
              <a:t>开发了资源公共服务平台</a:t>
            </a:r>
            <a:endParaRPr kumimoji="1" lang="en-US" altLang="zh-CN" sz="2400" b="1" dirty="0">
              <a:solidFill>
                <a:srgbClr val="000000"/>
              </a:solidFill>
              <a:latin typeface="宋体"/>
              <a:ea typeface="宋体"/>
            </a:endParaRPr>
          </a:p>
        </p:txBody>
      </p:sp>
      <p:pic>
        <p:nvPicPr>
          <p:cNvPr id="9" name="图片 4" descr="资源信息页.png"/>
          <p:cNvPicPr>
            <a:picLocks noChangeAspect="1"/>
          </p:cNvPicPr>
          <p:nvPr/>
        </p:nvPicPr>
        <p:blipFill>
          <a:blip r:embed="rId2" cstate="print"/>
          <a:srcRect b="29167"/>
          <a:stretch>
            <a:fillRect/>
          </a:stretch>
        </p:blipFill>
        <p:spPr bwMode="auto">
          <a:xfrm>
            <a:off x="593725" y="1571625"/>
            <a:ext cx="477837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5" descr="资源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5" y="1781175"/>
            <a:ext cx="51212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8313" y="-26988"/>
            <a:ext cx="3103562" cy="86360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二、项目进展</a:t>
            </a:r>
            <a:endParaRPr lang="es-HN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8366125" y="2071688"/>
            <a:ext cx="49212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2000" b="1">
                <a:solidFill>
                  <a:srgbClr val="2F5EBB"/>
                </a:solidFill>
                <a:latin typeface="幼圆" pitchFamily="49" charset="-122"/>
                <a:ea typeface="幼圆" pitchFamily="49" charset="-122"/>
              </a:rPr>
              <a:t>首批分中心系统安装部署完成</a:t>
            </a:r>
          </a:p>
        </p:txBody>
      </p:sp>
      <p:sp>
        <p:nvSpPr>
          <p:cNvPr id="25604" name="TextBox 2"/>
          <p:cNvSpPr txBox="1">
            <a:spLocks noChangeArrowheads="1"/>
          </p:cNvSpPr>
          <p:nvPr/>
        </p:nvSpPr>
        <p:spPr bwMode="auto">
          <a:xfrm>
            <a:off x="571500" y="1023938"/>
            <a:ext cx="8572500" cy="48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678" tIns="40339" rIns="80678" bIns="40339">
            <a:spAutoFit/>
          </a:bodyPr>
          <a:lstStyle/>
          <a:p>
            <a:pPr marL="457200" lvl="0" indent="-457200">
              <a:lnSpc>
                <a:spcPts val="37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kumimoji="1" lang="zh-CN" altLang="en-US" sz="2400" b="1" dirty="0">
                <a:solidFill>
                  <a:srgbClr val="000000"/>
                </a:solidFill>
                <a:latin typeface="宋体"/>
                <a:ea typeface="宋体"/>
              </a:rPr>
              <a:t>开发了资源公共服务平台</a:t>
            </a:r>
            <a:endParaRPr kumimoji="1" lang="en-US" altLang="zh-CN" sz="2400" b="1" dirty="0">
              <a:solidFill>
                <a:srgbClr val="000000"/>
              </a:solidFill>
              <a:latin typeface="宋体"/>
              <a:ea typeface="宋体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571625"/>
            <a:ext cx="4929188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1808163"/>
            <a:ext cx="4786312" cy="404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8313" y="-26988"/>
            <a:ext cx="3103562" cy="86360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二、项目进展</a:t>
            </a:r>
            <a:endParaRPr lang="es-HN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571500" y="1023938"/>
            <a:ext cx="8572500" cy="48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678" tIns="40339" rIns="80678" bIns="40339">
            <a:spAutoFit/>
          </a:bodyPr>
          <a:lstStyle/>
          <a:p>
            <a:pPr lvl="0">
              <a:lnSpc>
                <a:spcPts val="3700"/>
              </a:lnSpc>
              <a:spcBef>
                <a:spcPct val="50000"/>
              </a:spcBef>
              <a:defRPr/>
            </a:pPr>
            <a:r>
              <a:rPr kumimoji="1" lang="en-US" altLang="zh-CN" sz="2400" b="1" dirty="0" smtClean="0">
                <a:solidFill>
                  <a:prstClr val="black"/>
                </a:solidFill>
                <a:latin typeface="宋体"/>
                <a:ea typeface="宋体"/>
              </a:rPr>
              <a:t>2.</a:t>
            </a:r>
            <a:r>
              <a:rPr kumimoji="1" lang="zh-CN" altLang="en-US" sz="2400" b="1" dirty="0" smtClean="0">
                <a:solidFill>
                  <a:prstClr val="black"/>
                </a:solidFill>
                <a:latin typeface="宋体"/>
                <a:ea typeface="宋体"/>
              </a:rPr>
              <a:t>初步</a:t>
            </a:r>
            <a:r>
              <a:rPr kumimoji="1" lang="zh-CN" altLang="en-US" sz="2400" b="1" dirty="0">
                <a:solidFill>
                  <a:srgbClr val="000000"/>
                </a:solidFill>
                <a:latin typeface="宋体"/>
                <a:ea typeface="宋体"/>
              </a:rPr>
              <a:t>实现了海量资源整合入库</a:t>
            </a:r>
            <a:endParaRPr kumimoji="1" lang="zh-CN" altLang="en-US" sz="2400" b="1" dirty="0">
              <a:solidFill>
                <a:prstClr val="black"/>
              </a:solidFill>
              <a:latin typeface="宋体"/>
              <a:ea typeface="宋体"/>
            </a:endParaRPr>
          </a:p>
        </p:txBody>
      </p:sp>
      <p:sp>
        <p:nvSpPr>
          <p:cNvPr id="12" name="矩形 5"/>
          <p:cNvSpPr>
            <a:spLocks noChangeArrowheads="1"/>
          </p:cNvSpPr>
          <p:nvPr/>
        </p:nvSpPr>
        <p:spPr bwMode="auto">
          <a:xfrm>
            <a:off x="571500" y="1500188"/>
            <a:ext cx="7921625" cy="3937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kern="0" dirty="0">
                <a:solidFill>
                  <a:srgbClr val="000000"/>
                </a:solidFill>
                <a:latin typeface="Arial" pitchFamily="34" charset="0"/>
              </a:rPr>
              <a:t>截止到</a:t>
            </a:r>
            <a:r>
              <a:rPr lang="en-US" altLang="zh-CN" sz="1500" kern="0" dirty="0">
                <a:solidFill>
                  <a:srgbClr val="000000"/>
                </a:solidFill>
                <a:latin typeface="Arial" pitchFamily="34" charset="0"/>
              </a:rPr>
              <a:t>2011</a:t>
            </a:r>
            <a:r>
              <a:rPr lang="zh-CN" altLang="en-US" sz="1500" kern="0" dirty="0">
                <a:solidFill>
                  <a:srgbClr val="000000"/>
                </a:solidFill>
                <a:latin typeface="Arial" pitchFamily="34" charset="0"/>
              </a:rPr>
              <a:t>年</a:t>
            </a:r>
            <a:r>
              <a:rPr lang="en-US" altLang="zh-CN" sz="1500" kern="0" dirty="0">
                <a:solidFill>
                  <a:srgbClr val="000000"/>
                </a:solidFill>
                <a:latin typeface="Arial" pitchFamily="34" charset="0"/>
              </a:rPr>
              <a:t>9</a:t>
            </a:r>
            <a:r>
              <a:rPr lang="zh-CN" altLang="en-US" sz="1500" kern="0" dirty="0">
                <a:solidFill>
                  <a:srgbClr val="000000"/>
                </a:solidFill>
                <a:latin typeface="Arial" pitchFamily="34" charset="0"/>
              </a:rPr>
              <a:t>月整合学历教育及非学历教育课程</a:t>
            </a:r>
            <a:r>
              <a:rPr lang="en-US" altLang="zh-CN" sz="1500" kern="0" dirty="0">
                <a:solidFill>
                  <a:srgbClr val="000000"/>
                </a:solidFill>
                <a:latin typeface="Arial" pitchFamily="34" charset="0"/>
              </a:rPr>
              <a:t>10457</a:t>
            </a:r>
            <a:r>
              <a:rPr lang="zh-CN" altLang="en-US" sz="1500" kern="0" dirty="0">
                <a:solidFill>
                  <a:srgbClr val="000000"/>
                </a:solidFill>
                <a:latin typeface="Arial" pitchFamily="34" charset="0"/>
              </a:rPr>
              <a:t>门。整合资源数量超过</a:t>
            </a:r>
            <a:r>
              <a:rPr lang="en-US" altLang="zh-CN" sz="1500" kern="0" dirty="0">
                <a:solidFill>
                  <a:srgbClr val="000000"/>
                </a:solidFill>
                <a:latin typeface="Arial" pitchFamily="34" charset="0"/>
              </a:rPr>
              <a:t>10</a:t>
            </a:r>
            <a:r>
              <a:rPr lang="zh-CN" altLang="en-US" sz="1500" kern="0" dirty="0">
                <a:solidFill>
                  <a:srgbClr val="000000"/>
                </a:solidFill>
                <a:latin typeface="Arial" pitchFamily="34" charset="0"/>
              </a:rPr>
              <a:t>万条。  </a:t>
            </a:r>
            <a:endParaRPr lang="en-US" altLang="zh-CN" sz="1500" kern="0" dirty="0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23528" y="1928802"/>
          <a:ext cx="8424936" cy="40386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677100"/>
                <a:gridCol w="3747836"/>
              </a:tblGrid>
              <a:tr h="4949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来    源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数    量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4148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500" b="1" kern="100" dirty="0" smtClean="0"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电大课程</a:t>
                      </a:r>
                      <a:endParaRPr lang="zh-CN" altLang="en-US" sz="1500" kern="100" dirty="0"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500" kern="100" dirty="0" smtClean="0">
                          <a:latin typeface="+mn-lt"/>
                          <a:ea typeface="宋体"/>
                          <a:cs typeface="Times New Roman"/>
                        </a:rPr>
                        <a:t>1024</a:t>
                      </a:r>
                      <a:r>
                        <a:rPr lang="zh-CN" altLang="en-US" sz="1500" kern="100" dirty="0" smtClean="0">
                          <a:latin typeface="+mn-lt"/>
                          <a:ea typeface="+mn-ea"/>
                          <a:cs typeface="Times New Roman"/>
                        </a:rPr>
                        <a:t>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275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500" b="1" kern="100" dirty="0"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国家精品课程</a:t>
                      </a:r>
                      <a:endParaRPr lang="zh-CN" sz="1500" kern="100" dirty="0"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latin typeface="Calibri"/>
                          <a:ea typeface="宋体"/>
                          <a:cs typeface="Times New Roman"/>
                        </a:rPr>
                        <a:t>3912</a:t>
                      </a:r>
                      <a:r>
                        <a:rPr lang="zh-CN" sz="1500" kern="100" dirty="0" smtClean="0">
                          <a:latin typeface="Calibri"/>
                          <a:ea typeface="宋体"/>
                          <a:cs typeface="Times New Roman"/>
                        </a:rPr>
                        <a:t>门</a:t>
                      </a:r>
                      <a:endParaRPr lang="zh-CN" sz="15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275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500" b="1" kern="100" dirty="0"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普通高校课程</a:t>
                      </a:r>
                      <a:endParaRPr lang="zh-CN" sz="1500" kern="100" dirty="0"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latin typeface="Calibri"/>
                          <a:ea typeface="宋体"/>
                          <a:cs typeface="Times New Roman"/>
                        </a:rPr>
                        <a:t>214</a:t>
                      </a:r>
                      <a:r>
                        <a:rPr lang="zh-CN" sz="1500" kern="100" dirty="0">
                          <a:latin typeface="Calibri"/>
                          <a:ea typeface="宋体"/>
                          <a:cs typeface="Times New Roman"/>
                        </a:rPr>
                        <a:t>门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275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500" b="1" kern="100" dirty="0"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国外及港台开放课程</a:t>
                      </a:r>
                      <a:endParaRPr lang="zh-CN" sz="1500" kern="100" dirty="0"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latin typeface="Calibri"/>
                          <a:ea typeface="宋体"/>
                          <a:cs typeface="Times New Roman"/>
                        </a:rPr>
                        <a:t>751</a:t>
                      </a:r>
                      <a:r>
                        <a:rPr lang="zh-CN" sz="1500" kern="100" dirty="0" smtClean="0">
                          <a:latin typeface="Calibri"/>
                          <a:ea typeface="宋体"/>
                          <a:cs typeface="Times New Roman"/>
                        </a:rPr>
                        <a:t>门</a:t>
                      </a:r>
                      <a:endParaRPr lang="zh-CN" sz="15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275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500" b="1" kern="100" dirty="0"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基础教育课程</a:t>
                      </a:r>
                      <a:endParaRPr lang="zh-CN" sz="1500" kern="100" dirty="0"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latin typeface="Calibri"/>
                          <a:ea typeface="宋体"/>
                          <a:cs typeface="Times New Roman"/>
                        </a:rPr>
                        <a:t>128</a:t>
                      </a:r>
                      <a:r>
                        <a:rPr lang="zh-CN" sz="1500" kern="100" dirty="0">
                          <a:latin typeface="Calibri"/>
                          <a:ea typeface="宋体"/>
                          <a:cs typeface="Times New Roman"/>
                        </a:rPr>
                        <a:t>门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275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500" b="1" kern="100" dirty="0" smtClean="0"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社区</a:t>
                      </a:r>
                      <a:r>
                        <a:rPr lang="zh-CN" sz="1500" b="1" kern="100" dirty="0"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教育课程</a:t>
                      </a:r>
                      <a:endParaRPr lang="zh-CN" sz="1500" kern="100" dirty="0"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latin typeface="Calibri"/>
                          <a:ea typeface="宋体"/>
                          <a:cs typeface="Times New Roman"/>
                        </a:rPr>
                        <a:t>706</a:t>
                      </a:r>
                      <a:r>
                        <a:rPr lang="zh-CN" sz="1500" kern="100" dirty="0">
                          <a:latin typeface="Calibri"/>
                          <a:ea typeface="宋体"/>
                          <a:cs typeface="Times New Roman"/>
                        </a:rPr>
                        <a:t>门</a:t>
                      </a:r>
                      <a:r>
                        <a:rPr lang="en-US" sz="1500" kern="100" dirty="0">
                          <a:latin typeface="Calibri"/>
                          <a:ea typeface="宋体"/>
                          <a:cs typeface="Times New Roman"/>
                        </a:rPr>
                        <a:t>(</a:t>
                      </a:r>
                      <a:r>
                        <a:rPr lang="zh-CN" sz="1500" kern="100" dirty="0">
                          <a:latin typeface="Calibri"/>
                          <a:ea typeface="宋体"/>
                          <a:cs typeface="Times New Roman"/>
                        </a:rPr>
                        <a:t>含视频资源</a:t>
                      </a:r>
                      <a:r>
                        <a:rPr lang="en-US" sz="1500" kern="100" dirty="0">
                          <a:latin typeface="Calibri"/>
                          <a:ea typeface="宋体"/>
                          <a:cs typeface="Times New Roman"/>
                        </a:rPr>
                        <a:t>7.6</a:t>
                      </a:r>
                      <a:r>
                        <a:rPr lang="zh-CN" sz="1500" kern="100" dirty="0">
                          <a:latin typeface="Calibri"/>
                          <a:ea typeface="宋体"/>
                          <a:cs typeface="Times New Roman"/>
                        </a:rPr>
                        <a:t>万分钟</a:t>
                      </a:r>
                      <a:r>
                        <a:rPr lang="en-US" sz="1500" kern="100" dirty="0"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5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275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500" b="1" kern="100" dirty="0"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农村教育课程</a:t>
                      </a:r>
                      <a:endParaRPr lang="zh-CN" sz="1500" kern="100" dirty="0"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latin typeface="Calibri"/>
                          <a:ea typeface="宋体"/>
                          <a:cs typeface="Times New Roman"/>
                        </a:rPr>
                        <a:t>1506</a:t>
                      </a:r>
                      <a:r>
                        <a:rPr lang="zh-CN" sz="1500" kern="100" dirty="0">
                          <a:latin typeface="Calibri"/>
                          <a:ea typeface="宋体"/>
                          <a:cs typeface="Times New Roman"/>
                        </a:rPr>
                        <a:t>门</a:t>
                      </a:r>
                      <a:r>
                        <a:rPr lang="en-US" sz="1500" kern="100" dirty="0">
                          <a:latin typeface="Calibri"/>
                          <a:ea typeface="宋体"/>
                          <a:cs typeface="Times New Roman"/>
                        </a:rPr>
                        <a:t>(</a:t>
                      </a:r>
                      <a:r>
                        <a:rPr lang="zh-CN" sz="1500" kern="100" dirty="0">
                          <a:latin typeface="Calibri"/>
                          <a:ea typeface="宋体"/>
                          <a:cs typeface="Times New Roman"/>
                        </a:rPr>
                        <a:t>含视频资源</a:t>
                      </a:r>
                      <a:r>
                        <a:rPr lang="en-US" sz="1500" kern="100" dirty="0">
                          <a:latin typeface="Calibri"/>
                          <a:ea typeface="宋体"/>
                          <a:cs typeface="Times New Roman"/>
                        </a:rPr>
                        <a:t>10.8</a:t>
                      </a:r>
                      <a:r>
                        <a:rPr lang="zh-CN" sz="1500" kern="100" dirty="0">
                          <a:latin typeface="Calibri"/>
                          <a:ea typeface="宋体"/>
                          <a:cs typeface="Times New Roman"/>
                        </a:rPr>
                        <a:t>万分钟</a:t>
                      </a:r>
                      <a:r>
                        <a:rPr lang="en-US" sz="1500" kern="100" dirty="0"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5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275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500" b="1" kern="100" dirty="0"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企业管理培训课程</a:t>
                      </a:r>
                      <a:endParaRPr lang="zh-CN" sz="1500" kern="100" dirty="0"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latin typeface="Calibri"/>
                          <a:ea typeface="宋体"/>
                          <a:cs typeface="Times New Roman"/>
                        </a:rPr>
                        <a:t>1127</a:t>
                      </a:r>
                      <a:r>
                        <a:rPr lang="zh-CN" sz="1500" kern="100" dirty="0">
                          <a:latin typeface="Calibri"/>
                          <a:ea typeface="宋体"/>
                          <a:cs typeface="Times New Roman"/>
                        </a:rPr>
                        <a:t>门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275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500" b="1" kern="100" dirty="0"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职业资格认证培训、</a:t>
                      </a:r>
                      <a:r>
                        <a:rPr lang="en-US" sz="1500" b="1" kern="100" dirty="0"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IT</a:t>
                      </a:r>
                      <a:r>
                        <a:rPr lang="zh-CN" sz="1500" b="1" kern="100" dirty="0"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培训、语言培训及相关课程</a:t>
                      </a:r>
                      <a:endParaRPr lang="zh-CN" sz="1500" kern="100" dirty="0"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latin typeface="Calibri"/>
                          <a:ea typeface="宋体"/>
                          <a:cs typeface="Times New Roman"/>
                        </a:rPr>
                        <a:t>989</a:t>
                      </a:r>
                      <a:r>
                        <a:rPr lang="zh-CN" sz="1500" kern="100" dirty="0">
                          <a:latin typeface="Calibri"/>
                          <a:ea typeface="宋体"/>
                          <a:cs typeface="Times New Roman"/>
                        </a:rPr>
                        <a:t>门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275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500" b="1" kern="100" dirty="0"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中职优秀课件</a:t>
                      </a:r>
                      <a:endParaRPr lang="zh-CN" sz="1500" kern="100" dirty="0"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latin typeface="Calibri"/>
                          <a:ea typeface="宋体"/>
                          <a:cs typeface="Times New Roman"/>
                        </a:rPr>
                        <a:t>1900</a:t>
                      </a:r>
                      <a:r>
                        <a:rPr lang="zh-CN" sz="1500" kern="100" dirty="0">
                          <a:latin typeface="Calibri"/>
                          <a:ea typeface="宋体"/>
                          <a:cs typeface="Times New Roman"/>
                        </a:rPr>
                        <a:t>个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8313" y="-26988"/>
            <a:ext cx="3103562" cy="86360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二、项目进展</a:t>
            </a:r>
            <a:endParaRPr lang="es-HN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571500" y="1023938"/>
            <a:ext cx="8572500" cy="55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678" tIns="40339" rIns="80678" bIns="40339">
            <a:spAutoFit/>
          </a:bodyPr>
          <a:lstStyle/>
          <a:p>
            <a:pPr lvl="0">
              <a:lnSpc>
                <a:spcPts val="3700"/>
              </a:lnSpc>
              <a:spcBef>
                <a:spcPct val="50000"/>
              </a:spcBef>
              <a:defRPr/>
            </a:pPr>
            <a:r>
              <a:rPr kumimoji="1" lang="en-US" altLang="zh-CN" sz="2400" b="1" dirty="0" smtClean="0">
                <a:solidFill>
                  <a:prstClr val="black"/>
                </a:solidFill>
                <a:latin typeface="宋体"/>
                <a:ea typeface="宋体"/>
              </a:rPr>
              <a:t>2.</a:t>
            </a:r>
            <a:r>
              <a:rPr kumimoji="1" lang="zh-CN" altLang="en-US" sz="2400" b="1" dirty="0" smtClean="0">
                <a:solidFill>
                  <a:prstClr val="black"/>
                </a:solidFill>
                <a:latin typeface="宋体"/>
                <a:ea typeface="宋体"/>
              </a:rPr>
              <a:t>初步</a:t>
            </a:r>
            <a:r>
              <a:rPr kumimoji="1" lang="zh-CN" altLang="en-US" sz="2400" b="1" dirty="0">
                <a:solidFill>
                  <a:srgbClr val="000000"/>
                </a:solidFill>
                <a:latin typeface="宋体"/>
                <a:ea typeface="宋体"/>
              </a:rPr>
              <a:t>实现了海量资源整合入库</a:t>
            </a:r>
            <a:endParaRPr kumimoji="1" lang="zh-CN" altLang="en-US" sz="2400" b="1" dirty="0">
              <a:solidFill>
                <a:prstClr val="black"/>
              </a:solidFill>
              <a:latin typeface="宋体"/>
              <a:ea typeface="宋体"/>
            </a:endParaRPr>
          </a:p>
        </p:txBody>
      </p:sp>
      <p:graphicFrame>
        <p:nvGraphicFramePr>
          <p:cNvPr id="7" name="图表 6"/>
          <p:cNvGraphicFramePr/>
          <p:nvPr/>
        </p:nvGraphicFramePr>
        <p:xfrm>
          <a:off x="1691681" y="1719261"/>
          <a:ext cx="5998124" cy="4017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8313" y="-26988"/>
            <a:ext cx="3103562" cy="86360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二、项目进展</a:t>
            </a:r>
            <a:endParaRPr lang="es-HN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571500" y="1023938"/>
            <a:ext cx="8572500" cy="48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678" tIns="40339" rIns="80678" bIns="40339">
            <a:spAutoFit/>
          </a:bodyPr>
          <a:lstStyle/>
          <a:p>
            <a:pPr lvl="0">
              <a:lnSpc>
                <a:spcPts val="3700"/>
              </a:lnSpc>
              <a:spcBef>
                <a:spcPct val="50000"/>
              </a:spcBef>
              <a:defRPr/>
            </a:pPr>
            <a:r>
              <a:rPr kumimoji="1" lang="en-US" altLang="zh-CN" sz="2400" b="1" dirty="0" smtClean="0">
                <a:solidFill>
                  <a:prstClr val="black"/>
                </a:solidFill>
                <a:latin typeface="宋体"/>
                <a:ea typeface="宋体"/>
              </a:rPr>
              <a:t>2.</a:t>
            </a:r>
            <a:r>
              <a:rPr kumimoji="1" lang="zh-CN" altLang="en-US" sz="2400" b="1" dirty="0" smtClean="0">
                <a:solidFill>
                  <a:prstClr val="black"/>
                </a:solidFill>
                <a:latin typeface="宋体"/>
                <a:ea typeface="宋体"/>
              </a:rPr>
              <a:t>初步</a:t>
            </a:r>
            <a:r>
              <a:rPr kumimoji="1" lang="zh-CN" altLang="en-US" sz="2400" b="1" dirty="0">
                <a:solidFill>
                  <a:srgbClr val="000000"/>
                </a:solidFill>
                <a:latin typeface="宋体"/>
                <a:ea typeface="宋体"/>
              </a:rPr>
              <a:t>实现了海量资源整合入库</a:t>
            </a:r>
            <a:endParaRPr kumimoji="1" lang="zh-CN" altLang="en-US" sz="2400" b="1" dirty="0">
              <a:solidFill>
                <a:prstClr val="black"/>
              </a:solidFill>
              <a:latin typeface="宋体"/>
              <a:ea typeface="宋体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538" y="1579563"/>
            <a:ext cx="7038975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3806825" y="5457825"/>
            <a:ext cx="1765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rgbClr val="3366CC"/>
                </a:solidFill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入库资源构成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8313" y="-26988"/>
            <a:ext cx="3103562" cy="86360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二、项目进展</a:t>
            </a:r>
            <a:endParaRPr lang="es-HN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571500" y="1023938"/>
            <a:ext cx="8572500" cy="48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678" tIns="40339" rIns="80678" bIns="40339">
            <a:spAutoFit/>
          </a:bodyPr>
          <a:lstStyle/>
          <a:p>
            <a:pPr lvl="0">
              <a:lnSpc>
                <a:spcPts val="3700"/>
              </a:lnSpc>
              <a:spcBef>
                <a:spcPct val="50000"/>
              </a:spcBef>
              <a:defRPr/>
            </a:pPr>
            <a:r>
              <a:rPr kumimoji="1" lang="en-US" altLang="zh-CN" sz="2400" b="1" dirty="0" smtClean="0">
                <a:solidFill>
                  <a:prstClr val="black"/>
                </a:solidFill>
                <a:latin typeface="宋体"/>
                <a:ea typeface="宋体"/>
              </a:rPr>
              <a:t>2.</a:t>
            </a:r>
            <a:r>
              <a:rPr kumimoji="1" lang="zh-CN" altLang="en-US" sz="2400" b="1" dirty="0" smtClean="0">
                <a:solidFill>
                  <a:prstClr val="black"/>
                </a:solidFill>
                <a:latin typeface="宋体"/>
                <a:ea typeface="宋体"/>
              </a:rPr>
              <a:t>初步</a:t>
            </a:r>
            <a:r>
              <a:rPr kumimoji="1" lang="zh-CN" altLang="en-US" sz="2400" b="1" dirty="0">
                <a:solidFill>
                  <a:srgbClr val="000000"/>
                </a:solidFill>
                <a:latin typeface="宋体"/>
                <a:ea typeface="宋体"/>
              </a:rPr>
              <a:t>实现了海量资源整合入库</a:t>
            </a:r>
            <a:endParaRPr kumimoji="1" lang="zh-CN" altLang="en-US" sz="2400" b="1" dirty="0">
              <a:solidFill>
                <a:prstClr val="black"/>
              </a:solidFill>
              <a:latin typeface="宋体"/>
              <a:ea typeface="宋体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619250"/>
            <a:ext cx="8358188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8313" y="-26988"/>
            <a:ext cx="3103562" cy="86360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二、项目进展</a:t>
            </a:r>
            <a:endParaRPr lang="es-HN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571500" y="998538"/>
            <a:ext cx="5643563" cy="55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678" tIns="40339" rIns="80678" bIns="40339">
            <a:spAutoFit/>
          </a:bodyPr>
          <a:lstStyle/>
          <a:p>
            <a:pPr lvl="0">
              <a:lnSpc>
                <a:spcPts val="3700"/>
              </a:lnSpc>
              <a:spcBef>
                <a:spcPct val="50000"/>
              </a:spcBef>
              <a:defRPr/>
            </a:pPr>
            <a:r>
              <a:rPr kumimoji="1" lang="en-US" altLang="zh-CN" sz="2400" b="1" dirty="0" smtClean="0">
                <a:solidFill>
                  <a:srgbClr val="000000"/>
                </a:solidFill>
                <a:latin typeface="宋体"/>
                <a:ea typeface="宋体"/>
              </a:rPr>
              <a:t>3.</a:t>
            </a:r>
            <a:r>
              <a:rPr kumimoji="1" lang="zh-CN" altLang="en-US" sz="2400" b="1" dirty="0" smtClean="0">
                <a:solidFill>
                  <a:srgbClr val="000000"/>
                </a:solidFill>
                <a:latin typeface="宋体"/>
                <a:ea typeface="宋体"/>
              </a:rPr>
              <a:t>分中心</a:t>
            </a:r>
            <a:r>
              <a:rPr kumimoji="1" lang="zh-CN" altLang="en-US" sz="2400" b="1" dirty="0">
                <a:solidFill>
                  <a:srgbClr val="000000"/>
                </a:solidFill>
                <a:latin typeface="宋体"/>
                <a:ea typeface="宋体"/>
              </a:rPr>
              <a:t>体系和资源联盟初具规模</a:t>
            </a:r>
            <a:endParaRPr kumimoji="1" lang="en-US" altLang="zh-CN" sz="2400" b="1" dirty="0">
              <a:solidFill>
                <a:srgbClr val="000000"/>
              </a:solidFill>
              <a:latin typeface="宋体"/>
              <a:ea typeface="宋体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431800" y="1714500"/>
            <a:ext cx="2592388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zh-CN" altLang="en-US" sz="2000" b="1">
                <a:solidFill>
                  <a:srgbClr val="000000"/>
                </a:solidFill>
                <a:latin typeface="Calibri" pitchFamily="34" charset="0"/>
              </a:rPr>
              <a:t>        </a:t>
            </a:r>
            <a:r>
              <a:rPr lang="zh-CN" altLang="en-US" sz="2000">
                <a:solidFill>
                  <a:srgbClr val="000000"/>
                </a:solidFill>
                <a:latin typeface="Calibri" pitchFamily="34" charset="0"/>
              </a:rPr>
              <a:t>       在广播电视大学、职业院校、普通高校及社会培训机构中遴选分中心，开展资源共享应用服务试点。</a:t>
            </a:r>
            <a:endParaRPr lang="zh-CN" altLang="en-US" sz="2000" b="1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2" name="组合 15"/>
          <p:cNvGrpSpPr>
            <a:grpSpLocks/>
          </p:cNvGrpSpPr>
          <p:nvPr/>
        </p:nvGrpSpPr>
        <p:grpSpPr bwMode="auto">
          <a:xfrm>
            <a:off x="3536950" y="1616075"/>
            <a:ext cx="5041900" cy="4098925"/>
            <a:chOff x="1676400" y="1295400"/>
            <a:chExt cx="5791200" cy="5105400"/>
          </a:xfrm>
        </p:grpSpPr>
        <p:sp>
          <p:nvSpPr>
            <p:cNvPr id="9" name="Oval 1"/>
            <p:cNvSpPr/>
            <p:nvPr/>
          </p:nvSpPr>
          <p:spPr>
            <a:xfrm>
              <a:off x="2208840" y="2131800"/>
              <a:ext cx="4647913" cy="350773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" name="Connector 3"/>
            <p:cNvSpPr>
              <a:spLocks noChangeArrowheads="1"/>
            </p:cNvSpPr>
            <p:nvPr/>
          </p:nvSpPr>
          <p:spPr bwMode="auto">
            <a:xfrm>
              <a:off x="3735048" y="1295400"/>
              <a:ext cx="1445976" cy="1449365"/>
            </a:xfrm>
            <a:prstGeom prst="flowChartConnector">
              <a:avLst/>
            </a:prstGeom>
            <a:gradFill rotWithShape="1">
              <a:gsLst>
                <a:gs pos="0">
                  <a:srgbClr val="9CC746"/>
                </a:gs>
                <a:gs pos="20000">
                  <a:srgbClr val="9BC348"/>
                </a:gs>
                <a:gs pos="100000">
                  <a:srgbClr val="769535"/>
                </a:gs>
              </a:gsLst>
              <a:lin ang="5400000"/>
            </a:gradFill>
            <a:ln w="9525">
              <a:solidFill>
                <a:srgbClr val="98B954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kern="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总中心</a:t>
              </a:r>
              <a:endParaRPr lang="en-US" sz="1600" b="1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Connector 6"/>
            <p:cNvSpPr>
              <a:spLocks noChangeArrowheads="1"/>
            </p:cNvSpPr>
            <p:nvPr/>
          </p:nvSpPr>
          <p:spPr bwMode="auto">
            <a:xfrm>
              <a:off x="2589937" y="4951436"/>
              <a:ext cx="1449623" cy="1449364"/>
            </a:xfrm>
            <a:prstGeom prst="flowChartConnector">
              <a:avLst/>
            </a:prstGeom>
            <a:gradFill rotWithShape="1">
              <a:gsLst>
                <a:gs pos="0">
                  <a:srgbClr val="34B3D6"/>
                </a:gs>
                <a:gs pos="20000">
                  <a:srgbClr val="36B1D2"/>
                </a:gs>
                <a:gs pos="100000">
                  <a:srgbClr val="2787A0"/>
                </a:gs>
              </a:gsLst>
              <a:lin ang="5400000"/>
            </a:gradFill>
            <a:ln w="9525">
              <a:solidFill>
                <a:srgbClr val="46AAC5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ker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企业</a:t>
              </a:r>
              <a:endParaRPr lang="en-US" altLang="zh-CN" sz="1600" b="1" ker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ker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分中心</a:t>
              </a:r>
              <a:endParaRPr lang="en-US" altLang="en-US" sz="1600" b="1" ker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Connector 7"/>
            <p:cNvSpPr>
              <a:spLocks noChangeArrowheads="1"/>
            </p:cNvSpPr>
            <p:nvPr/>
          </p:nvSpPr>
          <p:spPr bwMode="auto">
            <a:xfrm>
              <a:off x="5104440" y="4951436"/>
              <a:ext cx="1449624" cy="1449364"/>
            </a:xfrm>
            <a:prstGeom prst="flowChartConnector">
              <a:avLst/>
            </a:prstGeom>
            <a:gradFill rotWithShape="1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kern="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培训</a:t>
              </a:r>
              <a:endParaRPr lang="en-US" altLang="zh-CN" sz="1600" b="1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kern="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机构</a:t>
              </a:r>
              <a:endParaRPr lang="en-US" altLang="zh-CN" sz="1600" b="1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kern="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分中心</a:t>
              </a:r>
              <a:endParaRPr lang="en-US" altLang="en-US" sz="1600" b="1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Connector 4"/>
            <p:cNvSpPr>
              <a:spLocks noChangeArrowheads="1"/>
            </p:cNvSpPr>
            <p:nvPr/>
          </p:nvSpPr>
          <p:spPr bwMode="auto">
            <a:xfrm>
              <a:off x="6019800" y="2744765"/>
              <a:ext cx="1447800" cy="1445409"/>
            </a:xfrm>
            <a:prstGeom prst="flowChartConnector">
              <a:avLst/>
            </a:prstGeom>
            <a:gradFill rotWithShape="1">
              <a:gsLst>
                <a:gs pos="0">
                  <a:srgbClr val="CE3B37"/>
                </a:gs>
                <a:gs pos="20000">
                  <a:srgbClr val="CB3D3A"/>
                </a:gs>
                <a:gs pos="100000">
                  <a:srgbClr val="9B2D2A"/>
                </a:gs>
              </a:gsLst>
              <a:lin ang="5400000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ker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院校</a:t>
              </a:r>
              <a:endParaRPr lang="en-US" altLang="zh-CN" sz="1600" b="1" ker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ker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分中心</a:t>
              </a:r>
              <a:endParaRPr lang="en-US" altLang="en-US" sz="1600" b="1" ker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Connector 5"/>
            <p:cNvSpPr>
              <a:spLocks noChangeArrowheads="1"/>
            </p:cNvSpPr>
            <p:nvPr/>
          </p:nvSpPr>
          <p:spPr bwMode="auto">
            <a:xfrm>
              <a:off x="1676400" y="2744765"/>
              <a:ext cx="1447800" cy="1445409"/>
            </a:xfrm>
            <a:prstGeom prst="flowChartConnector">
              <a:avLst/>
            </a:prstGeom>
            <a:gradFill rotWithShape="1">
              <a:gsLst>
                <a:gs pos="0">
                  <a:srgbClr val="FF8F26"/>
                </a:gs>
                <a:gs pos="20000">
                  <a:srgbClr val="FF8F2A"/>
                </a:gs>
                <a:gs pos="100000">
                  <a:srgbClr val="CB6C1D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ker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行业</a:t>
              </a:r>
              <a:endParaRPr lang="en-US" altLang="zh-CN" sz="1600" b="1" ker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ker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分中心</a:t>
              </a:r>
              <a:endParaRPr lang="en-US" altLang="en-US" sz="1600" b="1" ker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30732" name="Straight Arrow Connector 31"/>
            <p:cNvCxnSpPr>
              <a:cxnSpLocks noChangeShapeType="1"/>
            </p:cNvCxnSpPr>
            <p:nvPr/>
          </p:nvCxnSpPr>
          <p:spPr bwMode="auto">
            <a:xfrm>
              <a:off x="3274813" y="3430738"/>
              <a:ext cx="2516021" cy="0"/>
            </a:xfrm>
            <a:prstGeom prst="straightConnector1">
              <a:avLst/>
            </a:prstGeom>
            <a:noFill/>
            <a:ln w="25400" algn="ctr">
              <a:solidFill>
                <a:srgbClr val="7D60A0"/>
              </a:solidFill>
              <a:prstDash val="dash"/>
              <a:round/>
              <a:headEnd type="arrow" w="med" len="med"/>
              <a:tailEnd type="arrow" w="med" len="med"/>
            </a:ln>
          </p:spPr>
        </p:cxnSp>
        <p:cxnSp>
          <p:nvCxnSpPr>
            <p:cNvPr id="30733" name="Straight Arrow Connector 33"/>
            <p:cNvCxnSpPr>
              <a:cxnSpLocks noChangeShapeType="1"/>
            </p:cNvCxnSpPr>
            <p:nvPr/>
          </p:nvCxnSpPr>
          <p:spPr bwMode="auto">
            <a:xfrm rot="5400000">
              <a:off x="2935193" y="3618680"/>
              <a:ext cx="1826684" cy="534546"/>
            </a:xfrm>
            <a:prstGeom prst="straightConnector1">
              <a:avLst/>
            </a:prstGeom>
            <a:noFill/>
            <a:ln w="25400" algn="ctr">
              <a:solidFill>
                <a:srgbClr val="7D60A0"/>
              </a:solidFill>
              <a:prstDash val="dash"/>
              <a:round/>
              <a:headEnd type="arrow" w="med" len="med"/>
              <a:tailEnd type="arrow" w="med" len="med"/>
            </a:ln>
          </p:spPr>
        </p:cxnSp>
        <p:cxnSp>
          <p:nvCxnSpPr>
            <p:cNvPr id="30734" name="Straight Arrow Connector 37"/>
            <p:cNvCxnSpPr>
              <a:cxnSpLocks noChangeShapeType="1"/>
            </p:cNvCxnSpPr>
            <p:nvPr/>
          </p:nvCxnSpPr>
          <p:spPr bwMode="auto">
            <a:xfrm rot="16200000" flipH="1">
              <a:off x="4306381" y="3619551"/>
              <a:ext cx="1826684" cy="532804"/>
            </a:xfrm>
            <a:prstGeom prst="straightConnector1">
              <a:avLst/>
            </a:prstGeom>
            <a:noFill/>
            <a:ln w="25400" algn="ctr">
              <a:solidFill>
                <a:srgbClr val="7D60A0"/>
              </a:solidFill>
              <a:prstDash val="dash"/>
              <a:round/>
              <a:headEnd type="arrow" w="med" len="med"/>
              <a:tailEnd type="arrow" w="med" len="med"/>
            </a:ln>
          </p:spPr>
        </p:cxnSp>
        <p:cxnSp>
          <p:nvCxnSpPr>
            <p:cNvPr id="30735" name="Straight Arrow Connector 39"/>
            <p:cNvCxnSpPr>
              <a:cxnSpLocks noChangeShapeType="1"/>
            </p:cNvCxnSpPr>
            <p:nvPr/>
          </p:nvCxnSpPr>
          <p:spPr bwMode="auto">
            <a:xfrm>
              <a:off x="3274813" y="3809275"/>
              <a:ext cx="1753380" cy="1292850"/>
            </a:xfrm>
            <a:prstGeom prst="straightConnector1">
              <a:avLst/>
            </a:prstGeom>
            <a:noFill/>
            <a:ln w="25400" algn="ctr">
              <a:solidFill>
                <a:srgbClr val="7D60A0"/>
              </a:solidFill>
              <a:prstDash val="dash"/>
              <a:round/>
              <a:headEnd type="arrow" w="med" len="med"/>
              <a:tailEnd type="arrow" w="med" len="med"/>
            </a:ln>
          </p:spPr>
        </p:cxnSp>
        <p:cxnSp>
          <p:nvCxnSpPr>
            <p:cNvPr id="30736" name="Straight Arrow Connector 41"/>
            <p:cNvCxnSpPr>
              <a:cxnSpLocks noChangeShapeType="1"/>
            </p:cNvCxnSpPr>
            <p:nvPr/>
          </p:nvCxnSpPr>
          <p:spPr bwMode="auto">
            <a:xfrm rot="10800000" flipV="1">
              <a:off x="4039196" y="3886924"/>
              <a:ext cx="1829991" cy="1139495"/>
            </a:xfrm>
            <a:prstGeom prst="straightConnector1">
              <a:avLst/>
            </a:prstGeom>
            <a:noFill/>
            <a:ln w="25400" algn="ctr">
              <a:solidFill>
                <a:srgbClr val="7D60A0"/>
              </a:solidFill>
              <a:prstDash val="dash"/>
              <a:round/>
              <a:headEnd type="arrow" w="med" len="med"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8313" y="-26988"/>
            <a:ext cx="3103562" cy="86360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二、项目进展</a:t>
            </a:r>
            <a:endParaRPr lang="es-HN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570209" y="1012867"/>
            <a:ext cx="5643563" cy="48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678" tIns="40339" rIns="80678" bIns="40339">
            <a:spAutoFit/>
          </a:bodyPr>
          <a:lstStyle/>
          <a:p>
            <a:pPr lvl="0">
              <a:lnSpc>
                <a:spcPts val="3700"/>
              </a:lnSpc>
              <a:spcBef>
                <a:spcPct val="50000"/>
              </a:spcBef>
              <a:defRPr/>
            </a:pPr>
            <a:r>
              <a:rPr kumimoji="1" lang="en-US" altLang="zh-CN" sz="2400" b="1" dirty="0" smtClean="0">
                <a:solidFill>
                  <a:srgbClr val="000000"/>
                </a:solidFill>
                <a:latin typeface="宋体"/>
                <a:ea typeface="宋体"/>
              </a:rPr>
              <a:t>3.</a:t>
            </a:r>
            <a:r>
              <a:rPr kumimoji="1" lang="zh-CN" altLang="en-US" sz="2400" b="1" dirty="0" smtClean="0">
                <a:solidFill>
                  <a:srgbClr val="000000"/>
                </a:solidFill>
                <a:latin typeface="宋体"/>
                <a:ea typeface="宋体"/>
              </a:rPr>
              <a:t>分中心</a:t>
            </a:r>
            <a:r>
              <a:rPr kumimoji="1" lang="zh-CN" altLang="en-US" sz="2400" b="1" dirty="0">
                <a:solidFill>
                  <a:srgbClr val="000000"/>
                </a:solidFill>
                <a:latin typeface="宋体"/>
                <a:ea typeface="宋体"/>
              </a:rPr>
              <a:t>体系和资源联盟初具规模</a:t>
            </a:r>
            <a:endParaRPr kumimoji="1" lang="en-US" altLang="zh-CN" sz="2400" b="1" dirty="0">
              <a:solidFill>
                <a:srgbClr val="000000"/>
              </a:solidFill>
              <a:latin typeface="宋体"/>
              <a:ea typeface="宋体"/>
            </a:endParaRPr>
          </a:p>
        </p:txBody>
      </p:sp>
      <p:pic>
        <p:nvPicPr>
          <p:cNvPr id="21" name="Picture 5" descr="Resize of DSC_01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571625"/>
            <a:ext cx="771525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2" name="矩形 2"/>
          <p:cNvSpPr>
            <a:spLocks noChangeArrowheads="1"/>
          </p:cNvSpPr>
          <p:nvPr/>
        </p:nvSpPr>
        <p:spPr bwMode="auto">
          <a:xfrm>
            <a:off x="2324100" y="5500688"/>
            <a:ext cx="4391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3366CC"/>
                </a:solidFill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2011</a:t>
            </a:r>
            <a:r>
              <a:rPr lang="zh-CN" altLang="en-US" sz="2000">
                <a:solidFill>
                  <a:srgbClr val="3366CC"/>
                </a:solidFill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年</a:t>
            </a:r>
            <a:r>
              <a:rPr lang="en-US" altLang="zh-CN" sz="2000">
                <a:solidFill>
                  <a:srgbClr val="3366CC"/>
                </a:solidFill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3</a:t>
            </a:r>
            <a:r>
              <a:rPr lang="zh-CN" altLang="en-US" sz="2000">
                <a:solidFill>
                  <a:srgbClr val="3366CC"/>
                </a:solidFill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月  首批电大系统分中心授牌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8313" y="-26988"/>
            <a:ext cx="3103562" cy="86360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二、项目进展</a:t>
            </a:r>
            <a:endParaRPr lang="es-HN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571500" y="998538"/>
            <a:ext cx="5643563" cy="48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678" tIns="40339" rIns="80678" bIns="40339">
            <a:spAutoFit/>
          </a:bodyPr>
          <a:lstStyle/>
          <a:p>
            <a:pPr lvl="0">
              <a:lnSpc>
                <a:spcPts val="3700"/>
              </a:lnSpc>
              <a:spcBef>
                <a:spcPct val="50000"/>
              </a:spcBef>
              <a:defRPr/>
            </a:pPr>
            <a:r>
              <a:rPr kumimoji="1" lang="en-US" altLang="zh-CN" sz="2400" b="1" dirty="0" smtClean="0">
                <a:solidFill>
                  <a:srgbClr val="000000"/>
                </a:solidFill>
                <a:latin typeface="宋体"/>
                <a:ea typeface="宋体"/>
              </a:rPr>
              <a:t>3.</a:t>
            </a:r>
            <a:r>
              <a:rPr kumimoji="1" lang="zh-CN" altLang="en-US" sz="2400" b="1" dirty="0" smtClean="0">
                <a:solidFill>
                  <a:srgbClr val="000000"/>
                </a:solidFill>
                <a:latin typeface="宋体"/>
                <a:ea typeface="宋体"/>
              </a:rPr>
              <a:t>分中心</a:t>
            </a:r>
            <a:r>
              <a:rPr kumimoji="1" lang="zh-CN" altLang="en-US" sz="2400" b="1" dirty="0">
                <a:solidFill>
                  <a:srgbClr val="000000"/>
                </a:solidFill>
                <a:latin typeface="宋体"/>
                <a:ea typeface="宋体"/>
              </a:rPr>
              <a:t>体系和资源联盟初具规模</a:t>
            </a:r>
            <a:endParaRPr kumimoji="1" lang="en-US" altLang="zh-CN" sz="2400" b="1" dirty="0">
              <a:solidFill>
                <a:srgbClr val="000000"/>
              </a:solidFill>
              <a:latin typeface="宋体"/>
              <a:ea typeface="宋体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61906" y="1538627"/>
          <a:ext cx="8424936" cy="346200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533960"/>
                <a:gridCol w="5890976"/>
              </a:tblGrid>
              <a:tr h="679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类    型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单    位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18535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b="1" kern="100" dirty="0" smtClean="0">
                          <a:solidFill>
                            <a:schemeClr val="tx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第二批</a:t>
                      </a:r>
                      <a:r>
                        <a:rPr lang="zh-CN" sz="1400" b="1" kern="100" dirty="0" smtClean="0">
                          <a:solidFill>
                            <a:schemeClr val="tx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电大分中心（</a:t>
                      </a:r>
                      <a:r>
                        <a:rPr lang="en-US" sz="1400" b="1" kern="100" dirty="0" smtClean="0">
                          <a:solidFill>
                            <a:schemeClr val="tx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16</a:t>
                      </a:r>
                      <a:r>
                        <a:rPr lang="zh-CN" sz="1400" b="1" kern="100" dirty="0" smtClean="0">
                          <a:solidFill>
                            <a:schemeClr val="tx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家</a:t>
                      </a:r>
                      <a:r>
                        <a:rPr lang="zh-CN" sz="1400" b="1" kern="100" dirty="0">
                          <a:solidFill>
                            <a:schemeClr val="tx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altLang="zh-CN" sz="1400" dirty="0" smtClean="0">
                        <a:effectLst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dirty="0" smtClean="0">
                          <a:effectLst/>
                        </a:rPr>
                        <a:t>山西广播电视大学、辽宁广播电视大学、大连广播电视大学、哈尔滨广</a:t>
                      </a:r>
                      <a:endParaRPr lang="en-US" altLang="zh-CN" sz="1400" dirty="0" smtClean="0">
                        <a:effectLst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dirty="0" smtClean="0">
                          <a:effectLst/>
                        </a:rPr>
                        <a:t>播电视大学、江苏广播电视大学、福建广播电视大学、　</a:t>
                      </a:r>
                      <a:br>
                        <a:rPr lang="zh-CN" altLang="en-US" sz="1400" dirty="0" smtClean="0">
                          <a:effectLst/>
                        </a:rPr>
                      </a:br>
                      <a:r>
                        <a:rPr lang="zh-CN" altLang="en-US" sz="1400" dirty="0" smtClean="0">
                          <a:effectLst/>
                        </a:rPr>
                        <a:t>河南广播电视大学、广东广播电视大学（广东理工职业学院）、深圳广</a:t>
                      </a:r>
                      <a:endParaRPr lang="en-US" altLang="zh-CN" sz="1400" dirty="0" smtClean="0">
                        <a:effectLst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dirty="0" smtClean="0">
                          <a:effectLst/>
                        </a:rPr>
                        <a:t>播电视大学、海南广播电视大学、四川广播电视大学、　</a:t>
                      </a:r>
                      <a:br>
                        <a:rPr lang="zh-CN" altLang="en-US" sz="1400" dirty="0" smtClean="0">
                          <a:effectLst/>
                        </a:rPr>
                      </a:br>
                      <a:r>
                        <a:rPr lang="zh-CN" altLang="en-US" sz="1400" dirty="0" smtClean="0">
                          <a:effectLst/>
                        </a:rPr>
                        <a:t>云南广播电视大学、甘肃广播电视大学、新疆广播电视大学、新疆生产</a:t>
                      </a:r>
                      <a:endParaRPr lang="en-US" altLang="zh-CN" sz="1400" dirty="0" smtClean="0">
                        <a:effectLst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dirty="0" smtClean="0">
                          <a:effectLst/>
                        </a:rPr>
                        <a:t>建设兵团广播电视大学、牡丹江大学（牡丹江广播电视大学）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9286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b="1" kern="100" dirty="0" smtClean="0">
                          <a:solidFill>
                            <a:schemeClr val="tx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典型应用示范点</a:t>
                      </a:r>
                      <a:r>
                        <a:rPr lang="zh-CN" sz="1400" b="1" kern="100" dirty="0" smtClean="0">
                          <a:solidFill>
                            <a:schemeClr val="tx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（</a:t>
                      </a:r>
                      <a:r>
                        <a:rPr lang="en-US" sz="1400" b="1" kern="100" dirty="0" smtClean="0">
                          <a:solidFill>
                            <a:schemeClr val="tx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5</a:t>
                      </a:r>
                      <a:r>
                        <a:rPr lang="zh-CN" sz="1400" b="1" kern="100" dirty="0" smtClean="0">
                          <a:solidFill>
                            <a:schemeClr val="tx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家</a:t>
                      </a:r>
                      <a:r>
                        <a:rPr lang="zh-CN" sz="1400" b="1" kern="100" dirty="0">
                          <a:solidFill>
                            <a:schemeClr val="tx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altLang="zh-CN" sz="1400" kern="100" dirty="0" smtClean="0"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kern="100" dirty="0" smtClean="0">
                          <a:latin typeface="+mn-lt"/>
                          <a:ea typeface="+mn-ea"/>
                          <a:cs typeface="Times New Roman"/>
                        </a:rPr>
                        <a:t>唐山广播电视大学、吉林市广播电视大学、齐齐哈尔市广播电视大学、</a:t>
                      </a:r>
                      <a:endParaRPr lang="en-US" altLang="zh-CN" sz="1400" kern="100" dirty="0" smtClean="0"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kern="100" dirty="0" smtClean="0">
                          <a:latin typeface="+mn-lt"/>
                          <a:ea typeface="+mn-ea"/>
                          <a:cs typeface="Times New Roman"/>
                        </a:rPr>
                        <a:t>温州广播电视大学、济南广播电视大学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571500" y="5214938"/>
            <a:ext cx="8351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F5EBB"/>
                </a:solidFill>
                <a:latin typeface="黑体" pitchFamily="49" charset="-122"/>
                <a:ea typeface="黑体" pitchFamily="49" charset="-122"/>
                <a:sym typeface="Wingdings" pitchFamily="2" charset="2"/>
              </a:rPr>
              <a:t>2011</a:t>
            </a:r>
            <a:r>
              <a:rPr lang="zh-CN" altLang="en-US" sz="2000">
                <a:solidFill>
                  <a:srgbClr val="2F5EBB"/>
                </a:solidFill>
                <a:latin typeface="黑体" pitchFamily="49" charset="-122"/>
                <a:ea typeface="黑体" pitchFamily="49" charset="-122"/>
                <a:sym typeface="Wingdings" pitchFamily="2" charset="2"/>
              </a:rPr>
              <a:t>年</a:t>
            </a:r>
            <a:r>
              <a:rPr lang="en-US" altLang="zh-CN" sz="2000">
                <a:solidFill>
                  <a:srgbClr val="2F5EBB"/>
                </a:solidFill>
                <a:latin typeface="黑体" pitchFamily="49" charset="-122"/>
                <a:ea typeface="黑体" pitchFamily="49" charset="-122"/>
                <a:sym typeface="Wingdings" pitchFamily="2" charset="2"/>
              </a:rPr>
              <a:t>5</a:t>
            </a:r>
            <a:r>
              <a:rPr lang="zh-CN" altLang="en-US" sz="2000">
                <a:solidFill>
                  <a:srgbClr val="2F5EBB"/>
                </a:solidFill>
                <a:latin typeface="黑体" pitchFamily="49" charset="-122"/>
                <a:ea typeface="黑体" pitchFamily="49" charset="-122"/>
                <a:sym typeface="Wingdings" pitchFamily="2" charset="2"/>
              </a:rPr>
              <a:t>月，第二批电大系统分中心和典型应用示范点经申报、评审产生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24" descr="biaot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40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68313" y="-26988"/>
            <a:ext cx="1724025" cy="86360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目录</a:t>
            </a:r>
            <a:endParaRPr lang="es-HN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5929313"/>
            <a:ext cx="9144000" cy="785812"/>
          </a:xfrm>
          <a:prstGeom prst="rect">
            <a:avLst/>
          </a:prstGeom>
          <a:solidFill>
            <a:srgbClr val="0C3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1 Título"/>
          <p:cNvSpPr txBox="1">
            <a:spLocks/>
          </p:cNvSpPr>
          <p:nvPr/>
        </p:nvSpPr>
        <p:spPr bwMode="auto">
          <a:xfrm>
            <a:off x="2624138" y="1757363"/>
            <a:ext cx="55911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200000"/>
              </a:lnSpc>
            </a:pPr>
            <a:r>
              <a:rPr lang="zh-CN" altLang="en-US" sz="3600" dirty="0">
                <a:latin typeface="黑体" pitchFamily="49" charset="-122"/>
                <a:ea typeface="黑体" pitchFamily="49" charset="-122"/>
                <a:sym typeface="Wingdings" pitchFamily="2" charset="2"/>
              </a:rPr>
              <a:t>项目目标</a:t>
            </a:r>
            <a:endParaRPr lang="en-US" altLang="zh-CN" sz="3600" dirty="0">
              <a:latin typeface="黑体" pitchFamily="49" charset="-122"/>
              <a:ea typeface="黑体" pitchFamily="49" charset="-122"/>
              <a:sym typeface="Wingdings" pitchFamily="2" charset="2"/>
            </a:endParaRPr>
          </a:p>
          <a:p>
            <a:pPr>
              <a:lnSpc>
                <a:spcPct val="200000"/>
              </a:lnSpc>
            </a:pPr>
            <a:r>
              <a:rPr lang="zh-CN" altLang="en-US" sz="3600" dirty="0">
                <a:latin typeface="黑体" pitchFamily="49" charset="-122"/>
                <a:ea typeface="黑体" pitchFamily="49" charset="-122"/>
                <a:sym typeface="Wingdings" pitchFamily="2" charset="2"/>
              </a:rPr>
              <a:t>项目目标</a:t>
            </a:r>
            <a:endParaRPr lang="en-US" altLang="zh-CN" sz="3600" dirty="0">
              <a:latin typeface="黑体" pitchFamily="49" charset="-122"/>
              <a:ea typeface="黑体" pitchFamily="49" charset="-122"/>
              <a:sym typeface="Wingdings" pitchFamily="2" charset="2"/>
            </a:endParaRPr>
          </a:p>
          <a:p>
            <a:pPr>
              <a:lnSpc>
                <a:spcPct val="200000"/>
              </a:lnSpc>
            </a:pPr>
            <a:r>
              <a:rPr lang="zh-CN" altLang="en-US" sz="3600" dirty="0" smtClean="0">
                <a:latin typeface="黑体" pitchFamily="49" charset="-122"/>
                <a:ea typeface="黑体" pitchFamily="49" charset="-122"/>
                <a:sym typeface="Wingdings" pitchFamily="2" charset="2"/>
              </a:rPr>
              <a:t>项目</a:t>
            </a:r>
            <a:r>
              <a:rPr lang="zh-CN" altLang="en-US" sz="3600" dirty="0">
                <a:latin typeface="黑体" pitchFamily="49" charset="-122"/>
                <a:ea typeface="黑体" pitchFamily="49" charset="-122"/>
                <a:sym typeface="Wingdings" pitchFamily="2" charset="2"/>
              </a:rPr>
              <a:t>进展</a:t>
            </a:r>
            <a:endParaRPr lang="en-US" altLang="zh-CN" sz="3600" dirty="0">
              <a:latin typeface="黑体" pitchFamily="49" charset="-122"/>
              <a:ea typeface="黑体" pitchFamily="49" charset="-122"/>
              <a:sym typeface="Wingdings" pitchFamily="2" charset="2"/>
            </a:endParaRPr>
          </a:p>
          <a:p>
            <a:pPr>
              <a:lnSpc>
                <a:spcPct val="200000"/>
              </a:lnSpc>
            </a:pPr>
            <a:r>
              <a:rPr lang="zh-CN" altLang="en-US" sz="3600" dirty="0">
                <a:latin typeface="黑体" pitchFamily="49" charset="-122"/>
                <a:ea typeface="黑体" pitchFamily="49" charset="-122"/>
                <a:sym typeface="Wingdings" pitchFamily="2" charset="2"/>
              </a:rPr>
              <a:t>示范应用目标和</a:t>
            </a:r>
            <a:r>
              <a:rPr lang="zh-CN" altLang="en-US" sz="3600" dirty="0">
                <a:latin typeface="黑体" pitchFamily="49" charset="-122"/>
                <a:ea typeface="黑体" pitchFamily="49" charset="-122"/>
              </a:rPr>
              <a:t>主要</a:t>
            </a:r>
            <a:r>
              <a:rPr lang="zh-CN" altLang="en-US" sz="3600" dirty="0">
                <a:latin typeface="黑体" pitchFamily="49" charset="-122"/>
                <a:ea typeface="黑体" pitchFamily="49" charset="-122"/>
                <a:sym typeface="Wingdings" pitchFamily="2" charset="2"/>
              </a:rPr>
              <a:t>任务</a:t>
            </a:r>
            <a:endParaRPr lang="en-US" altLang="zh-CN" sz="3600" dirty="0">
              <a:latin typeface="黑体" pitchFamily="49" charset="-122"/>
              <a:ea typeface="黑体" pitchFamily="49" charset="-122"/>
              <a:sym typeface="Wingdings" pitchFamily="2" charset="2"/>
            </a:endParaRPr>
          </a:p>
          <a:p>
            <a:pPr>
              <a:lnSpc>
                <a:spcPct val="200000"/>
              </a:lnSpc>
            </a:pPr>
            <a:r>
              <a:rPr lang="zh-CN" altLang="en-US" sz="3600" dirty="0">
                <a:latin typeface="黑体" pitchFamily="49" charset="-122"/>
                <a:ea typeface="黑体" pitchFamily="49" charset="-122"/>
              </a:rPr>
              <a:t>时间安排</a:t>
            </a:r>
            <a:endParaRPr lang="en-US" altLang="zh-CN" sz="3600" dirty="0">
              <a:latin typeface="黑体" pitchFamily="49" charset="-122"/>
              <a:ea typeface="黑体" pitchFamily="49" charset="-122"/>
              <a:sym typeface="Wingdings" pitchFamily="2" charset="2"/>
            </a:endParaRPr>
          </a:p>
          <a:p>
            <a:pPr>
              <a:lnSpc>
                <a:spcPct val="200000"/>
              </a:lnSpc>
            </a:pPr>
            <a:endParaRPr lang="en-US" altLang="zh-CN" sz="3000" dirty="0">
              <a:latin typeface="黑体" pitchFamily="49" charset="-122"/>
              <a:ea typeface="黑体" pitchFamily="49" charset="-122"/>
              <a:sym typeface="Wingdings" pitchFamily="2" charset="2"/>
            </a:endParaRPr>
          </a:p>
        </p:txBody>
      </p:sp>
      <p:pic>
        <p:nvPicPr>
          <p:cNvPr id="15366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5756275"/>
            <a:ext cx="11938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161841" y="6165305"/>
            <a:ext cx="1745863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21299999" rev="0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ea typeface="+mn-ea"/>
              </a:rPr>
              <a:t>www.nerc.edu.cn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ea typeface="+mn-ea"/>
            </a:endParaRPr>
          </a:p>
        </p:txBody>
      </p:sp>
      <p:pic>
        <p:nvPicPr>
          <p:cNvPr id="15368" name="图片 28" descr="nerc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5976938"/>
            <a:ext cx="158432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52"/>
          <p:cNvGrpSpPr>
            <a:grpSpLocks/>
          </p:cNvGrpSpPr>
          <p:nvPr/>
        </p:nvGrpSpPr>
        <p:grpSpPr bwMode="auto">
          <a:xfrm>
            <a:off x="1308100" y="1412875"/>
            <a:ext cx="735013" cy="641350"/>
            <a:chOff x="1043608" y="1628800"/>
            <a:chExt cx="734032" cy="640749"/>
          </a:xfrm>
        </p:grpSpPr>
        <p:grpSp>
          <p:nvGrpSpPr>
            <p:cNvPr id="15388" name="Group 7"/>
            <p:cNvGrpSpPr>
              <a:grpSpLocks/>
            </p:cNvGrpSpPr>
            <p:nvPr/>
          </p:nvGrpSpPr>
          <p:grpSpPr bwMode="auto">
            <a:xfrm>
              <a:off x="1043608" y="1628800"/>
              <a:ext cx="734032" cy="640749"/>
              <a:chOff x="3174" y="2656"/>
              <a:chExt cx="1549" cy="1351"/>
            </a:xfrm>
          </p:grpSpPr>
          <p:sp>
            <p:nvSpPr>
              <p:cNvPr id="15390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391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" name="AutoShape 1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48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62000">
                    <a:schemeClr val="accent3"/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pitchFamily="34" charset="0"/>
                </a:endParaRPr>
              </a:p>
            </p:txBody>
          </p:sp>
        </p:grpSp>
        <p:sp>
          <p:nvSpPr>
            <p:cNvPr id="15389" name="TextBox 34"/>
            <p:cNvSpPr txBox="1">
              <a:spLocks noChangeArrowheads="1"/>
            </p:cNvSpPr>
            <p:nvPr/>
          </p:nvSpPr>
          <p:spPr bwMode="auto">
            <a:xfrm>
              <a:off x="1187624" y="1732746"/>
              <a:ext cx="4427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一</a:t>
              </a:r>
            </a:p>
          </p:txBody>
        </p:sp>
      </p:grpSp>
      <p:grpSp>
        <p:nvGrpSpPr>
          <p:cNvPr id="4" name="组合 53"/>
          <p:cNvGrpSpPr>
            <a:grpSpLocks/>
          </p:cNvGrpSpPr>
          <p:nvPr/>
        </p:nvGrpSpPr>
        <p:grpSpPr bwMode="auto">
          <a:xfrm>
            <a:off x="1350963" y="2476500"/>
            <a:ext cx="733425" cy="639763"/>
            <a:chOff x="1085528" y="2475806"/>
            <a:chExt cx="734032" cy="640748"/>
          </a:xfrm>
        </p:grpSpPr>
        <p:grpSp>
          <p:nvGrpSpPr>
            <p:cNvPr id="15383" name="Group 21"/>
            <p:cNvGrpSpPr>
              <a:grpSpLocks/>
            </p:cNvGrpSpPr>
            <p:nvPr/>
          </p:nvGrpSpPr>
          <p:grpSpPr bwMode="auto">
            <a:xfrm>
              <a:off x="1085528" y="2475806"/>
              <a:ext cx="734032" cy="640748"/>
              <a:chOff x="3174" y="2656"/>
              <a:chExt cx="1549" cy="1351"/>
            </a:xfrm>
          </p:grpSpPr>
          <p:sp>
            <p:nvSpPr>
              <p:cNvPr id="15385" name="AutoShape 2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386" name="AutoShape 2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2" name="AutoShape 24"/>
              <p:cNvSpPr>
                <a:spLocks noChangeArrowheads="1"/>
              </p:cNvSpPr>
              <p:nvPr/>
            </p:nvSpPr>
            <p:spPr bwMode="gray">
              <a:xfrm>
                <a:off x="3265" y="2736"/>
                <a:ext cx="1348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pitchFamily="34" charset="0"/>
                </a:endParaRPr>
              </a:p>
            </p:txBody>
          </p:sp>
        </p:grpSp>
        <p:sp>
          <p:nvSpPr>
            <p:cNvPr id="15384" name="TextBox 35"/>
            <p:cNvSpPr txBox="1">
              <a:spLocks noChangeArrowheads="1"/>
            </p:cNvSpPr>
            <p:nvPr/>
          </p:nvSpPr>
          <p:spPr bwMode="auto">
            <a:xfrm>
              <a:off x="1248930" y="2596842"/>
              <a:ext cx="4427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二</a:t>
              </a:r>
            </a:p>
          </p:txBody>
        </p:sp>
      </p:grpSp>
      <p:grpSp>
        <p:nvGrpSpPr>
          <p:cNvPr id="6" name="组合 55"/>
          <p:cNvGrpSpPr>
            <a:grpSpLocks/>
          </p:cNvGrpSpPr>
          <p:nvPr/>
        </p:nvGrpSpPr>
        <p:grpSpPr bwMode="auto">
          <a:xfrm>
            <a:off x="1408113" y="4587875"/>
            <a:ext cx="735012" cy="641350"/>
            <a:chOff x="1143585" y="4159463"/>
            <a:chExt cx="734032" cy="640748"/>
          </a:xfrm>
        </p:grpSpPr>
        <p:grpSp>
          <p:nvGrpSpPr>
            <p:cNvPr id="15378" name="Group 21"/>
            <p:cNvGrpSpPr>
              <a:grpSpLocks/>
            </p:cNvGrpSpPr>
            <p:nvPr/>
          </p:nvGrpSpPr>
          <p:grpSpPr bwMode="auto">
            <a:xfrm>
              <a:off x="1143585" y="4159463"/>
              <a:ext cx="734032" cy="640748"/>
              <a:chOff x="3174" y="2656"/>
              <a:chExt cx="1549" cy="1351"/>
            </a:xfrm>
          </p:grpSpPr>
          <p:sp>
            <p:nvSpPr>
              <p:cNvPr id="15380" name="AutoShape 2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381" name="AutoShape 2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4" name="AutoShape 24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48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pitchFamily="34" charset="0"/>
                </a:endParaRPr>
              </a:p>
            </p:txBody>
          </p:sp>
        </p:grpSp>
        <p:sp>
          <p:nvSpPr>
            <p:cNvPr id="15379" name="TextBox 46"/>
            <p:cNvSpPr txBox="1">
              <a:spLocks noChangeArrowheads="1"/>
            </p:cNvSpPr>
            <p:nvPr/>
          </p:nvSpPr>
          <p:spPr bwMode="auto">
            <a:xfrm>
              <a:off x="1296894" y="4238179"/>
              <a:ext cx="46679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20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四</a:t>
              </a:r>
            </a:p>
          </p:txBody>
        </p:sp>
      </p:grpSp>
      <p:grpSp>
        <p:nvGrpSpPr>
          <p:cNvPr id="9" name="组合 54"/>
          <p:cNvGrpSpPr>
            <a:grpSpLocks/>
          </p:cNvGrpSpPr>
          <p:nvPr/>
        </p:nvGrpSpPr>
        <p:grpSpPr bwMode="auto">
          <a:xfrm>
            <a:off x="1366838" y="3508375"/>
            <a:ext cx="733425" cy="641350"/>
            <a:chOff x="1101665" y="3297943"/>
            <a:chExt cx="734032" cy="640749"/>
          </a:xfrm>
        </p:grpSpPr>
        <p:grpSp>
          <p:nvGrpSpPr>
            <p:cNvPr id="15373" name="Group 7"/>
            <p:cNvGrpSpPr>
              <a:grpSpLocks/>
            </p:cNvGrpSpPr>
            <p:nvPr/>
          </p:nvGrpSpPr>
          <p:grpSpPr bwMode="auto">
            <a:xfrm>
              <a:off x="1101665" y="3297943"/>
              <a:ext cx="734032" cy="640749"/>
              <a:chOff x="3174" y="2656"/>
              <a:chExt cx="1549" cy="1351"/>
            </a:xfrm>
          </p:grpSpPr>
          <p:sp>
            <p:nvSpPr>
              <p:cNvPr id="15375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376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" name="AutoShape 10"/>
              <p:cNvSpPr>
                <a:spLocks noChangeArrowheads="1"/>
              </p:cNvSpPr>
              <p:nvPr/>
            </p:nvSpPr>
            <p:spPr bwMode="gray">
              <a:xfrm>
                <a:off x="3265" y="2736"/>
                <a:ext cx="1348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62000">
                    <a:schemeClr val="accent3"/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pitchFamily="34" charset="0"/>
                </a:endParaRPr>
              </a:p>
            </p:txBody>
          </p:sp>
        </p:grpSp>
        <p:sp>
          <p:nvSpPr>
            <p:cNvPr id="15374" name="TextBox 51"/>
            <p:cNvSpPr txBox="1">
              <a:spLocks noChangeArrowheads="1"/>
            </p:cNvSpPr>
            <p:nvPr/>
          </p:nvSpPr>
          <p:spPr bwMode="auto">
            <a:xfrm>
              <a:off x="1245681" y="3401889"/>
              <a:ext cx="4427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8313" y="-26988"/>
            <a:ext cx="3103562" cy="86360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二、项目进展</a:t>
            </a:r>
            <a:endParaRPr lang="es-HN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571500" y="998538"/>
            <a:ext cx="5643563" cy="48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678" tIns="40339" rIns="80678" bIns="40339">
            <a:spAutoFit/>
          </a:bodyPr>
          <a:lstStyle/>
          <a:p>
            <a:pPr lvl="0">
              <a:lnSpc>
                <a:spcPts val="3700"/>
              </a:lnSpc>
              <a:spcBef>
                <a:spcPct val="50000"/>
              </a:spcBef>
              <a:defRPr/>
            </a:pPr>
            <a:r>
              <a:rPr kumimoji="1" lang="en-US" altLang="zh-CN" sz="2400" b="1" dirty="0" smtClean="0">
                <a:solidFill>
                  <a:srgbClr val="000000"/>
                </a:solidFill>
                <a:latin typeface="宋体"/>
                <a:ea typeface="宋体"/>
              </a:rPr>
              <a:t>3.</a:t>
            </a:r>
            <a:r>
              <a:rPr kumimoji="1" lang="zh-CN" altLang="en-US" sz="2400" b="1" dirty="0" smtClean="0">
                <a:solidFill>
                  <a:srgbClr val="000000"/>
                </a:solidFill>
                <a:latin typeface="宋体"/>
                <a:ea typeface="宋体"/>
              </a:rPr>
              <a:t>分中心</a:t>
            </a:r>
            <a:r>
              <a:rPr kumimoji="1" lang="zh-CN" altLang="en-US" sz="2400" b="1" dirty="0">
                <a:solidFill>
                  <a:srgbClr val="000000"/>
                </a:solidFill>
                <a:latin typeface="宋体"/>
                <a:ea typeface="宋体"/>
              </a:rPr>
              <a:t>体系和资源联盟初具规模</a:t>
            </a:r>
            <a:endParaRPr kumimoji="1" lang="en-US" altLang="zh-CN" sz="2400" b="1" dirty="0">
              <a:solidFill>
                <a:srgbClr val="000000"/>
              </a:solidFill>
              <a:latin typeface="宋体"/>
              <a:ea typeface="宋体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61906" y="1538627"/>
          <a:ext cx="8424936" cy="331913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533960"/>
                <a:gridCol w="5890976"/>
              </a:tblGrid>
              <a:tr h="679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类    型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单    位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13534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chemeClr val="tx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高职分中心（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46</a:t>
                      </a:r>
                      <a:r>
                        <a:rPr lang="zh-CN" sz="1400" b="1" kern="100" dirty="0">
                          <a:solidFill>
                            <a:schemeClr val="tx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家）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altLang="zh-CN" sz="1400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 smtClean="0">
                          <a:latin typeface="Calibri"/>
                          <a:ea typeface="宋体"/>
                          <a:cs typeface="Times New Roman"/>
                        </a:rPr>
                        <a:t>北京财贸职业学院</a:t>
                      </a:r>
                      <a:r>
                        <a:rPr lang="zh-CN" sz="1400" kern="100" dirty="0">
                          <a:latin typeface="Calibri"/>
                          <a:ea typeface="宋体"/>
                          <a:cs typeface="Times New Roman"/>
                        </a:rPr>
                        <a:t>、天津轻工职业技术学院、辽宁职业学院、宁波职业技术学院、威海职业学院、黄冈职业技术学院、深圳信息职业技术学院、重庆工业职业技术学院、宜宾职业技术</a:t>
                      </a:r>
                      <a:r>
                        <a:rPr lang="zh-CN" sz="1400" kern="100" dirty="0" smtClean="0">
                          <a:latin typeface="Calibri"/>
                          <a:ea typeface="宋体"/>
                          <a:cs typeface="Times New Roman"/>
                        </a:rPr>
                        <a:t>学院等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12858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chemeClr val="tx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中职分中心（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29</a:t>
                      </a:r>
                      <a:r>
                        <a:rPr lang="zh-CN" sz="1400" b="1" kern="100" dirty="0">
                          <a:solidFill>
                            <a:schemeClr val="tx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家）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altLang="zh-CN" sz="1400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 smtClean="0">
                          <a:latin typeface="Calibri"/>
                          <a:ea typeface="宋体"/>
                          <a:cs typeface="Times New Roman"/>
                        </a:rPr>
                        <a:t>北京</a:t>
                      </a:r>
                      <a:r>
                        <a:rPr lang="zh-CN" sz="1400" kern="100" dirty="0">
                          <a:latin typeface="Calibri"/>
                          <a:ea typeface="宋体"/>
                          <a:cs typeface="Times New Roman"/>
                        </a:rPr>
                        <a:t>铁路电气化学校、河北省科技工程学校、山西省城乡建设学校、沈阳现代制造服务学校、江苏省泰兴中等专业学校、桐乡市职业教育中心学校、山东省潍坊商业学校、河源市卫生</a:t>
                      </a:r>
                      <a:r>
                        <a:rPr lang="zh-CN" sz="1400" kern="100" dirty="0" smtClean="0">
                          <a:latin typeface="Calibri"/>
                          <a:ea typeface="宋体"/>
                          <a:cs typeface="Times New Roman"/>
                        </a:rPr>
                        <a:t>学校等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1500188" y="5172075"/>
            <a:ext cx="6072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3366CC"/>
                </a:solidFill>
                <a:latin typeface="黑体" pitchFamily="49" charset="-122"/>
                <a:ea typeface="黑体" pitchFamily="49" charset="-122"/>
                <a:sym typeface="Wingdings" pitchFamily="2" charset="2"/>
              </a:rPr>
              <a:t>2011</a:t>
            </a:r>
            <a:r>
              <a:rPr lang="zh-CN" altLang="en-US" sz="2000">
                <a:solidFill>
                  <a:srgbClr val="3366CC"/>
                </a:solidFill>
                <a:latin typeface="黑体" pitchFamily="49" charset="-122"/>
                <a:ea typeface="黑体" pitchFamily="49" charset="-122"/>
                <a:sym typeface="Wingdings" pitchFamily="2" charset="2"/>
              </a:rPr>
              <a:t>年</a:t>
            </a:r>
            <a:r>
              <a:rPr lang="en-US" altLang="zh-CN" sz="2000">
                <a:solidFill>
                  <a:srgbClr val="3366CC"/>
                </a:solidFill>
                <a:latin typeface="黑体" pitchFamily="49" charset="-122"/>
                <a:ea typeface="黑体" pitchFamily="49" charset="-122"/>
                <a:sym typeface="Wingdings" pitchFamily="2" charset="2"/>
              </a:rPr>
              <a:t>8</a:t>
            </a:r>
            <a:r>
              <a:rPr lang="zh-CN" altLang="en-US" sz="2000">
                <a:solidFill>
                  <a:srgbClr val="3366CC"/>
                </a:solidFill>
                <a:latin typeface="黑体" pitchFamily="49" charset="-122"/>
                <a:ea typeface="黑体" pitchFamily="49" charset="-122"/>
                <a:sym typeface="Wingdings" pitchFamily="2" charset="2"/>
              </a:rPr>
              <a:t>月，首批职业学校分中心经申报、评审产生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8313" y="-26988"/>
            <a:ext cx="3103562" cy="86360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二、项目进展</a:t>
            </a:r>
            <a:endParaRPr lang="es-HN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571500" y="998538"/>
            <a:ext cx="5643563" cy="48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678" tIns="40339" rIns="80678" bIns="40339">
            <a:spAutoFit/>
          </a:bodyPr>
          <a:lstStyle/>
          <a:p>
            <a:pPr lvl="0">
              <a:lnSpc>
                <a:spcPts val="3700"/>
              </a:lnSpc>
              <a:spcBef>
                <a:spcPct val="50000"/>
              </a:spcBef>
              <a:defRPr/>
            </a:pPr>
            <a:r>
              <a:rPr kumimoji="1" lang="en-US" altLang="zh-CN" sz="2400" b="1" dirty="0" smtClean="0">
                <a:solidFill>
                  <a:srgbClr val="000000"/>
                </a:solidFill>
                <a:latin typeface="宋体"/>
                <a:ea typeface="宋体"/>
              </a:rPr>
              <a:t>3.</a:t>
            </a:r>
            <a:r>
              <a:rPr kumimoji="1" lang="zh-CN" altLang="en-US" sz="2400" b="1" dirty="0" smtClean="0">
                <a:solidFill>
                  <a:srgbClr val="000000"/>
                </a:solidFill>
                <a:latin typeface="宋体"/>
                <a:ea typeface="宋体"/>
              </a:rPr>
              <a:t>分中心</a:t>
            </a:r>
            <a:r>
              <a:rPr kumimoji="1" lang="zh-CN" altLang="en-US" sz="2400" b="1" dirty="0">
                <a:solidFill>
                  <a:srgbClr val="000000"/>
                </a:solidFill>
                <a:latin typeface="宋体"/>
                <a:ea typeface="宋体"/>
              </a:rPr>
              <a:t>体系和资源联盟初具规模</a:t>
            </a:r>
            <a:endParaRPr kumimoji="1" lang="en-US" altLang="zh-CN" sz="2400" b="1" dirty="0">
              <a:solidFill>
                <a:srgbClr val="000000"/>
              </a:solidFill>
              <a:latin typeface="宋体"/>
              <a:ea typeface="宋体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242888" y="1989138"/>
            <a:ext cx="2952750" cy="22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zh-CN" altLang="en-US" sz="2000">
                <a:solidFill>
                  <a:srgbClr val="000000"/>
                </a:solidFill>
                <a:latin typeface="Calibri" pitchFamily="34" charset="0"/>
              </a:rPr>
              <a:t>              截至</a:t>
            </a:r>
            <a:r>
              <a:rPr lang="en-US" altLang="zh-CN" sz="2000">
                <a:solidFill>
                  <a:srgbClr val="000000"/>
                </a:solidFill>
                <a:latin typeface="Calibri" pitchFamily="34" charset="0"/>
              </a:rPr>
              <a:t>2011</a:t>
            </a:r>
            <a:r>
              <a:rPr lang="zh-CN" altLang="en-US" sz="2000">
                <a:solidFill>
                  <a:srgbClr val="000000"/>
                </a:solidFill>
                <a:latin typeface="Calibri" pitchFamily="34" charset="0"/>
              </a:rPr>
              <a:t>年</a:t>
            </a:r>
            <a:r>
              <a:rPr lang="en-US" altLang="zh-CN" sz="2000">
                <a:solidFill>
                  <a:srgbClr val="000000"/>
                </a:solidFill>
                <a:latin typeface="Calibri" pitchFamily="34" charset="0"/>
              </a:rPr>
              <a:t>8</a:t>
            </a:r>
            <a:r>
              <a:rPr lang="zh-CN" altLang="en-US" sz="2000">
                <a:solidFill>
                  <a:srgbClr val="000000"/>
                </a:solidFill>
                <a:latin typeface="Calibri" pitchFamily="34" charset="0"/>
              </a:rPr>
              <a:t>月，已</a:t>
            </a:r>
            <a:r>
              <a:rPr lang="zh-CN" altLang="en-US">
                <a:solidFill>
                  <a:srgbClr val="000000"/>
                </a:solidFill>
                <a:latin typeface="Calibri" pitchFamily="34" charset="0"/>
              </a:rPr>
              <a:t>在全国建立</a:t>
            </a:r>
            <a:r>
              <a:rPr lang="en-US" altLang="zh-CN">
                <a:solidFill>
                  <a:srgbClr val="000000"/>
                </a:solidFill>
                <a:latin typeface="Calibri" pitchFamily="34" charset="0"/>
              </a:rPr>
              <a:t>109</a:t>
            </a:r>
            <a:r>
              <a:rPr lang="zh-CN" altLang="en-US">
                <a:solidFill>
                  <a:srgbClr val="000000"/>
                </a:solidFill>
                <a:latin typeface="Calibri" pitchFamily="34" charset="0"/>
              </a:rPr>
              <a:t>家分中心，</a:t>
            </a:r>
            <a:r>
              <a:rPr lang="en-US" altLang="zh-CN">
                <a:solidFill>
                  <a:srgbClr val="000000"/>
                </a:solidFill>
                <a:latin typeface="Calibri" pitchFamily="34" charset="0"/>
              </a:rPr>
              <a:t>10</a:t>
            </a:r>
            <a:r>
              <a:rPr lang="zh-CN" altLang="en-US">
                <a:solidFill>
                  <a:srgbClr val="000000"/>
                </a:solidFill>
                <a:latin typeface="Calibri" pitchFamily="34" charset="0"/>
              </a:rPr>
              <a:t>家典型应用示范点。</a:t>
            </a:r>
            <a:endParaRPr lang="zh-CN" altLang="en-US" sz="2000" b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图片 8" descr="006分中心体系分布图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5338" y="1428750"/>
            <a:ext cx="5237162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8313" y="-26988"/>
            <a:ext cx="3103562" cy="86360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二、项目进展</a:t>
            </a:r>
            <a:endParaRPr lang="es-HN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571500" y="998538"/>
            <a:ext cx="5643563" cy="48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678" tIns="40339" rIns="80678" bIns="40339">
            <a:spAutoFit/>
          </a:bodyPr>
          <a:lstStyle/>
          <a:p>
            <a:pPr lvl="0">
              <a:lnSpc>
                <a:spcPts val="3700"/>
              </a:lnSpc>
              <a:spcBef>
                <a:spcPct val="50000"/>
              </a:spcBef>
              <a:defRPr/>
            </a:pPr>
            <a:r>
              <a:rPr kumimoji="1" lang="en-US" altLang="zh-CN" sz="2400" b="1" dirty="0" smtClean="0">
                <a:solidFill>
                  <a:srgbClr val="000000"/>
                </a:solidFill>
                <a:latin typeface="宋体"/>
                <a:ea typeface="宋体"/>
              </a:rPr>
              <a:t>3.</a:t>
            </a:r>
            <a:r>
              <a:rPr kumimoji="1" lang="zh-CN" altLang="en-US" sz="2400" b="1" dirty="0" smtClean="0">
                <a:solidFill>
                  <a:srgbClr val="000000"/>
                </a:solidFill>
                <a:latin typeface="宋体"/>
                <a:ea typeface="宋体"/>
              </a:rPr>
              <a:t>分中心</a:t>
            </a:r>
            <a:r>
              <a:rPr kumimoji="1" lang="zh-CN" altLang="en-US" sz="2400" b="1" dirty="0">
                <a:solidFill>
                  <a:srgbClr val="000000"/>
                </a:solidFill>
                <a:latin typeface="宋体"/>
                <a:ea typeface="宋体"/>
              </a:rPr>
              <a:t>体系和资源联盟初具规模</a:t>
            </a:r>
            <a:endParaRPr kumimoji="1" lang="en-US" altLang="zh-CN" sz="2400" b="1" dirty="0">
              <a:solidFill>
                <a:srgbClr val="000000"/>
              </a:solidFill>
              <a:latin typeface="宋体"/>
              <a:ea typeface="宋体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61906" y="1500174"/>
          <a:ext cx="8424936" cy="364333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638326"/>
                <a:gridCol w="6786610"/>
              </a:tblGrid>
              <a:tr h="533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类    型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单    位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824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500" b="0" kern="100" dirty="0">
                          <a:solidFill>
                            <a:schemeClr val="tx1"/>
                          </a:solidFill>
                          <a:latin typeface="黑体" pitchFamily="2" charset="-122"/>
                          <a:ea typeface="黑体" pitchFamily="2" charset="-122"/>
                          <a:cs typeface="Times New Roman"/>
                        </a:rPr>
                        <a:t>教育培训机构 </a:t>
                      </a:r>
                    </a:p>
                  </a:txBody>
                  <a:tcPr marL="63749" marR="63749" marT="82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500" kern="100" dirty="0">
                          <a:latin typeface="Calibri"/>
                          <a:ea typeface="宋体"/>
                          <a:cs typeface="Times New Roman"/>
                        </a:rPr>
                        <a:t>安博教育集团、浙江浙大网新集团有限公司、上海时代光华教育发展有限公司、中国知识产权培训中心、北京简单科技有限公司、北京高拓弘成教育科技有限公司</a:t>
                      </a:r>
                    </a:p>
                  </a:txBody>
                  <a:tcPr marL="63749" marR="63749" marT="826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633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500" b="0" kern="100" dirty="0">
                          <a:solidFill>
                            <a:schemeClr val="tx1"/>
                          </a:solidFill>
                          <a:latin typeface="黑体" pitchFamily="2" charset="-122"/>
                          <a:ea typeface="黑体" pitchFamily="2" charset="-122"/>
                          <a:cs typeface="Times New Roman"/>
                        </a:rPr>
                        <a:t>学习资源提供商 </a:t>
                      </a:r>
                    </a:p>
                  </a:txBody>
                  <a:tcPr marL="63749" marR="63749" marT="82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500" kern="100" dirty="0">
                          <a:latin typeface="Calibri"/>
                          <a:ea typeface="宋体"/>
                          <a:cs typeface="Times New Roman"/>
                        </a:rPr>
                        <a:t>北京万方数据股份有限公司、北京东方燕园科技发展有限公司</a:t>
                      </a:r>
                    </a:p>
                  </a:txBody>
                  <a:tcPr marL="63749" marR="63749" marT="826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24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500" b="0" kern="100" dirty="0">
                          <a:solidFill>
                            <a:schemeClr val="tx1"/>
                          </a:solidFill>
                          <a:latin typeface="黑体" pitchFamily="2" charset="-122"/>
                          <a:ea typeface="黑体" pitchFamily="2" charset="-122"/>
                          <a:cs typeface="Times New Roman"/>
                        </a:rPr>
                        <a:t>教育软件提供商 </a:t>
                      </a:r>
                    </a:p>
                  </a:txBody>
                  <a:tcPr marL="63749" marR="63749" marT="82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500" kern="100" dirty="0">
                          <a:latin typeface="Calibri"/>
                          <a:ea typeface="宋体"/>
                          <a:cs typeface="Times New Roman"/>
                        </a:rPr>
                        <a:t>上海景格汽车科技有限公司</a:t>
                      </a:r>
                      <a:r>
                        <a:rPr lang="zh-CN" sz="1500" kern="100" dirty="0" smtClean="0">
                          <a:latin typeface="Calibri"/>
                          <a:ea typeface="宋体"/>
                          <a:cs typeface="Times New Roman"/>
                        </a:rPr>
                        <a:t>、</a:t>
                      </a:r>
                      <a:r>
                        <a:rPr lang="zh-CN" altLang="en-US" sz="1500" kern="100" dirty="0" smtClean="0">
                          <a:latin typeface="Calibri"/>
                          <a:ea typeface="宋体"/>
                          <a:cs typeface="Times New Roman"/>
                        </a:rPr>
                        <a:t>山东星科智能科技有限公司、</a:t>
                      </a:r>
                      <a:r>
                        <a:rPr lang="zh-CN" sz="1500" kern="100" dirty="0" smtClean="0">
                          <a:latin typeface="Calibri"/>
                          <a:ea typeface="宋体"/>
                          <a:cs typeface="Times New Roman"/>
                        </a:rPr>
                        <a:t>深圳得实集团</a:t>
                      </a:r>
                      <a:r>
                        <a:rPr lang="zh-CN" sz="1500" kern="100" dirty="0">
                          <a:latin typeface="Calibri"/>
                          <a:ea typeface="宋体"/>
                          <a:cs typeface="Times New Roman"/>
                        </a:rPr>
                        <a:t>、北京高拓弘成教育科技有限公司、上海平南信息技术有限公司、北京润尼尔网络科技有限公司</a:t>
                      </a:r>
                    </a:p>
                  </a:txBody>
                  <a:tcPr marL="63749" marR="63749" marT="826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715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500" b="0" kern="100" dirty="0">
                          <a:solidFill>
                            <a:schemeClr val="tx1"/>
                          </a:solidFill>
                          <a:latin typeface="黑体" pitchFamily="2" charset="-122"/>
                          <a:ea typeface="黑体" pitchFamily="2" charset="-122"/>
                          <a:cs typeface="Times New Roman"/>
                        </a:rPr>
                        <a:t>数字出版机构 </a:t>
                      </a:r>
                    </a:p>
                  </a:txBody>
                  <a:tcPr marL="63749" marR="63749" marT="82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500" kern="100" dirty="0">
                          <a:latin typeface="Calibri"/>
                          <a:ea typeface="宋体"/>
                          <a:cs typeface="Times New Roman"/>
                        </a:rPr>
                        <a:t>机械工业出版社、外语教育与研究出版社、电子工业出版社、清华大学出版社、人民邮电出版社、中国农影音像出版社</a:t>
                      </a:r>
                    </a:p>
                  </a:txBody>
                  <a:tcPr marL="63749" marR="63749" marT="826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286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500" b="0" kern="100" dirty="0">
                          <a:solidFill>
                            <a:schemeClr val="tx1"/>
                          </a:solidFill>
                          <a:latin typeface="黑体" pitchFamily="2" charset="-122"/>
                          <a:ea typeface="黑体" pitchFamily="2" charset="-122"/>
                          <a:cs typeface="Times New Roman"/>
                        </a:rPr>
                        <a:t>网络教育学院</a:t>
                      </a:r>
                    </a:p>
                  </a:txBody>
                  <a:tcPr marL="63749" marR="63749" marT="82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500" kern="100" dirty="0">
                          <a:latin typeface="Calibri"/>
                          <a:ea typeface="宋体"/>
                          <a:cs typeface="Times New Roman"/>
                        </a:rPr>
                        <a:t>北京交通大学远程与继续教育学院、</a:t>
                      </a:r>
                      <a:r>
                        <a:rPr lang="zh-CN" sz="1500" kern="0" dirty="0">
                          <a:latin typeface="Calibri"/>
                          <a:ea typeface="宋体"/>
                          <a:cs typeface="宋体"/>
                        </a:rPr>
                        <a:t>北京语言大学网络教育学院</a:t>
                      </a:r>
                      <a:endParaRPr lang="zh-CN" sz="15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749" marR="63749" marT="826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2714625" y="5314950"/>
            <a:ext cx="3857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rgbClr val="2F5EBB"/>
                </a:solidFill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拟加入资源联盟的机构超过</a:t>
            </a:r>
            <a:r>
              <a:rPr lang="en-US" altLang="zh-CN" sz="2000">
                <a:solidFill>
                  <a:srgbClr val="2F5EBB"/>
                </a:solidFill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20</a:t>
            </a:r>
            <a:r>
              <a:rPr lang="zh-CN" altLang="en-US" sz="2000">
                <a:solidFill>
                  <a:srgbClr val="2F5EBB"/>
                </a:solidFill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8313" y="-26988"/>
            <a:ext cx="3103562" cy="86360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二、项目进展</a:t>
            </a:r>
            <a:endParaRPr lang="es-HN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571500" y="998538"/>
            <a:ext cx="5643563" cy="48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678" tIns="40339" rIns="80678" bIns="40339">
            <a:spAutoFit/>
          </a:bodyPr>
          <a:lstStyle/>
          <a:p>
            <a:pPr lvl="0">
              <a:lnSpc>
                <a:spcPts val="3700"/>
              </a:lnSpc>
              <a:spcBef>
                <a:spcPct val="50000"/>
              </a:spcBef>
              <a:defRPr/>
            </a:pPr>
            <a:r>
              <a:rPr kumimoji="1" lang="en-US" altLang="zh-CN" sz="2400" b="1" dirty="0" smtClean="0">
                <a:solidFill>
                  <a:srgbClr val="000000"/>
                </a:solidFill>
                <a:latin typeface="宋体"/>
                <a:ea typeface="宋体"/>
              </a:rPr>
              <a:t>4.</a:t>
            </a:r>
            <a:r>
              <a:rPr kumimoji="1" lang="zh-CN" altLang="en-US" sz="2400" b="1" dirty="0" smtClean="0">
                <a:solidFill>
                  <a:srgbClr val="000000"/>
                </a:solidFill>
                <a:latin typeface="宋体"/>
                <a:ea typeface="宋体"/>
              </a:rPr>
              <a:t>设计</a:t>
            </a:r>
            <a:r>
              <a:rPr kumimoji="1" lang="zh-CN" altLang="en-US" sz="2400" b="1" dirty="0">
                <a:solidFill>
                  <a:srgbClr val="000000"/>
                </a:solidFill>
                <a:latin typeface="宋体"/>
                <a:ea typeface="宋体"/>
              </a:rPr>
              <a:t>了资源共享的机制及模式</a:t>
            </a:r>
            <a:endParaRPr kumimoji="1" lang="en-US" altLang="zh-CN" sz="2400" b="1" dirty="0">
              <a:solidFill>
                <a:srgbClr val="000000"/>
              </a:solidFill>
              <a:latin typeface="宋体"/>
              <a:ea typeface="宋体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7950" y="1411288"/>
            <a:ext cx="633730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2754313" y="5375275"/>
            <a:ext cx="28178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6450" lvl="1" indent="-274638">
              <a:lnSpc>
                <a:spcPct val="150000"/>
              </a:lnSpc>
            </a:pPr>
            <a:r>
              <a:rPr lang="zh-CN" altLang="en-US" sz="2000" dirty="0">
                <a:solidFill>
                  <a:srgbClr val="3366CC"/>
                </a:solidFill>
                <a:latin typeface="微软雅黑" pitchFamily="34" charset="-122"/>
                <a:ea typeface="微软雅黑" pitchFamily="34" charset="-122"/>
              </a:rPr>
              <a:t>建立生态资源圈</a:t>
            </a:r>
            <a:r>
              <a:rPr lang="en-US" altLang="zh-CN" sz="2000" dirty="0">
                <a:solidFill>
                  <a:srgbClr val="3366CC"/>
                </a:solidFill>
                <a:latin typeface="微软雅黑" pitchFamily="34" charset="-122"/>
                <a:ea typeface="微软雅黑" pitchFamily="34" charset="-122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8313" y="-26988"/>
            <a:ext cx="3103562" cy="86360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二、项目进展</a:t>
            </a:r>
            <a:endParaRPr lang="es-HN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28" name="TextBox 2"/>
          <p:cNvSpPr txBox="1">
            <a:spLocks noChangeArrowheads="1"/>
          </p:cNvSpPr>
          <p:nvPr/>
        </p:nvSpPr>
        <p:spPr bwMode="auto">
          <a:xfrm>
            <a:off x="571500" y="998538"/>
            <a:ext cx="5643563" cy="48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678" tIns="40339" rIns="80678" bIns="40339">
            <a:spAutoFit/>
          </a:bodyPr>
          <a:lstStyle/>
          <a:p>
            <a:pPr lvl="0">
              <a:lnSpc>
                <a:spcPts val="3700"/>
              </a:lnSpc>
              <a:spcBef>
                <a:spcPct val="50000"/>
              </a:spcBef>
              <a:defRPr/>
            </a:pPr>
            <a:r>
              <a:rPr kumimoji="1" lang="en-US" altLang="zh-CN" sz="2400" b="1" dirty="0" smtClean="0">
                <a:solidFill>
                  <a:srgbClr val="000000"/>
                </a:solidFill>
                <a:latin typeface="宋体"/>
                <a:ea typeface="宋体"/>
              </a:rPr>
              <a:t>4.</a:t>
            </a:r>
            <a:r>
              <a:rPr kumimoji="1" lang="zh-CN" altLang="en-US" sz="2400" b="1" dirty="0" smtClean="0">
                <a:solidFill>
                  <a:srgbClr val="000000"/>
                </a:solidFill>
                <a:latin typeface="宋体"/>
                <a:ea typeface="宋体"/>
              </a:rPr>
              <a:t>设计</a:t>
            </a:r>
            <a:r>
              <a:rPr kumimoji="1" lang="zh-CN" altLang="en-US" sz="2400" b="1" dirty="0">
                <a:solidFill>
                  <a:srgbClr val="000000"/>
                </a:solidFill>
                <a:latin typeface="宋体"/>
                <a:ea typeface="宋体"/>
              </a:rPr>
              <a:t>了资源共享的机制及模式</a:t>
            </a:r>
            <a:endParaRPr kumimoji="1" lang="en-US" altLang="zh-CN" sz="2400" b="1" dirty="0">
              <a:solidFill>
                <a:srgbClr val="000000"/>
              </a:solidFill>
              <a:latin typeface="宋体"/>
              <a:ea typeface="宋体"/>
            </a:endParaRPr>
          </a:p>
        </p:txBody>
      </p:sp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2357438" y="5375275"/>
            <a:ext cx="42148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6450" lvl="1" indent="-274638">
              <a:lnSpc>
                <a:spcPct val="150000"/>
              </a:lnSpc>
            </a:pPr>
            <a:r>
              <a:rPr lang="zh-CN" altLang="en-US" sz="2000">
                <a:solidFill>
                  <a:srgbClr val="3366CC"/>
                </a:solidFill>
                <a:latin typeface="微软雅黑" pitchFamily="34" charset="-122"/>
                <a:ea typeface="微软雅黑" pitchFamily="34" charset="-122"/>
              </a:rPr>
              <a:t>建立资源共享基金回馈机制</a:t>
            </a:r>
            <a:endParaRPr lang="en-US" altLang="zh-CN" sz="2000">
              <a:solidFill>
                <a:srgbClr val="3366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14313" y="1393825"/>
            <a:ext cx="86074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25" lvl="1" indent="-34290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zh-CN" altLang="en-US" sz="2000" b="1">
                <a:latin typeface="宋体" pitchFamily="2" charset="-122"/>
              </a:rPr>
              <a:t>共享基金来源</a:t>
            </a:r>
            <a:r>
              <a:rPr lang="zh-CN" altLang="en-US" sz="2000">
                <a:latin typeface="宋体" pitchFamily="2" charset="-122"/>
              </a:rPr>
              <a:t>：由总中心和分中心缴纳的会员费构成。</a:t>
            </a:r>
            <a:endParaRPr lang="en-US" altLang="zh-CN" sz="2000">
              <a:latin typeface="宋体" pitchFamily="2" charset="-122"/>
            </a:endParaRPr>
          </a:p>
          <a:p>
            <a:pPr marL="873125" lvl="1" indent="-34290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zh-CN" altLang="en-US" sz="2000" b="1">
                <a:latin typeface="宋体" pitchFamily="2" charset="-122"/>
              </a:rPr>
              <a:t>共享基金使用</a:t>
            </a:r>
            <a:r>
              <a:rPr lang="zh-CN" altLang="en-US" sz="2000">
                <a:latin typeface="宋体" pitchFamily="2" charset="-122"/>
              </a:rPr>
              <a:t>：根据分中心会员共享入库资源的情况（</a:t>
            </a:r>
            <a:r>
              <a:rPr lang="zh-CN" altLang="en-US" sz="2000">
                <a:solidFill>
                  <a:srgbClr val="FF0000"/>
                </a:solidFill>
                <a:latin typeface="宋体" pitchFamily="2" charset="-122"/>
              </a:rPr>
              <a:t>贡献率</a:t>
            </a:r>
            <a:r>
              <a:rPr lang="zh-CN" altLang="en-US" sz="2000">
                <a:latin typeface="宋体" pitchFamily="2" charset="-122"/>
              </a:rPr>
              <a:t>）和入库资源被使用的情况（</a:t>
            </a:r>
            <a:r>
              <a:rPr lang="zh-CN" altLang="en-US" sz="2000">
                <a:solidFill>
                  <a:srgbClr val="FF0000"/>
                </a:solidFill>
                <a:latin typeface="宋体" pitchFamily="2" charset="-122"/>
              </a:rPr>
              <a:t>使用率</a:t>
            </a:r>
            <a:r>
              <a:rPr lang="zh-CN" altLang="en-US" sz="2000">
                <a:latin typeface="宋体" pitchFamily="2" charset="-122"/>
              </a:rPr>
              <a:t>）进行分配。</a:t>
            </a:r>
            <a:endParaRPr lang="en-US" altLang="zh-CN" sz="2000">
              <a:latin typeface="宋体" pitchFamily="2" charset="-122"/>
            </a:endParaRPr>
          </a:p>
        </p:txBody>
      </p:sp>
      <p:graphicFrame>
        <p:nvGraphicFramePr>
          <p:cNvPr id="7" name="对象 1"/>
          <p:cNvGraphicFramePr>
            <a:graphicFrameLocks/>
          </p:cNvGraphicFramePr>
          <p:nvPr/>
        </p:nvGraphicFramePr>
        <p:xfrm>
          <a:off x="581025" y="2852738"/>
          <a:ext cx="5426075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图表" r:id="rId4" imgW="5438657" imgH="2562157" progId="Excel.Chart.8">
                  <p:embed/>
                </p:oleObj>
              </mc:Choice>
              <mc:Fallback>
                <p:oleObj name="图表" r:id="rId4" imgW="5438657" imgH="2562157" progId="Excel.Chart.8">
                  <p:embed/>
                  <p:pic>
                    <p:nvPicPr>
                      <p:cNvPr id="0" name="对象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2852738"/>
                        <a:ext cx="5426075" cy="255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6054725" y="3857625"/>
            <a:ext cx="2517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楷体_GB2312" pitchFamily="49" charset="-122"/>
                <a:ea typeface="楷体_GB2312" pitchFamily="49" charset="-122"/>
              </a:rPr>
              <a:t>说明：比例将根据需要按年度进行调整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OleChart spid="7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8313" y="-26988"/>
            <a:ext cx="3103562" cy="86360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二、项目进展</a:t>
            </a:r>
            <a:endParaRPr lang="es-HN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571500" y="998538"/>
            <a:ext cx="6286500" cy="55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678" tIns="40339" rIns="80678" bIns="40339">
            <a:spAutoFit/>
          </a:bodyPr>
          <a:lstStyle/>
          <a:p>
            <a:pPr lvl="0">
              <a:lnSpc>
                <a:spcPts val="3700"/>
              </a:lnSpc>
              <a:spcBef>
                <a:spcPct val="50000"/>
              </a:spcBef>
              <a:defRPr/>
            </a:pPr>
            <a:r>
              <a:rPr kumimoji="1" lang="en-US" altLang="zh-CN" sz="2400" b="1" dirty="0" smtClean="0">
                <a:solidFill>
                  <a:srgbClr val="000000"/>
                </a:solidFill>
                <a:latin typeface="宋体"/>
                <a:ea typeface="宋体"/>
              </a:rPr>
              <a:t>5.</a:t>
            </a:r>
            <a:r>
              <a:rPr kumimoji="1" lang="zh-CN" altLang="en-US" sz="2400" b="1" dirty="0" smtClean="0">
                <a:solidFill>
                  <a:srgbClr val="000000"/>
                </a:solidFill>
                <a:latin typeface="宋体"/>
                <a:ea typeface="宋体"/>
              </a:rPr>
              <a:t>启动</a:t>
            </a:r>
            <a:r>
              <a:rPr kumimoji="1" lang="zh-CN" altLang="en-US" sz="2400" b="1" dirty="0">
                <a:solidFill>
                  <a:srgbClr val="000000"/>
                </a:solidFill>
                <a:latin typeface="宋体"/>
                <a:ea typeface="宋体"/>
              </a:rPr>
              <a:t>了数字化学习资源的共享应用</a:t>
            </a:r>
            <a:endParaRPr kumimoji="1" lang="en-US" altLang="zh-CN" sz="2400" b="1" dirty="0">
              <a:solidFill>
                <a:srgbClr val="000000"/>
              </a:solidFill>
              <a:latin typeface="宋体"/>
              <a:ea typeface="宋体"/>
            </a:endParaRPr>
          </a:p>
        </p:txBody>
      </p:sp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2928938" y="5375275"/>
            <a:ext cx="42148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6450" lvl="1" indent="-274638">
              <a:lnSpc>
                <a:spcPct val="150000"/>
              </a:lnSpc>
            </a:pPr>
            <a:r>
              <a:rPr lang="zh-CN" altLang="en-US" sz="2000" dirty="0">
                <a:solidFill>
                  <a:srgbClr val="3366CC"/>
                </a:solidFill>
                <a:latin typeface="微软雅黑" pitchFamily="34" charset="-122"/>
                <a:ea typeface="微软雅黑" pitchFamily="34" charset="-122"/>
              </a:rPr>
              <a:t>打造“</a:t>
            </a:r>
            <a:r>
              <a:rPr lang="en-US" altLang="zh-CN" sz="2000" dirty="0">
                <a:solidFill>
                  <a:srgbClr val="3366CC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dirty="0">
                <a:solidFill>
                  <a:srgbClr val="3366CC"/>
                </a:solidFill>
                <a:latin typeface="微软雅黑" pitchFamily="34" charset="-122"/>
                <a:ea typeface="微软雅黑" pitchFamily="34" charset="-122"/>
              </a:rPr>
              <a:t>平台</a:t>
            </a:r>
            <a:r>
              <a:rPr lang="en-US" altLang="zh-CN" sz="2000" dirty="0">
                <a:solidFill>
                  <a:srgbClr val="3366CC"/>
                </a:solidFill>
                <a:latin typeface="微软雅黑" pitchFamily="34" charset="-122"/>
                <a:ea typeface="微软雅黑" pitchFamily="34" charset="-122"/>
              </a:rPr>
              <a:t>·N</a:t>
            </a:r>
            <a:r>
              <a:rPr lang="zh-CN" altLang="en-US" sz="2000" dirty="0">
                <a:solidFill>
                  <a:srgbClr val="3366CC"/>
                </a:solidFill>
                <a:latin typeface="微软雅黑" pitchFamily="34" charset="-122"/>
                <a:ea typeface="微软雅黑" pitchFamily="34" charset="-122"/>
              </a:rPr>
              <a:t>库</a:t>
            </a:r>
            <a:r>
              <a:rPr lang="en-US" altLang="zh-CN" sz="2000" dirty="0">
                <a:solidFill>
                  <a:srgbClr val="3366CC"/>
                </a:solidFill>
                <a:latin typeface="微软雅黑" pitchFamily="34" charset="-122"/>
                <a:ea typeface="微软雅黑" pitchFamily="34" charset="-122"/>
              </a:rPr>
              <a:t>·N</a:t>
            </a:r>
            <a:r>
              <a:rPr lang="zh-CN" altLang="en-US" sz="2000" dirty="0">
                <a:solidFill>
                  <a:srgbClr val="3366CC"/>
                </a:solidFill>
                <a:latin typeface="微软雅黑" pitchFamily="34" charset="-122"/>
                <a:ea typeface="微软雅黑" pitchFamily="34" charset="-122"/>
              </a:rPr>
              <a:t>网”</a:t>
            </a:r>
            <a:endParaRPr lang="en-US" altLang="zh-CN" sz="2000" dirty="0">
              <a:solidFill>
                <a:srgbClr val="3366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68580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8313" y="-26988"/>
            <a:ext cx="4603750" cy="86360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粗倩简体" pitchFamily="65" charset="-122"/>
                <a:ea typeface="方正粗倩简体" pitchFamily="65" charset="-122"/>
              </a:rPr>
              <a:t>二、项目进展</a:t>
            </a:r>
            <a:endParaRPr lang="es-HN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463550" y="1000125"/>
            <a:ext cx="8572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678" tIns="40339" rIns="80678" bIns="40339">
            <a:spAutoFit/>
          </a:bodyPr>
          <a:lstStyle/>
          <a:p>
            <a:pPr defTabSz="806450">
              <a:lnSpc>
                <a:spcPct val="105000"/>
              </a:lnSpc>
              <a:spcBef>
                <a:spcPct val="50000"/>
              </a:spcBef>
            </a:pPr>
            <a:r>
              <a:rPr kumimoji="1" lang="en-US" altLang="zh-CN" sz="26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5.</a:t>
            </a:r>
            <a:r>
              <a:rPr kumimoji="1" lang="zh-CN" altLang="en-US" sz="26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依托资源公共服务平台开展共享应用</a:t>
            </a:r>
            <a:endParaRPr kumimoji="1" lang="zh-CN" altLang="zh-CN" sz="260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73025"/>
            <a:ext cx="6575425" cy="671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8313" y="-26988"/>
            <a:ext cx="4603750" cy="86360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粗倩简体" pitchFamily="65" charset="-122"/>
                <a:ea typeface="方正粗倩简体" pitchFamily="65" charset="-122"/>
              </a:rPr>
              <a:t>二、项目进展</a:t>
            </a:r>
            <a:endParaRPr lang="es-HN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463550" y="1000125"/>
            <a:ext cx="8572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678" tIns="40339" rIns="80678" bIns="40339">
            <a:spAutoFit/>
          </a:bodyPr>
          <a:lstStyle/>
          <a:p>
            <a:pPr defTabSz="806450">
              <a:lnSpc>
                <a:spcPct val="105000"/>
              </a:lnSpc>
              <a:spcBef>
                <a:spcPct val="50000"/>
              </a:spcBef>
            </a:pPr>
            <a:r>
              <a:rPr kumimoji="1" lang="en-US" altLang="zh-CN" sz="26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5.</a:t>
            </a:r>
            <a:r>
              <a:rPr kumimoji="1" lang="zh-CN" altLang="en-US" sz="26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依托资源公共服务平台开展共享应用</a:t>
            </a:r>
            <a:endParaRPr kumimoji="1" lang="zh-CN" altLang="zh-CN" sz="260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71438"/>
            <a:ext cx="7069137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8313" y="-26988"/>
            <a:ext cx="4603750" cy="86360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粗倩简体" pitchFamily="65" charset="-122"/>
                <a:ea typeface="方正粗倩简体" pitchFamily="65" charset="-122"/>
              </a:rPr>
              <a:t>二、项目进展</a:t>
            </a:r>
            <a:endParaRPr lang="es-HN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463550" y="1000125"/>
            <a:ext cx="8572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678" tIns="40339" rIns="80678" bIns="40339">
            <a:spAutoFit/>
          </a:bodyPr>
          <a:lstStyle/>
          <a:p>
            <a:pPr defTabSz="806450">
              <a:lnSpc>
                <a:spcPct val="105000"/>
              </a:lnSpc>
              <a:spcBef>
                <a:spcPct val="50000"/>
              </a:spcBef>
            </a:pPr>
            <a:r>
              <a:rPr kumimoji="1" lang="en-US" altLang="zh-CN" sz="26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5.</a:t>
            </a:r>
            <a:r>
              <a:rPr kumimoji="1" lang="zh-CN" altLang="en-US" sz="26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依托资源公共服务平台开展共享应用</a:t>
            </a:r>
            <a:endParaRPr kumimoji="1" lang="zh-CN" altLang="zh-CN" sz="260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8" name="内容占位符 3" descr="首页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8313" y="-26988"/>
            <a:ext cx="3103562" cy="86360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二、项目进展</a:t>
            </a:r>
            <a:endParaRPr lang="es-HN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571500" y="998538"/>
            <a:ext cx="7143750" cy="48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678" tIns="40339" rIns="80678" bIns="40339">
            <a:spAutoFit/>
          </a:bodyPr>
          <a:lstStyle/>
          <a:p>
            <a:pPr lvl="0">
              <a:lnSpc>
                <a:spcPts val="3700"/>
              </a:lnSpc>
              <a:spcBef>
                <a:spcPct val="50000"/>
              </a:spcBef>
              <a:defRPr/>
            </a:pPr>
            <a:r>
              <a:rPr kumimoji="1" lang="en-US" altLang="zh-CN" sz="2400" b="1" dirty="0" smtClean="0">
                <a:solidFill>
                  <a:srgbClr val="000000"/>
                </a:solidFill>
                <a:latin typeface="宋体"/>
                <a:ea typeface="宋体"/>
              </a:rPr>
              <a:t>5.</a:t>
            </a:r>
            <a:r>
              <a:rPr kumimoji="1" lang="zh-CN" altLang="en-US" sz="2400" b="1" dirty="0" smtClean="0">
                <a:solidFill>
                  <a:srgbClr val="000000"/>
                </a:solidFill>
                <a:latin typeface="宋体"/>
                <a:ea typeface="宋体"/>
              </a:rPr>
              <a:t>启动</a:t>
            </a:r>
            <a:r>
              <a:rPr kumimoji="1" lang="zh-CN" altLang="en-US" sz="2400" b="1" dirty="0">
                <a:solidFill>
                  <a:srgbClr val="000000"/>
                </a:solidFill>
                <a:latin typeface="宋体"/>
                <a:ea typeface="宋体"/>
              </a:rPr>
              <a:t>了数字化学习资源的共享应用</a:t>
            </a:r>
            <a:endParaRPr kumimoji="1" lang="en-US" altLang="zh-CN" sz="2400" b="1" dirty="0">
              <a:solidFill>
                <a:srgbClr val="000000"/>
              </a:solidFill>
              <a:latin typeface="宋体"/>
              <a:ea typeface="宋体"/>
            </a:endParaRPr>
          </a:p>
        </p:txBody>
      </p:sp>
      <p:pic>
        <p:nvPicPr>
          <p:cNvPr id="6" name="图片 25" descr="泛在学习平台logo(投影黑).png"/>
          <p:cNvPicPr>
            <a:picLocks noChangeAspect="1"/>
          </p:cNvPicPr>
          <p:nvPr/>
        </p:nvPicPr>
        <p:blipFill>
          <a:blip r:embed="rId2" cstate="print"/>
          <a:srcRect l="19531" r="58594"/>
          <a:stretch>
            <a:fillRect/>
          </a:stretch>
        </p:blipFill>
        <p:spPr bwMode="auto">
          <a:xfrm>
            <a:off x="214313" y="1357313"/>
            <a:ext cx="2214562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28" descr="泛在学习平台logo(投影黑).png"/>
          <p:cNvPicPr>
            <a:picLocks noChangeAspect="1"/>
          </p:cNvPicPr>
          <p:nvPr/>
        </p:nvPicPr>
        <p:blipFill>
          <a:blip r:embed="rId3" cstate="print"/>
          <a:srcRect l="39063" r="38281"/>
          <a:stretch>
            <a:fillRect/>
          </a:stretch>
        </p:blipFill>
        <p:spPr bwMode="auto">
          <a:xfrm>
            <a:off x="142875" y="3286125"/>
            <a:ext cx="2357438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9650" y="1628775"/>
            <a:ext cx="5310188" cy="3943350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88" y="2286000"/>
            <a:ext cx="534511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8313" y="-26988"/>
            <a:ext cx="4603750" cy="86360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一、项目目标</a:t>
            </a:r>
            <a:endParaRPr lang="es-HN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214313" y="1000125"/>
            <a:ext cx="8229600" cy="47085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76225">
              <a:lnSpc>
                <a:spcPct val="150000"/>
              </a:lnSpc>
              <a:spcBef>
                <a:spcPct val="50000"/>
              </a:spcBef>
              <a:buNone/>
            </a:pPr>
            <a:r>
              <a:rPr lang="zh-CN" altLang="en-US" sz="2400" dirty="0" smtClean="0">
                <a:solidFill>
                  <a:srgbClr val="2F5EBB"/>
                </a:solidFill>
                <a:latin typeface="微软雅黑" pitchFamily="34" charset="-122"/>
                <a:ea typeface="微软雅黑" pitchFamily="34" charset="-122"/>
              </a:rPr>
              <a:t>总目标</a:t>
            </a:r>
            <a:endParaRPr lang="en-US" altLang="zh-CN" sz="2400" dirty="0" smtClean="0">
              <a:solidFill>
                <a:srgbClr val="2F5EBB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276225">
              <a:lnSpc>
                <a:spcPts val="3000"/>
              </a:lnSpc>
            </a:pPr>
            <a:r>
              <a:rPr lang="zh-CN" altLang="en-US" sz="2000" b="1" dirty="0" smtClean="0">
                <a:solidFill>
                  <a:srgbClr val="000000"/>
                </a:solidFill>
              </a:rPr>
              <a:t>建设国家级数字化学习资源中心，整合多方教育资源，推进优质资 源的开放与共享，为网络教育和终身学习提供资源支持。服务于高等教育、职业教育、继续教育，进而服务于学习型社会。</a:t>
            </a:r>
          </a:p>
          <a:p>
            <a:pPr indent="276225">
              <a:lnSpc>
                <a:spcPct val="150000"/>
              </a:lnSpc>
              <a:spcBef>
                <a:spcPct val="50000"/>
              </a:spcBef>
              <a:buNone/>
            </a:pPr>
            <a:r>
              <a:rPr lang="zh-CN" altLang="en-US" sz="2400" dirty="0" smtClean="0">
                <a:solidFill>
                  <a:srgbClr val="2F5EBB"/>
                </a:solidFill>
                <a:latin typeface="微软雅黑" pitchFamily="34" charset="-122"/>
                <a:ea typeface="微软雅黑" pitchFamily="34" charset="-122"/>
              </a:rPr>
              <a:t>具体目标</a:t>
            </a:r>
            <a:endParaRPr lang="en-US" altLang="zh-CN" sz="2400" dirty="0" smtClean="0">
              <a:solidFill>
                <a:srgbClr val="2F5EBB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276225">
              <a:lnSpc>
                <a:spcPts val="3000"/>
              </a:lnSpc>
            </a:pPr>
            <a:r>
              <a:rPr lang="zh-CN" altLang="en-US" sz="2000" b="1" dirty="0" smtClean="0">
                <a:solidFill>
                  <a:srgbClr val="000000"/>
                </a:solidFill>
              </a:rPr>
              <a:t>建构分布存储、统一管理的资源库系统和高效运行的学习资源管理和应用系统，支持百万量级用户规模；</a:t>
            </a:r>
            <a:endParaRPr lang="en-US" altLang="zh-CN" sz="2000" b="1" dirty="0" smtClean="0">
              <a:solidFill>
                <a:srgbClr val="000000"/>
              </a:solidFill>
            </a:endParaRPr>
          </a:p>
          <a:p>
            <a:pPr indent="276225">
              <a:lnSpc>
                <a:spcPts val="3000"/>
              </a:lnSpc>
            </a:pPr>
            <a:r>
              <a:rPr lang="zh-CN" altLang="en-US" sz="2000" b="1" dirty="0" smtClean="0">
                <a:solidFill>
                  <a:srgbClr val="000000"/>
                </a:solidFill>
              </a:rPr>
              <a:t>整合不少于</a:t>
            </a:r>
            <a:r>
              <a:rPr lang="en-US" altLang="zh-CN" sz="2000" b="1" dirty="0" smtClean="0">
                <a:solidFill>
                  <a:srgbClr val="000000"/>
                </a:solidFill>
              </a:rPr>
              <a:t>5000</a:t>
            </a:r>
            <a:r>
              <a:rPr lang="zh-CN" altLang="en-US" sz="2000" b="1" dirty="0" smtClean="0">
                <a:solidFill>
                  <a:srgbClr val="000000"/>
                </a:solidFill>
              </a:rPr>
              <a:t>门课程，容量达</a:t>
            </a:r>
            <a:r>
              <a:rPr lang="en-US" altLang="zh-CN" sz="2000" b="1" dirty="0" smtClean="0">
                <a:solidFill>
                  <a:srgbClr val="000000"/>
                </a:solidFill>
              </a:rPr>
              <a:t>50TB</a:t>
            </a:r>
            <a:r>
              <a:rPr lang="zh-CN" altLang="en-US" sz="2000" b="1" dirty="0" smtClean="0">
                <a:solidFill>
                  <a:srgbClr val="000000"/>
                </a:solidFill>
              </a:rPr>
              <a:t>；</a:t>
            </a:r>
            <a:endParaRPr lang="en-US" altLang="zh-CN" sz="2000" b="1" dirty="0" smtClean="0">
              <a:solidFill>
                <a:srgbClr val="000000"/>
              </a:solidFill>
            </a:endParaRPr>
          </a:p>
          <a:p>
            <a:pPr indent="276225">
              <a:lnSpc>
                <a:spcPts val="3000"/>
              </a:lnSpc>
            </a:pPr>
            <a:r>
              <a:rPr lang="zh-CN" altLang="en-US" sz="2000" b="1" dirty="0" smtClean="0">
                <a:solidFill>
                  <a:srgbClr val="000000"/>
                </a:solidFill>
              </a:rPr>
              <a:t>初步建立资源共享的机制和模式，面向机构和社会成员开展资源共享应用服务。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8313" y="-26988"/>
            <a:ext cx="6675437" cy="86360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三、示范应用目标和主要任务</a:t>
            </a:r>
            <a:endParaRPr lang="es-HN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22263" y="1071563"/>
            <a:ext cx="8607425" cy="46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76225">
              <a:lnSpc>
                <a:spcPct val="120000"/>
              </a:lnSpc>
            </a:pPr>
            <a:r>
              <a:rPr kumimoji="1" lang="en-US" altLang="zh-CN" sz="2600" dirty="0">
                <a:solidFill>
                  <a:srgbClr val="2F5EBB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kumimoji="1" lang="zh-CN" altLang="en-US" sz="2600" dirty="0">
                <a:solidFill>
                  <a:srgbClr val="2F5EBB"/>
                </a:solidFill>
                <a:latin typeface="微软雅黑" pitchFamily="34" charset="-122"/>
                <a:ea typeface="微软雅黑" pitchFamily="34" charset="-122"/>
              </a:rPr>
              <a:t> 目标</a:t>
            </a:r>
            <a:endParaRPr kumimoji="1" lang="en-US" altLang="zh-CN" sz="2600" dirty="0">
              <a:solidFill>
                <a:srgbClr val="2F5EBB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276225">
              <a:lnSpc>
                <a:spcPts val="2400"/>
              </a:lnSpc>
            </a:pPr>
            <a:endParaRPr kumimoji="1" lang="en-US" altLang="zh-CN" sz="26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 indent="276225">
              <a:lnSpc>
                <a:spcPct val="150000"/>
              </a:lnSpc>
            </a:pPr>
            <a:r>
              <a:rPr kumimoji="1" lang="zh-CN" altLang="en-US" sz="2400" dirty="0">
                <a:latin typeface="黑体" pitchFamily="49" charset="-122"/>
                <a:ea typeface="黑体" pitchFamily="49" charset="-122"/>
              </a:rPr>
              <a:t>（</a:t>
            </a:r>
            <a:r>
              <a:rPr kumimoji="1" lang="en-US" altLang="zh-CN" sz="2400" dirty="0">
                <a:latin typeface="黑体" pitchFamily="49" charset="-122"/>
                <a:ea typeface="黑体" pitchFamily="49" charset="-122"/>
              </a:rPr>
              <a:t>1</a:t>
            </a:r>
            <a:r>
              <a:rPr kumimoji="1" lang="zh-CN" altLang="en-US" sz="2400" dirty="0">
                <a:latin typeface="黑体" pitchFamily="49" charset="-122"/>
                <a:ea typeface="黑体" pitchFamily="49" charset="-122"/>
              </a:rPr>
              <a:t>）实现国家级“资源公共服务平台”对数字化学习的支持服务</a:t>
            </a:r>
            <a:endParaRPr kumimoji="1" lang="en-US" altLang="zh-CN" sz="2400" dirty="0">
              <a:latin typeface="黑体" pitchFamily="49" charset="-122"/>
              <a:ea typeface="黑体" pitchFamily="49" charset="-122"/>
            </a:endParaRPr>
          </a:p>
          <a:p>
            <a:pPr indent="276225">
              <a:lnSpc>
                <a:spcPct val="150000"/>
              </a:lnSpc>
            </a:pPr>
            <a:r>
              <a:rPr kumimoji="1" lang="zh-CN" altLang="en-US" sz="2400" dirty="0">
                <a:latin typeface="黑体" pitchFamily="49" charset="-122"/>
                <a:ea typeface="黑体" pitchFamily="49" charset="-122"/>
              </a:rPr>
              <a:t>（</a:t>
            </a:r>
            <a:r>
              <a:rPr kumimoji="1" lang="en-US" altLang="zh-CN" sz="2400" dirty="0">
                <a:latin typeface="黑体" pitchFamily="49" charset="-122"/>
                <a:ea typeface="黑体" pitchFamily="49" charset="-122"/>
              </a:rPr>
              <a:t>2</a:t>
            </a:r>
            <a:r>
              <a:rPr kumimoji="1" lang="zh-CN" altLang="en-US" sz="2400" dirty="0">
                <a:latin typeface="黑体" pitchFamily="49" charset="-122"/>
                <a:ea typeface="黑体" pitchFamily="49" charset="-122"/>
              </a:rPr>
              <a:t>）构建国家级资源中心分中心服务体系，探索可持续发展的长效运行机制</a:t>
            </a:r>
            <a:endParaRPr lang="zh-CN" altLang="en-US" sz="2400" dirty="0"/>
          </a:p>
          <a:p>
            <a:pPr indent="276225">
              <a:lnSpc>
                <a:spcPct val="150000"/>
              </a:lnSpc>
            </a:pPr>
            <a:r>
              <a:rPr kumimoji="1" lang="zh-CN" altLang="en-US" sz="2400" dirty="0">
                <a:latin typeface="黑体" pitchFamily="49" charset="-122"/>
                <a:ea typeface="黑体" pitchFamily="49" charset="-122"/>
              </a:rPr>
              <a:t>（</a:t>
            </a:r>
            <a:r>
              <a:rPr kumimoji="1" lang="en-US" altLang="zh-CN" sz="2400" dirty="0">
                <a:latin typeface="黑体" pitchFamily="49" charset="-122"/>
                <a:ea typeface="黑体" pitchFamily="49" charset="-122"/>
              </a:rPr>
              <a:t>3</a:t>
            </a:r>
            <a:r>
              <a:rPr kumimoji="1" lang="zh-CN" altLang="en-US" sz="2400" dirty="0">
                <a:latin typeface="黑体" pitchFamily="49" charset="-122"/>
                <a:ea typeface="黑体" pitchFamily="49" charset="-122"/>
              </a:rPr>
              <a:t>）探索形成促进优质数字化学习</a:t>
            </a:r>
            <a:r>
              <a:rPr kumimoji="1" lang="zh-CN" altLang="en-US" sz="2400" dirty="0" smtClean="0">
                <a:latin typeface="黑体" pitchFamily="49" charset="-122"/>
                <a:ea typeface="黑体" pitchFamily="49" charset="-122"/>
              </a:rPr>
              <a:t>资源</a:t>
            </a:r>
            <a:r>
              <a:rPr kumimoji="1" lang="zh-CN" altLang="en-US" sz="2400" dirty="0">
                <a:latin typeface="黑体" pitchFamily="49" charset="-122"/>
                <a:ea typeface="黑体" pitchFamily="49" charset="-122"/>
              </a:rPr>
              <a:t>生产</a:t>
            </a:r>
            <a:r>
              <a:rPr kumimoji="1" lang="zh-CN" altLang="en-US" sz="2400" dirty="0" smtClean="0">
                <a:latin typeface="黑体" pitchFamily="49" charset="-122"/>
                <a:ea typeface="黑体" pitchFamily="49" charset="-122"/>
              </a:rPr>
              <a:t>、</a:t>
            </a:r>
            <a:r>
              <a:rPr kumimoji="1" lang="zh-CN" altLang="en-US" sz="2400" dirty="0">
                <a:latin typeface="黑体" pitchFamily="49" charset="-122"/>
                <a:ea typeface="黑体" pitchFamily="49" charset="-122"/>
              </a:rPr>
              <a:t>流动、共享的相关机制和模式</a:t>
            </a:r>
          </a:p>
          <a:p>
            <a:pPr indent="276225">
              <a:lnSpc>
                <a:spcPct val="120000"/>
              </a:lnSpc>
            </a:pPr>
            <a:endParaRPr kumimoji="1" lang="zh-CN" altLang="en-US" sz="26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8313" y="-26988"/>
            <a:ext cx="6675437" cy="86360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三、示范应用目标和主要任务</a:t>
            </a:r>
            <a:endParaRPr lang="es-HN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23888" y="1143000"/>
            <a:ext cx="82804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600" dirty="0">
                <a:latin typeface="微软雅黑" pitchFamily="34" charset="-122"/>
                <a:ea typeface="微软雅黑" pitchFamily="34" charset="-122"/>
              </a:rPr>
              <a:t>2. </a:t>
            </a:r>
            <a:r>
              <a:rPr kumimoji="1" lang="zh-CN" altLang="en-US" sz="2600" dirty="0">
                <a:latin typeface="微软雅黑" pitchFamily="34" charset="-122"/>
                <a:ea typeface="微软雅黑" pitchFamily="34" charset="-122"/>
              </a:rPr>
              <a:t>主要任务</a:t>
            </a:r>
            <a:endParaRPr kumimoji="1" lang="en-US" altLang="zh-CN" sz="2600" dirty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2600" dirty="0">
                <a:latin typeface="黑体" pitchFamily="49" charset="-122"/>
                <a:ea typeface="黑体" pitchFamily="49" charset="-122"/>
              </a:rPr>
              <a:t>（</a:t>
            </a:r>
            <a:r>
              <a:rPr kumimoji="1" lang="en-US" altLang="zh-CN" sz="2600" dirty="0">
                <a:latin typeface="黑体" pitchFamily="49" charset="-122"/>
                <a:ea typeface="黑体" pitchFamily="49" charset="-122"/>
              </a:rPr>
              <a:t>1</a:t>
            </a:r>
            <a:r>
              <a:rPr kumimoji="1" lang="zh-CN" altLang="en-US" sz="2600" dirty="0">
                <a:latin typeface="黑体" pitchFamily="49" charset="-122"/>
                <a:ea typeface="黑体" pitchFamily="49" charset="-122"/>
              </a:rPr>
              <a:t>）搭建系统、实现互联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zh-CN" altLang="en-US" sz="2200" b="1" dirty="0">
                <a:solidFill>
                  <a:srgbClr val="2F5EBB"/>
                </a:solidFill>
              </a:rPr>
              <a:t>   </a:t>
            </a:r>
            <a:r>
              <a:rPr lang="zh-CN" altLang="en-US" sz="2400" dirty="0">
                <a:solidFill>
                  <a:srgbClr val="2F5EBB"/>
                </a:solidFill>
                <a:latin typeface="黑体" pitchFamily="49" charset="-122"/>
                <a:ea typeface="黑体" pitchFamily="49" charset="-122"/>
              </a:rPr>
              <a:t>安装部署分中心系统</a:t>
            </a:r>
            <a:endParaRPr lang="en-US" altLang="zh-CN" sz="2400" dirty="0">
              <a:solidFill>
                <a:srgbClr val="2F5EBB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500688" y="3608388"/>
            <a:ext cx="3348037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2000" b="1">
                <a:latin typeface="宋体" pitchFamily="2" charset="-122"/>
              </a:rPr>
              <a:t> 与总中心建立认证关系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2000" b="1">
                <a:latin typeface="宋体" pitchFamily="2" charset="-122"/>
              </a:rPr>
              <a:t> 实现目录同步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2000" b="1">
                <a:latin typeface="宋体" pitchFamily="2" charset="-122"/>
              </a:rPr>
              <a:t> 实现其他分中心的互联</a:t>
            </a:r>
          </a:p>
        </p:txBody>
      </p:sp>
      <p:pic>
        <p:nvPicPr>
          <p:cNvPr id="11" name="内容占位符 3" descr="NERC包装效果图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2817813"/>
            <a:ext cx="4429125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8313" y="-26988"/>
            <a:ext cx="6675437" cy="86360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三、示范应用目标和主要任务</a:t>
            </a:r>
            <a:endParaRPr lang="es-HN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23888" y="1143000"/>
            <a:ext cx="82804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600" dirty="0">
                <a:latin typeface="微软雅黑" pitchFamily="34" charset="-122"/>
                <a:ea typeface="微软雅黑" pitchFamily="34" charset="-122"/>
              </a:rPr>
              <a:t>2. </a:t>
            </a:r>
            <a:r>
              <a:rPr kumimoji="1" lang="zh-CN" altLang="en-US" sz="2600" dirty="0">
                <a:latin typeface="微软雅黑" pitchFamily="34" charset="-122"/>
                <a:ea typeface="微软雅黑" pitchFamily="34" charset="-122"/>
              </a:rPr>
              <a:t>主要任务</a:t>
            </a:r>
            <a:endParaRPr kumimoji="1" lang="en-US" altLang="zh-CN" sz="2600" dirty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2600" dirty="0">
                <a:latin typeface="黑体" pitchFamily="49" charset="-122"/>
                <a:ea typeface="黑体" pitchFamily="49" charset="-122"/>
              </a:rPr>
              <a:t>（</a:t>
            </a:r>
            <a:r>
              <a:rPr kumimoji="1" lang="en-US" altLang="zh-CN" sz="2600" dirty="0">
                <a:latin typeface="黑体" pitchFamily="49" charset="-122"/>
                <a:ea typeface="黑体" pitchFamily="49" charset="-122"/>
              </a:rPr>
              <a:t>1</a:t>
            </a:r>
            <a:r>
              <a:rPr kumimoji="1" lang="zh-CN" altLang="en-US" sz="2600" dirty="0">
                <a:latin typeface="黑体" pitchFamily="49" charset="-122"/>
                <a:ea typeface="黑体" pitchFamily="49" charset="-122"/>
              </a:rPr>
              <a:t>）搭建系统、实现互联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zh-CN" altLang="en-US" sz="2200" b="1" dirty="0">
                <a:solidFill>
                  <a:srgbClr val="2F5EBB"/>
                </a:solidFill>
              </a:rPr>
              <a:t>   </a:t>
            </a:r>
            <a:r>
              <a:rPr lang="zh-CN" altLang="en-US" sz="2400" dirty="0">
                <a:solidFill>
                  <a:srgbClr val="2F5EBB"/>
                </a:solidFill>
                <a:latin typeface="黑体" pitchFamily="49" charset="-122"/>
                <a:ea typeface="黑体" pitchFamily="49" charset="-122"/>
              </a:rPr>
              <a:t>安装部署学分银行系统</a:t>
            </a:r>
            <a:endParaRPr lang="en-US" altLang="zh-CN" sz="2400" dirty="0">
              <a:solidFill>
                <a:srgbClr val="2F5EBB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Picture 2" descr="C:\Documents and Settings\Administrator\桌面\学分银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2822575"/>
            <a:ext cx="4714875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089650" y="3429000"/>
            <a:ext cx="233997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zh-CN" altLang="en-US" sz="2000" b="1">
                <a:latin typeface="宋体" pitchFamily="2" charset="-122"/>
              </a:rPr>
              <a:t> 学分记录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zh-CN" altLang="en-US" sz="2000" b="1">
                <a:latin typeface="宋体" pitchFamily="2" charset="-122"/>
              </a:rPr>
              <a:t> 学分检索查询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zh-CN" altLang="en-US" sz="2000" b="1">
                <a:latin typeface="宋体" pitchFamily="2" charset="-122"/>
              </a:rPr>
              <a:t> 学分转换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zh-CN" altLang="en-US" sz="2000" b="1">
                <a:latin typeface="宋体" pitchFamily="2" charset="-122"/>
              </a:rPr>
              <a:t> 学分兑换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8313" y="-26988"/>
            <a:ext cx="6675437" cy="86360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三、示范应用目标和主要任务</a:t>
            </a:r>
            <a:endParaRPr lang="es-HN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23888" y="1143000"/>
            <a:ext cx="82804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600">
                <a:latin typeface="微软雅黑" pitchFamily="34" charset="-122"/>
                <a:ea typeface="微软雅黑" pitchFamily="34" charset="-122"/>
              </a:rPr>
              <a:t>2. </a:t>
            </a:r>
            <a:r>
              <a:rPr kumimoji="1" lang="zh-CN" altLang="en-US" sz="2600">
                <a:latin typeface="微软雅黑" pitchFamily="34" charset="-122"/>
                <a:ea typeface="微软雅黑" pitchFamily="34" charset="-122"/>
              </a:rPr>
              <a:t>主要任务</a:t>
            </a:r>
            <a:endParaRPr kumimoji="1" lang="en-US" altLang="zh-CN" sz="260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2600">
                <a:latin typeface="黑体" pitchFamily="49" charset="-122"/>
                <a:ea typeface="黑体" pitchFamily="49" charset="-122"/>
              </a:rPr>
              <a:t>（</a:t>
            </a:r>
            <a:r>
              <a:rPr kumimoji="1" lang="en-US" altLang="zh-CN" sz="2600">
                <a:latin typeface="黑体" pitchFamily="49" charset="-122"/>
                <a:ea typeface="黑体" pitchFamily="49" charset="-122"/>
              </a:rPr>
              <a:t>1</a:t>
            </a:r>
            <a:r>
              <a:rPr kumimoji="1" lang="zh-CN" altLang="en-US" sz="2600">
                <a:latin typeface="黑体" pitchFamily="49" charset="-122"/>
                <a:ea typeface="黑体" pitchFamily="49" charset="-122"/>
              </a:rPr>
              <a:t>）搭建系统、实现互联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zh-CN" altLang="en-US" sz="2200" b="1">
                <a:solidFill>
                  <a:srgbClr val="2F5EBB"/>
                </a:solidFill>
              </a:rPr>
              <a:t>   </a:t>
            </a:r>
            <a:r>
              <a:rPr lang="zh-CN" altLang="en-US" sz="2400">
                <a:solidFill>
                  <a:srgbClr val="2F5EBB"/>
                </a:solidFill>
                <a:latin typeface="黑体" pitchFamily="49" charset="-122"/>
                <a:ea typeface="黑体" pitchFamily="49" charset="-122"/>
              </a:rPr>
              <a:t>资源中心平台与学习平台连通</a:t>
            </a:r>
            <a:endParaRPr lang="en-US" altLang="zh-CN" sz="2400">
              <a:solidFill>
                <a:srgbClr val="2F5EBB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5" descr="资源平台、学习平台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2857500"/>
            <a:ext cx="486251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643563" y="3594100"/>
            <a:ext cx="3203575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zh-CN" altLang="en-US" b="1"/>
              <a:t> 有资源平台支撑的学习平台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zh-CN" altLang="en-US" b="1"/>
              <a:t> 教师、学生用户单点登录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zh-CN" altLang="en-US" b="1"/>
              <a:t> 资源的按需调用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8313" y="-26988"/>
            <a:ext cx="6675437" cy="86360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三、示范应用目标和主要任务</a:t>
            </a:r>
            <a:endParaRPr lang="es-HN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23888" y="1143000"/>
            <a:ext cx="82804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600" dirty="0">
                <a:latin typeface="微软雅黑" pitchFamily="34" charset="-122"/>
                <a:ea typeface="微软雅黑" pitchFamily="34" charset="-122"/>
              </a:rPr>
              <a:t>2. </a:t>
            </a:r>
            <a:r>
              <a:rPr kumimoji="1" lang="zh-CN" altLang="en-US" sz="2600" dirty="0">
                <a:latin typeface="微软雅黑" pitchFamily="34" charset="-122"/>
                <a:ea typeface="微软雅黑" pitchFamily="34" charset="-122"/>
              </a:rPr>
              <a:t>主要任务</a:t>
            </a:r>
            <a:endParaRPr kumimoji="1" lang="en-US" altLang="zh-CN" sz="2600" dirty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2600" dirty="0">
                <a:latin typeface="黑体" pitchFamily="49" charset="-122"/>
                <a:ea typeface="黑体" pitchFamily="49" charset="-122"/>
              </a:rPr>
              <a:t>（</a:t>
            </a:r>
            <a:r>
              <a:rPr kumimoji="1" lang="en-US" altLang="zh-CN" sz="2600" dirty="0">
                <a:latin typeface="黑体" pitchFamily="49" charset="-122"/>
                <a:ea typeface="黑体" pitchFamily="49" charset="-122"/>
              </a:rPr>
              <a:t>2</a:t>
            </a:r>
            <a:r>
              <a:rPr kumimoji="1" lang="zh-CN" altLang="en-US" sz="2600" dirty="0">
                <a:latin typeface="黑体" pitchFamily="49" charset="-122"/>
                <a:ea typeface="黑体" pitchFamily="49" charset="-122"/>
              </a:rPr>
              <a:t>）依托平台、开展应用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zh-CN" altLang="en-US" sz="2200" b="1" dirty="0">
                <a:solidFill>
                  <a:srgbClr val="2F5EBB"/>
                </a:solidFill>
              </a:rPr>
              <a:t>   </a:t>
            </a:r>
            <a:r>
              <a:rPr lang="zh-CN" altLang="en-US" sz="2400" dirty="0">
                <a:solidFill>
                  <a:srgbClr val="2F5EBB"/>
                </a:solidFill>
                <a:latin typeface="黑体" pitchFamily="49" charset="-122"/>
                <a:ea typeface="黑体" pitchFamily="49" charset="-122"/>
              </a:rPr>
              <a:t>导入基础性资源源</a:t>
            </a:r>
            <a:endParaRPr lang="en-US" altLang="zh-CN" sz="2400" dirty="0">
              <a:solidFill>
                <a:srgbClr val="2F5EBB"/>
              </a:solidFill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33344" y="2786058"/>
          <a:ext cx="8353498" cy="300405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341552"/>
                <a:gridCol w="4011946"/>
              </a:tblGrid>
              <a:tr h="4489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类    型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课程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/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条目数量</a:t>
                      </a:r>
                    </a:p>
                  </a:txBody>
                  <a:tcPr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4571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中央电大开放教育课程资源</a:t>
                      </a:r>
                    </a:p>
                  </a:txBody>
                  <a:tcPr marL="84801" marR="84801" marT="42385" marB="423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30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0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门（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14875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）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L="84801" marR="84801" marT="42385" marB="423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571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电大系统多媒体获奖课件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84801" marR="84801" marT="42385" marB="423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31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5250" algn="l"/>
                          <a:tab pos="361950" algn="l"/>
                          <a:tab pos="441325" algn="l"/>
                        </a:tabLst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65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个</a:t>
                      </a:r>
                    </a:p>
                  </a:txBody>
                  <a:tcPr marL="84801" marR="84801" marT="42385" marB="423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571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中国燎原广播电视学校视频资源</a:t>
                      </a:r>
                    </a:p>
                  </a:txBody>
                  <a:tcPr marL="84801" marR="84801" marT="42385" marB="423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+mn-cs"/>
                        </a:rPr>
                        <a:t>451</a:t>
                      </a:r>
                      <a:r>
                        <a:rPr kumimoji="0" lang="zh-CN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+mn-cs"/>
                        </a:rPr>
                        <a:t>个</a:t>
                      </a:r>
                    </a:p>
                  </a:txBody>
                  <a:tcPr marL="84801" marR="84801" marT="42385" marB="423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846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国家精品课程</a:t>
                      </a:r>
                    </a:p>
                  </a:txBody>
                  <a:tcPr marL="84801" marR="84801" marT="42385" marB="423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1012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门</a:t>
                      </a:r>
                    </a:p>
                  </a:txBody>
                  <a:tcPr marL="84801" marR="84801" marT="42385" marB="423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571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国外教育资源（麻省理工大学课程资源）</a:t>
                      </a:r>
                    </a:p>
                  </a:txBody>
                  <a:tcPr marL="84801" marR="84801" marT="42385" marB="423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100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门</a:t>
                      </a:r>
                    </a:p>
                  </a:txBody>
                  <a:tcPr marL="84801" marR="84801" marT="42385" marB="423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846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汇总</a:t>
                      </a:r>
                    </a:p>
                  </a:txBody>
                  <a:tcPr marL="84801" marR="84801" marT="42385" marB="423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50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1412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门（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16491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）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84801" marR="84801" marT="42385" marB="423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8313" y="-26988"/>
            <a:ext cx="6675437" cy="86360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三、示范应用目标和主要任务</a:t>
            </a:r>
            <a:endParaRPr lang="es-HN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623888" y="1143000"/>
            <a:ext cx="82804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600">
                <a:latin typeface="微软雅黑" pitchFamily="34" charset="-122"/>
                <a:ea typeface="微软雅黑" pitchFamily="34" charset="-122"/>
              </a:rPr>
              <a:t>2. </a:t>
            </a:r>
            <a:r>
              <a:rPr kumimoji="1" lang="zh-CN" altLang="en-US" sz="2600">
                <a:latin typeface="微软雅黑" pitchFamily="34" charset="-122"/>
                <a:ea typeface="微软雅黑" pitchFamily="34" charset="-122"/>
              </a:rPr>
              <a:t>主要任务</a:t>
            </a:r>
            <a:endParaRPr kumimoji="1" lang="en-US" altLang="zh-CN" sz="260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2600">
                <a:latin typeface="黑体" pitchFamily="49" charset="-122"/>
                <a:ea typeface="黑体" pitchFamily="49" charset="-122"/>
              </a:rPr>
              <a:t>（</a:t>
            </a:r>
            <a:r>
              <a:rPr kumimoji="1" lang="en-US" altLang="zh-CN" sz="2600">
                <a:latin typeface="黑体" pitchFamily="49" charset="-122"/>
                <a:ea typeface="黑体" pitchFamily="49" charset="-122"/>
              </a:rPr>
              <a:t>2</a:t>
            </a:r>
            <a:r>
              <a:rPr kumimoji="1" lang="zh-CN" altLang="en-US" sz="2600">
                <a:latin typeface="黑体" pitchFamily="49" charset="-122"/>
                <a:ea typeface="黑体" pitchFamily="49" charset="-122"/>
              </a:rPr>
              <a:t>）依托平台、开展应用</a:t>
            </a:r>
          </a:p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 整合入库自有资源</a:t>
            </a:r>
            <a:endParaRPr lang="en-US" altLang="zh-CN" sz="2400">
              <a:solidFill>
                <a:srgbClr val="2F5EBB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8132" name="矩形 4"/>
          <p:cNvSpPr>
            <a:spLocks noChangeArrowheads="1"/>
          </p:cNvSpPr>
          <p:nvPr/>
        </p:nvSpPr>
        <p:spPr bwMode="auto">
          <a:xfrm>
            <a:off x="642938" y="2928938"/>
            <a:ext cx="5786437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zh-CN" altLang="en-US" b="1"/>
              <a:t> </a:t>
            </a:r>
            <a:r>
              <a:rPr lang="zh-CN" altLang="en-US" sz="2000" b="1"/>
              <a:t>参加项目组织的资源管理培训；组织本地培训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zh-CN" altLang="en-US" sz="2000" b="1"/>
              <a:t>  应用统一的资源分类体系和元数据规范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zh-CN" altLang="en-US" sz="2000" b="1"/>
              <a:t>  形成规范化的资源整合入库流程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zh-CN" altLang="en-US" sz="2000" b="1"/>
              <a:t>  建立具备一定资源规模本地资源库</a:t>
            </a:r>
          </a:p>
          <a:p>
            <a:pPr>
              <a:lnSpc>
                <a:spcPct val="150000"/>
              </a:lnSpc>
              <a:buFontTx/>
              <a:buBlip>
                <a:blip r:embed="rId2"/>
              </a:buBlip>
            </a:pPr>
            <a:r>
              <a:rPr lang="zh-CN" altLang="en-US" sz="2000" b="1"/>
              <a:t>  参加符合</a:t>
            </a:r>
            <a:r>
              <a:rPr lang="en-US" altLang="zh-CN" sz="2000" b="1"/>
              <a:t>SCORM</a:t>
            </a:r>
            <a:r>
              <a:rPr lang="zh-CN" altLang="en-US" sz="2000" b="1"/>
              <a:t>标准的课件制作大赛</a:t>
            </a:r>
            <a:endParaRPr lang="en-US" altLang="zh-CN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8313" y="-26988"/>
            <a:ext cx="6675437" cy="86360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三、示范应用目标和主要任务</a:t>
            </a:r>
            <a:endParaRPr lang="es-HN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623888" y="1143000"/>
            <a:ext cx="82804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600">
                <a:latin typeface="微软雅黑" pitchFamily="34" charset="-122"/>
                <a:ea typeface="微软雅黑" pitchFamily="34" charset="-122"/>
              </a:rPr>
              <a:t>2. </a:t>
            </a:r>
            <a:r>
              <a:rPr kumimoji="1" lang="zh-CN" altLang="en-US" sz="2600">
                <a:latin typeface="微软雅黑" pitchFamily="34" charset="-122"/>
                <a:ea typeface="微软雅黑" pitchFamily="34" charset="-122"/>
              </a:rPr>
              <a:t>主要任务</a:t>
            </a:r>
            <a:endParaRPr kumimoji="1" lang="en-US" altLang="zh-CN" sz="260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2600">
                <a:latin typeface="黑体" pitchFamily="49" charset="-122"/>
                <a:ea typeface="黑体" pitchFamily="49" charset="-122"/>
              </a:rPr>
              <a:t>（</a:t>
            </a:r>
            <a:r>
              <a:rPr kumimoji="1" lang="en-US" altLang="zh-CN" sz="2600">
                <a:latin typeface="黑体" pitchFamily="49" charset="-122"/>
                <a:ea typeface="黑体" pitchFamily="49" charset="-122"/>
              </a:rPr>
              <a:t>2</a:t>
            </a:r>
            <a:r>
              <a:rPr kumimoji="1" lang="zh-CN" altLang="en-US" sz="2600">
                <a:latin typeface="黑体" pitchFamily="49" charset="-122"/>
                <a:ea typeface="黑体" pitchFamily="49" charset="-122"/>
              </a:rPr>
              <a:t>）依托平台、开展应用</a:t>
            </a:r>
          </a:p>
          <a:p>
            <a:pPr>
              <a:spcBef>
                <a:spcPct val="50000"/>
              </a:spcBef>
            </a:pPr>
            <a:r>
              <a:rPr lang="zh-CN" altLang="en-US" sz="2400" b="1"/>
              <a:t> </a:t>
            </a:r>
            <a:r>
              <a:rPr lang="zh-CN" altLang="en-US" sz="2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探索对数字化学习进行服务的有效方式</a:t>
            </a:r>
            <a:endParaRPr lang="en-US" altLang="zh-CN" sz="2400">
              <a:solidFill>
                <a:srgbClr val="2F5EBB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785813" y="2428875"/>
            <a:ext cx="6459537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200" b="1"/>
          </a:p>
          <a:p>
            <a:pPr>
              <a:lnSpc>
                <a:spcPct val="150000"/>
              </a:lnSpc>
              <a:buFontTx/>
              <a:buBlip>
                <a:blip r:embed="rId2"/>
              </a:buBlip>
            </a:pPr>
            <a:r>
              <a:rPr lang="zh-CN" altLang="en-US" sz="2000"/>
              <a:t>  </a:t>
            </a:r>
            <a:r>
              <a:rPr lang="zh-CN" altLang="en-US" sz="2000" b="1"/>
              <a:t>为学历教育提供资源服务</a:t>
            </a:r>
          </a:p>
          <a:p>
            <a:pPr>
              <a:lnSpc>
                <a:spcPct val="150000"/>
              </a:lnSpc>
            </a:pPr>
            <a:r>
              <a:rPr lang="zh-CN" altLang="en-US"/>
              <a:t>     形成资源中心服务教师日常教学工作的业务流程</a:t>
            </a:r>
          </a:p>
          <a:p>
            <a:pPr>
              <a:lnSpc>
                <a:spcPct val="150000"/>
              </a:lnSpc>
              <a:buFontTx/>
              <a:buBlip>
                <a:blip r:embed="rId2"/>
              </a:buBlip>
            </a:pPr>
            <a:r>
              <a:rPr lang="zh-CN" altLang="en-US" sz="2000"/>
              <a:t>  </a:t>
            </a:r>
            <a:r>
              <a:rPr lang="zh-CN" altLang="en-US" sz="2000" b="1"/>
              <a:t>为非学历培训提供资源服务</a:t>
            </a:r>
          </a:p>
          <a:p>
            <a:pPr>
              <a:lnSpc>
                <a:spcPct val="150000"/>
              </a:lnSpc>
            </a:pPr>
            <a:r>
              <a:rPr lang="zh-CN" altLang="en-US"/>
              <a:t>    如社区教育、党员干部培训、教师培训、农民教育等</a:t>
            </a:r>
          </a:p>
          <a:p>
            <a:pPr>
              <a:lnSpc>
                <a:spcPct val="150000"/>
              </a:lnSpc>
              <a:buFontTx/>
              <a:buBlip>
                <a:blip r:embed="rId2"/>
              </a:buBlip>
            </a:pPr>
            <a:r>
              <a:rPr lang="zh-CN" altLang="en-US" sz="2000"/>
              <a:t> </a:t>
            </a:r>
            <a:r>
              <a:rPr lang="zh-CN" altLang="en-US" sz="2000" b="1"/>
              <a:t>为公共支持服务体系及数字化学习港提供资源服务</a:t>
            </a:r>
          </a:p>
          <a:p>
            <a:pPr>
              <a:lnSpc>
                <a:spcPct val="150000"/>
              </a:lnSpc>
            </a:pPr>
            <a:r>
              <a:rPr lang="zh-CN" altLang="en-US"/>
              <a:t>    形成有效对接方式，满足资源需求</a:t>
            </a:r>
            <a:endParaRPr lang="zh-CN" altLang="en-US" sz="2400"/>
          </a:p>
          <a:p>
            <a:endParaRPr lang="zh-CN" altLang="en-US"/>
          </a:p>
          <a:p>
            <a:endParaRPr lang="zh-CN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8313" y="-26988"/>
            <a:ext cx="6675437" cy="86360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三、示范应用目标和主要任务</a:t>
            </a:r>
            <a:endParaRPr lang="es-HN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23888" y="1143000"/>
            <a:ext cx="82804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600">
                <a:latin typeface="微软雅黑" pitchFamily="34" charset="-122"/>
                <a:ea typeface="微软雅黑" pitchFamily="34" charset="-122"/>
              </a:rPr>
              <a:t>2. </a:t>
            </a:r>
            <a:r>
              <a:rPr kumimoji="1" lang="zh-CN" altLang="en-US" sz="2600">
                <a:latin typeface="微软雅黑" pitchFamily="34" charset="-122"/>
                <a:ea typeface="微软雅黑" pitchFamily="34" charset="-122"/>
              </a:rPr>
              <a:t>主要任务</a:t>
            </a:r>
            <a:endParaRPr kumimoji="1" lang="en-US" altLang="zh-CN" sz="260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2600">
                <a:latin typeface="黑体" pitchFamily="49" charset="-122"/>
                <a:ea typeface="黑体" pitchFamily="49" charset="-122"/>
              </a:rPr>
              <a:t>（</a:t>
            </a:r>
            <a:r>
              <a:rPr kumimoji="1" lang="en-US" altLang="zh-CN" sz="2600">
                <a:latin typeface="黑体" pitchFamily="49" charset="-122"/>
                <a:ea typeface="黑体" pitchFamily="49" charset="-122"/>
              </a:rPr>
              <a:t>2</a:t>
            </a:r>
            <a:r>
              <a:rPr kumimoji="1" lang="zh-CN" altLang="en-US" sz="2600">
                <a:latin typeface="黑体" pitchFamily="49" charset="-122"/>
                <a:ea typeface="黑体" pitchFamily="49" charset="-122"/>
              </a:rPr>
              <a:t>）依托平台、开展应用</a:t>
            </a:r>
          </a:p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 探索资源中心体系内开展资源共享的有效方式</a:t>
            </a:r>
            <a:endParaRPr lang="en-US" altLang="zh-CN" sz="2400">
              <a:solidFill>
                <a:srgbClr val="3366CC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785813" y="2347913"/>
            <a:ext cx="82804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400">
              <a:solidFill>
                <a:srgbClr val="3366CC"/>
              </a:solidFill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zh-CN" altLang="en-US" sz="2000" b="1"/>
              <a:t>   提供共享资源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zh-CN" altLang="en-US" sz="2000" b="1"/>
              <a:t>   参与共享基金的建立与使用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zh-CN" altLang="en-US" sz="2000" b="1"/>
              <a:t>   发布供需、合作信息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zh-CN" altLang="en-US" sz="2000" b="1"/>
              <a:t>   参与资源交易、交换，促进合理交易流程的建立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zh-CN" altLang="en-US" sz="2000" b="1"/>
              <a:t>   参与机制评价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zh-CN" altLang="en-US" sz="2000" b="1"/>
              <a:t>   提出应用需求，共同优化资源公共服务平台的功能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endParaRPr lang="zh-CN" alt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8313" y="-26988"/>
            <a:ext cx="6675437" cy="86360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三、示范应用目标和主要任务</a:t>
            </a:r>
            <a:endParaRPr lang="es-HN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23888" y="1143000"/>
            <a:ext cx="82804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600">
                <a:latin typeface="微软雅黑" pitchFamily="34" charset="-122"/>
                <a:ea typeface="微软雅黑" pitchFamily="34" charset="-122"/>
              </a:rPr>
              <a:t>2. </a:t>
            </a:r>
            <a:r>
              <a:rPr kumimoji="1" lang="zh-CN" altLang="en-US" sz="2600">
                <a:latin typeface="微软雅黑" pitchFamily="34" charset="-122"/>
                <a:ea typeface="微软雅黑" pitchFamily="34" charset="-122"/>
              </a:rPr>
              <a:t>主要任务</a:t>
            </a:r>
            <a:endParaRPr kumimoji="1" lang="en-US" altLang="zh-CN" sz="260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2600">
                <a:latin typeface="黑体" pitchFamily="49" charset="-122"/>
                <a:ea typeface="黑体" pitchFamily="49" charset="-122"/>
              </a:rPr>
              <a:t>（</a:t>
            </a:r>
            <a:r>
              <a:rPr kumimoji="1" lang="en-US" altLang="zh-CN" sz="2600">
                <a:latin typeface="黑体" pitchFamily="49" charset="-122"/>
                <a:ea typeface="黑体" pitchFamily="49" charset="-122"/>
              </a:rPr>
              <a:t>2</a:t>
            </a:r>
            <a:r>
              <a:rPr kumimoji="1" lang="zh-CN" altLang="en-US" sz="2600">
                <a:latin typeface="黑体" pitchFamily="49" charset="-122"/>
                <a:ea typeface="黑体" pitchFamily="49" charset="-122"/>
              </a:rPr>
              <a:t>）依托平台、开展应用</a:t>
            </a:r>
          </a:p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 开展“学分银行”应用</a:t>
            </a:r>
            <a:endParaRPr lang="en-US" altLang="zh-CN" sz="2400">
              <a:solidFill>
                <a:srgbClr val="3366CC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792163" y="2641600"/>
            <a:ext cx="48514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200" b="1"/>
          </a:p>
          <a:p>
            <a:pPr>
              <a:lnSpc>
                <a:spcPct val="150000"/>
              </a:lnSpc>
              <a:buFontTx/>
              <a:buBlip>
                <a:blip r:embed="rId2"/>
              </a:buBlip>
            </a:pPr>
            <a:r>
              <a:rPr lang="zh-CN" altLang="en-US" sz="2000" b="1"/>
              <a:t>  开展校际、校内课程互选</a:t>
            </a:r>
          </a:p>
          <a:p>
            <a:pPr>
              <a:lnSpc>
                <a:spcPct val="150000"/>
              </a:lnSpc>
              <a:buFontTx/>
              <a:buBlip>
                <a:blip r:embed="rId2"/>
              </a:buBlip>
            </a:pPr>
            <a:r>
              <a:rPr lang="zh-CN" altLang="en-US" sz="2000" b="1"/>
              <a:t>  提供学分记录、转换、查询服务</a:t>
            </a:r>
            <a:r>
              <a:rPr lang="zh-CN" altLang="en-US" sz="2000"/>
              <a:t>   </a:t>
            </a:r>
          </a:p>
          <a:p>
            <a:pPr>
              <a:lnSpc>
                <a:spcPct val="150000"/>
              </a:lnSpc>
            </a:pPr>
            <a:endParaRPr lang="zh-CN" altLang="en-US" sz="2000"/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8313" y="-26988"/>
            <a:ext cx="6675437" cy="86360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三、示范应用目标和主要任务</a:t>
            </a:r>
            <a:endParaRPr lang="es-HN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23888" y="1143000"/>
            <a:ext cx="82804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600" dirty="0">
                <a:latin typeface="微软雅黑" pitchFamily="34" charset="-122"/>
                <a:ea typeface="微软雅黑" pitchFamily="34" charset="-122"/>
              </a:rPr>
              <a:t>2. </a:t>
            </a:r>
            <a:r>
              <a:rPr kumimoji="1" lang="zh-CN" altLang="en-US" sz="2600" dirty="0">
                <a:latin typeface="微软雅黑" pitchFamily="34" charset="-122"/>
                <a:ea typeface="微软雅黑" pitchFamily="34" charset="-122"/>
              </a:rPr>
              <a:t>主要任务</a:t>
            </a:r>
            <a:endParaRPr kumimoji="1" lang="en-US" altLang="zh-CN" sz="2600" dirty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2600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kumimoji="1" lang="en-US" altLang="zh-CN" sz="2600" dirty="0">
                <a:latin typeface="黑体" pitchFamily="49" charset="-122"/>
                <a:ea typeface="黑体" pitchFamily="49" charset="-122"/>
              </a:rPr>
              <a:t>3</a:t>
            </a:r>
            <a:r>
              <a:rPr kumimoji="1" lang="zh-CN" altLang="en-US" sz="2600" dirty="0" smtClean="0">
                <a:latin typeface="黑体" pitchFamily="49" charset="-122"/>
                <a:ea typeface="黑体" pitchFamily="49" charset="-122"/>
              </a:rPr>
              <a:t>）开展</a:t>
            </a:r>
            <a:r>
              <a:rPr kumimoji="1" lang="zh-CN" altLang="en-US" sz="2600" dirty="0">
                <a:latin typeface="黑体" pitchFamily="49" charset="-122"/>
                <a:ea typeface="黑体" pitchFamily="49" charset="-122"/>
              </a:rPr>
              <a:t>相关</a:t>
            </a:r>
            <a:r>
              <a:rPr kumimoji="1" lang="zh-CN" altLang="en-US" sz="2600" dirty="0" smtClean="0">
                <a:latin typeface="黑体" pitchFamily="49" charset="-122"/>
                <a:ea typeface="黑体" pitchFamily="49" charset="-122"/>
              </a:rPr>
              <a:t>课题</a:t>
            </a:r>
            <a:r>
              <a:rPr kumimoji="1" lang="zh-CN" altLang="en-US" sz="2600" dirty="0">
                <a:latin typeface="黑体" pitchFamily="49" charset="-122"/>
                <a:ea typeface="黑体" pitchFamily="49" charset="-122"/>
              </a:rPr>
              <a:t>研究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4375" y="2286000"/>
            <a:ext cx="7643813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 “数字化学习资源共享与应用的机制和模式”实践应用</a:t>
            </a:r>
          </a:p>
          <a:p>
            <a:pPr>
              <a:lnSpc>
                <a:spcPct val="125000"/>
              </a:lnSpc>
            </a:pPr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）分中心业务模式和运行机制的设计与实践</a:t>
            </a:r>
          </a:p>
          <a:p>
            <a:pPr>
              <a:lnSpc>
                <a:spcPct val="125000"/>
              </a:lnSpc>
            </a:pPr>
            <a:r>
              <a:rPr lang="zh-CN" altLang="en-US"/>
              <a:t>（</a:t>
            </a:r>
            <a:r>
              <a:rPr lang="en-US" altLang="zh-CN"/>
              <a:t>3</a:t>
            </a:r>
            <a:r>
              <a:rPr lang="zh-CN" altLang="en-US"/>
              <a:t>）数字化资源的知识产权保护研究</a:t>
            </a:r>
          </a:p>
          <a:p>
            <a:pPr>
              <a:lnSpc>
                <a:spcPct val="125000"/>
              </a:lnSpc>
            </a:pPr>
            <a:r>
              <a:rPr lang="zh-CN" altLang="en-US"/>
              <a:t>（</a:t>
            </a:r>
            <a:r>
              <a:rPr lang="en-US" altLang="zh-CN"/>
              <a:t>4</a:t>
            </a:r>
            <a:r>
              <a:rPr lang="zh-CN" altLang="en-US"/>
              <a:t>）基于分中心系统实现对学习平台资源支持的应用研究</a:t>
            </a:r>
          </a:p>
          <a:p>
            <a:pPr>
              <a:lnSpc>
                <a:spcPct val="125000"/>
              </a:lnSpc>
            </a:pPr>
            <a:r>
              <a:rPr lang="zh-CN" altLang="en-US"/>
              <a:t>（</a:t>
            </a:r>
            <a:r>
              <a:rPr lang="en-US" altLang="zh-CN"/>
              <a:t>5</a:t>
            </a:r>
            <a:r>
              <a:rPr lang="zh-CN" altLang="en-US"/>
              <a:t>）试点院校跨校选课与学分认定的办法</a:t>
            </a:r>
          </a:p>
          <a:p>
            <a:pPr>
              <a:lnSpc>
                <a:spcPct val="125000"/>
              </a:lnSpc>
            </a:pPr>
            <a:r>
              <a:rPr lang="zh-CN" altLang="en-US"/>
              <a:t>（</a:t>
            </a:r>
            <a:r>
              <a:rPr lang="en-US" altLang="zh-CN"/>
              <a:t>6</a:t>
            </a:r>
            <a:r>
              <a:rPr lang="zh-CN" altLang="en-US"/>
              <a:t>）基于分中心系统开展资源服务的实践研究</a:t>
            </a:r>
          </a:p>
          <a:p>
            <a:pPr>
              <a:lnSpc>
                <a:spcPct val="125000"/>
              </a:lnSpc>
            </a:pPr>
            <a:r>
              <a:rPr lang="zh-CN" altLang="en-US"/>
              <a:t>（</a:t>
            </a:r>
            <a:r>
              <a:rPr lang="en-US" altLang="zh-CN"/>
              <a:t>7</a:t>
            </a:r>
            <a:r>
              <a:rPr lang="zh-CN" altLang="en-US"/>
              <a:t>）基于分中心系统的资源入库与管理的实践研究</a:t>
            </a:r>
          </a:p>
          <a:p>
            <a:pPr>
              <a:lnSpc>
                <a:spcPct val="125000"/>
              </a:lnSpc>
            </a:pPr>
            <a:r>
              <a:rPr lang="zh-CN" altLang="en-US"/>
              <a:t>（</a:t>
            </a:r>
            <a:r>
              <a:rPr lang="en-US" altLang="zh-CN"/>
              <a:t>8</a:t>
            </a:r>
            <a:r>
              <a:rPr lang="zh-CN" altLang="en-US"/>
              <a:t>）分中心资源交易的实践研究与典型案例</a:t>
            </a:r>
          </a:p>
          <a:p>
            <a:pPr>
              <a:lnSpc>
                <a:spcPct val="125000"/>
              </a:lnSpc>
            </a:pPr>
            <a:r>
              <a:rPr lang="zh-CN" altLang="en-US"/>
              <a:t>（</a:t>
            </a:r>
            <a:r>
              <a:rPr lang="en-US" altLang="zh-CN"/>
              <a:t>9</a:t>
            </a:r>
            <a:r>
              <a:rPr lang="zh-CN" altLang="en-US"/>
              <a:t>）功能模块的应用研究及典型案例</a:t>
            </a:r>
          </a:p>
          <a:p>
            <a:pPr>
              <a:lnSpc>
                <a:spcPct val="125000"/>
              </a:lnSpc>
            </a:pPr>
            <a:r>
              <a:rPr lang="zh-CN" altLang="en-US"/>
              <a:t>（</a:t>
            </a:r>
            <a:r>
              <a:rPr lang="en-US" altLang="zh-CN"/>
              <a:t>10</a:t>
            </a:r>
            <a:r>
              <a:rPr lang="zh-CN" altLang="en-US"/>
              <a:t>）基于分中心系统的资源管理与评价研究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8313" y="-26988"/>
            <a:ext cx="4603750" cy="86360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一、项目目标</a:t>
            </a:r>
            <a:endParaRPr lang="es-HN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7411" name="Text Box 28"/>
          <p:cNvSpPr txBox="1">
            <a:spLocks noChangeArrowheads="1"/>
          </p:cNvSpPr>
          <p:nvPr/>
        </p:nvSpPr>
        <p:spPr bwMode="auto">
          <a:xfrm>
            <a:off x="1731963" y="2397125"/>
            <a:ext cx="14827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678" tIns="40339" rIns="80678" bIns="40339">
            <a:spAutoFit/>
          </a:bodyPr>
          <a:lstStyle/>
          <a:p>
            <a:pPr marL="355600" indent="-355600">
              <a:lnSpc>
                <a:spcPct val="165000"/>
              </a:lnSpc>
              <a:spcBef>
                <a:spcPct val="50000"/>
              </a:spcBef>
            </a:pPr>
            <a:endParaRPr kumimoji="1" lang="zh-CN" altLang="en-US">
              <a:solidFill>
                <a:srgbClr val="FF0000"/>
              </a:solidFill>
              <a:latin typeface="Arial Black" pitchFamily="34" charset="0"/>
              <a:sym typeface="Wingdings" pitchFamily="2" charset="2"/>
            </a:endParaRPr>
          </a:p>
        </p:txBody>
      </p:sp>
      <p:sp>
        <p:nvSpPr>
          <p:cNvPr id="17412" name="Text Box 35"/>
          <p:cNvSpPr txBox="1">
            <a:spLocks noChangeArrowheads="1"/>
          </p:cNvSpPr>
          <p:nvPr/>
        </p:nvSpPr>
        <p:spPr bwMode="auto">
          <a:xfrm>
            <a:off x="4633913" y="2263775"/>
            <a:ext cx="25304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678" tIns="40339" rIns="80678" bIns="40339">
            <a:spAutoFit/>
          </a:bodyPr>
          <a:lstStyle/>
          <a:p>
            <a:pPr marL="355600" indent="-355600">
              <a:lnSpc>
                <a:spcPct val="165000"/>
              </a:lnSpc>
              <a:spcBef>
                <a:spcPct val="50000"/>
              </a:spcBef>
            </a:pPr>
            <a:endParaRPr kumimoji="1" lang="zh-CN" altLang="en-US">
              <a:solidFill>
                <a:srgbClr val="FF0000"/>
              </a:solidFill>
              <a:latin typeface="Arial Black" pitchFamily="34" charset="0"/>
              <a:sym typeface="Wingdings" pitchFamily="2" charset="2"/>
            </a:endParaRPr>
          </a:p>
        </p:txBody>
      </p:sp>
      <p:pic>
        <p:nvPicPr>
          <p:cNvPr id="10" name="Picture 7" descr="共享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3888" y="1785938"/>
            <a:ext cx="5616575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共享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3154363"/>
            <a:ext cx="25209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共享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" y="3730625"/>
            <a:ext cx="9090025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8313" y="-26988"/>
            <a:ext cx="6032500" cy="86360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四、时间安排</a:t>
            </a:r>
            <a:endParaRPr lang="es-HN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graphicFrame>
        <p:nvGraphicFramePr>
          <p:cNvPr id="7" name="Group 50"/>
          <p:cNvGraphicFramePr>
            <a:graphicFrameLocks noGrp="1"/>
          </p:cNvGraphicFramePr>
          <p:nvPr/>
        </p:nvGraphicFramePr>
        <p:xfrm>
          <a:off x="215900" y="1071563"/>
          <a:ext cx="8713788" cy="4718050"/>
        </p:xfrm>
        <a:graphic>
          <a:graphicData uri="http://schemas.openxmlformats.org/drawingml/2006/table">
            <a:tbl>
              <a:tblPr/>
              <a:tblGrid>
                <a:gridCol w="4170363"/>
                <a:gridCol w="4543425"/>
              </a:tblGrid>
              <a:tr h="39337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一、搭建系统、实现互联</a:t>
                      </a:r>
                    </a:p>
                  </a:txBody>
                  <a:tcPr marL="51955" marR="519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9337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  安装分中心系统、学分银行系统</a:t>
                      </a:r>
                    </a:p>
                  </a:txBody>
                  <a:tcPr marL="51955" marR="519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典型应用工作 会议结束后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7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个工作日</a:t>
                      </a:r>
                    </a:p>
                  </a:txBody>
                  <a:tcPr marL="51955" marR="519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9337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  连通系统与本单位学习平台</a:t>
                      </a:r>
                    </a:p>
                  </a:txBody>
                  <a:tcPr marL="51955" marR="519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分中心系统安装后的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50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个工作日内完成</a:t>
                      </a:r>
                    </a:p>
                  </a:txBody>
                  <a:tcPr marL="51955" marR="519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9337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 提交分中心系统使用报告</a:t>
                      </a:r>
                    </a:p>
                  </a:txBody>
                  <a:tcPr marL="51955" marR="519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单月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25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号提交</a:t>
                      </a:r>
                    </a:p>
                  </a:txBody>
                  <a:tcPr marL="51955" marR="519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9337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二、资源整合及应用</a:t>
                      </a:r>
                    </a:p>
                  </a:txBody>
                  <a:tcPr marL="51955" marR="519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9337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  编制资源整合入库计划</a:t>
                      </a:r>
                    </a:p>
                  </a:txBody>
                  <a:tcPr marL="51955" marR="519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典型应用工作 会议结束后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15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个工作日内提交</a:t>
                      </a:r>
                    </a:p>
                  </a:txBody>
                  <a:tcPr marL="51955" marR="519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9098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  本中心会员资源的编目入库、审核、发布</a:t>
                      </a:r>
                    </a:p>
                  </a:txBody>
                  <a:tcPr marL="51955" marR="519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分中心系统部署后的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60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个工作日内完成</a:t>
                      </a:r>
                    </a:p>
                  </a:txBody>
                  <a:tcPr marL="51955" marR="519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9337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  规划涉及的其他资源的编目入库、审核、发布</a:t>
                      </a:r>
                    </a:p>
                  </a:txBody>
                  <a:tcPr marL="51955" marR="519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2012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年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月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20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日前完成</a:t>
                      </a:r>
                    </a:p>
                  </a:txBody>
                  <a:tcPr marL="51955" marR="519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9337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  提交互选课程的名单及选修每门课程的学生名单</a:t>
                      </a:r>
                    </a:p>
                  </a:txBody>
                  <a:tcPr marL="51955" marR="519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 2012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年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月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29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日前</a:t>
                      </a:r>
                    </a:p>
                  </a:txBody>
                  <a:tcPr marL="51955" marR="519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9337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三、课题研究及示范应用验收</a:t>
                      </a:r>
                    </a:p>
                  </a:txBody>
                  <a:tcPr marL="51955" marR="519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9337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  提交典型应用示范课题申报表</a:t>
                      </a:r>
                    </a:p>
                  </a:txBody>
                  <a:tcPr marL="51955" marR="519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2011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年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12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月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30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日前报项目办公室</a:t>
                      </a:r>
                    </a:p>
                  </a:txBody>
                  <a:tcPr marL="51955" marR="519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9337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  提交典型应用示范工作总结报告</a:t>
                      </a:r>
                    </a:p>
                  </a:txBody>
                  <a:tcPr marL="51955" marR="519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 2012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年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月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25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日前报项目办公室</a:t>
                      </a:r>
                    </a:p>
                  </a:txBody>
                  <a:tcPr marL="51955" marR="519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5643563"/>
            <a:ext cx="9144000" cy="1071562"/>
          </a:xfrm>
          <a:prstGeom prst="rect">
            <a:avLst/>
          </a:prstGeom>
          <a:solidFill>
            <a:srgbClr val="0C3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51520" y="6093296"/>
            <a:ext cx="1941622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21299999" rev="0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ea typeface="+mn-ea"/>
              </a:rPr>
              <a:t>www.nerc.edu.cn</a:t>
            </a:r>
            <a:endParaRPr lang="zh-CN" altLang="en-US" dirty="0">
              <a:solidFill>
                <a:schemeClr val="bg1">
                  <a:lumMod val="95000"/>
                </a:schemeClr>
              </a:solidFill>
              <a:ea typeface="+mn-ea"/>
            </a:endParaRPr>
          </a:p>
        </p:txBody>
      </p:sp>
      <p:pic>
        <p:nvPicPr>
          <p:cNvPr id="54276" name="图片 14" descr="nerc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5788" y="5661025"/>
            <a:ext cx="22082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图片 10" descr="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63"/>
            <a:ext cx="91440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8"/>
          <p:cNvSpPr/>
          <p:nvPr/>
        </p:nvSpPr>
        <p:spPr>
          <a:xfrm>
            <a:off x="0" y="5072063"/>
            <a:ext cx="91440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071813" y="2071688"/>
            <a:ext cx="37147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8000">
                <a:latin typeface="华文楷体" pitchFamily="2" charset="-122"/>
                <a:ea typeface="华文楷体" pitchFamily="2" charset="-122"/>
              </a:rPr>
              <a:t>谢 谢！</a:t>
            </a:r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8313" y="-26988"/>
            <a:ext cx="4603750" cy="86360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一、项目目标</a:t>
            </a:r>
            <a:endParaRPr lang="es-HN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矩形 2"/>
          <p:cNvSpPr>
            <a:spLocks noChangeArrowheads="1"/>
          </p:cNvSpPr>
          <p:nvPr/>
        </p:nvSpPr>
        <p:spPr bwMode="auto">
          <a:xfrm>
            <a:off x="71438" y="1844675"/>
            <a:ext cx="8559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lnSpc>
                <a:spcPct val="150000"/>
              </a:lnSpc>
            </a:pPr>
            <a:r>
              <a:rPr kumimoji="1" lang="zh-CN" altLang="en-US" sz="2400" dirty="0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       </a:t>
            </a:r>
            <a:r>
              <a:rPr lang="zh-CN" altLang="en-US" sz="2000" b="1" dirty="0">
                <a:solidFill>
                  <a:srgbClr val="000000"/>
                </a:solidFill>
                <a:sym typeface="Wingdings" pitchFamily="2" charset="2"/>
              </a:rPr>
              <a:t>加强优质教育资源开发与应用。加强网络教学资源库建设。</a:t>
            </a:r>
            <a:endParaRPr lang="en-US" altLang="zh-CN" sz="2000" b="1" dirty="0">
              <a:solidFill>
                <a:srgbClr val="000000"/>
              </a:solidFill>
              <a:sym typeface="Wingdings" pitchFamily="2" charset="2"/>
            </a:endParaRPr>
          </a:p>
          <a:p>
            <a:pPr marL="355600" indent="-355600">
              <a:lnSpc>
                <a:spcPct val="150000"/>
              </a:lnSpc>
            </a:pPr>
            <a:r>
              <a:rPr lang="en-US" altLang="zh-CN" sz="2000" b="1" dirty="0">
                <a:solidFill>
                  <a:srgbClr val="000000"/>
                </a:solidFill>
                <a:sym typeface="Wingdings" pitchFamily="2" charset="2"/>
              </a:rPr>
              <a:t>       </a:t>
            </a:r>
            <a:r>
              <a:rPr lang="zh-CN" altLang="en-US" sz="2000" b="1" dirty="0">
                <a:solidFill>
                  <a:srgbClr val="000000"/>
                </a:solidFill>
                <a:sym typeface="Wingdings" pitchFamily="2" charset="2"/>
              </a:rPr>
              <a:t>引进国际优质数字化教学资源。开发网络学习课程。</a:t>
            </a:r>
            <a:endParaRPr lang="en-US" altLang="zh-CN" sz="2000" b="1" dirty="0">
              <a:solidFill>
                <a:srgbClr val="000000"/>
              </a:solidFill>
              <a:sym typeface="Wingdings" pitchFamily="2" charset="2"/>
            </a:endParaRPr>
          </a:p>
          <a:p>
            <a:pPr marL="355600" indent="-355600">
              <a:lnSpc>
                <a:spcPct val="150000"/>
              </a:lnSpc>
            </a:pPr>
            <a:r>
              <a:rPr lang="en-US" altLang="zh-CN" sz="2000" b="1" dirty="0">
                <a:solidFill>
                  <a:srgbClr val="000000"/>
                </a:solidFill>
                <a:sym typeface="Wingdings" pitchFamily="2" charset="2"/>
              </a:rPr>
              <a:t>       </a:t>
            </a:r>
            <a:r>
              <a:rPr lang="zh-CN" altLang="en-US" sz="2000" b="1" dirty="0">
                <a:solidFill>
                  <a:srgbClr val="000000"/>
                </a:solidFill>
                <a:sym typeface="Wingdings" pitchFamily="2" charset="2"/>
              </a:rPr>
              <a:t>建立开放灵活的教育资源公共服务平台，促进优质教育资源普及共享。</a:t>
            </a:r>
          </a:p>
        </p:txBody>
      </p:sp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571500" y="1252538"/>
            <a:ext cx="77771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2F5EBB"/>
                </a:solidFill>
                <a:latin typeface="黑体" pitchFamily="49" charset="-122"/>
                <a:ea typeface="黑体" pitchFamily="49" charset="-122"/>
              </a:rPr>
              <a:t>国家中长期教育改革和发展规划纲要</a:t>
            </a:r>
            <a:r>
              <a:rPr lang="en-US" altLang="zh-CN" sz="2400" dirty="0">
                <a:solidFill>
                  <a:srgbClr val="2F5EBB"/>
                </a:solidFill>
                <a:latin typeface="黑体" pitchFamily="49" charset="-122"/>
                <a:ea typeface="黑体" pitchFamily="49" charset="-122"/>
              </a:rPr>
              <a:t>(2010-2020</a:t>
            </a:r>
            <a:r>
              <a:rPr lang="zh-CN" altLang="en-US" sz="2400" dirty="0">
                <a:solidFill>
                  <a:srgbClr val="2F5EBB"/>
                </a:soli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2400" dirty="0">
                <a:solidFill>
                  <a:srgbClr val="2F5EBB"/>
                </a:solidFill>
                <a:latin typeface="黑体" pitchFamily="49" charset="-122"/>
                <a:ea typeface="黑体" pitchFamily="49" charset="-122"/>
              </a:rPr>
              <a:t>)</a:t>
            </a:r>
            <a:r>
              <a:rPr lang="zh-CN" altLang="en-US" sz="2400" dirty="0">
                <a:solidFill>
                  <a:srgbClr val="2F5EBB"/>
                </a:solidFill>
                <a:latin typeface="黑体" pitchFamily="49" charset="-122"/>
                <a:ea typeface="黑体" pitchFamily="49" charset="-122"/>
              </a:rPr>
              <a:t>要求：</a:t>
            </a:r>
            <a:r>
              <a:rPr lang="en-US" altLang="zh-CN" sz="2400" dirty="0">
                <a:solidFill>
                  <a:srgbClr val="2F5EBB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2400" dirty="0">
              <a:solidFill>
                <a:srgbClr val="2F5EBB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42938" y="3643313"/>
            <a:ext cx="7643812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kern="0" dirty="0">
                <a:solidFill>
                  <a:srgbClr val="000000"/>
                </a:solidFill>
              </a:rPr>
              <a:t>-------</a:t>
            </a:r>
            <a:r>
              <a:rPr lang="zh-CN" altLang="en-US" sz="2400" kern="0" dirty="0">
                <a:solidFill>
                  <a:srgbClr val="000000"/>
                </a:solidFill>
              </a:rPr>
              <a:t>“网络教育数字化学习资源中心建设”项目体现了政府意志、时代要求和教育发展方向。具有充分的前瞻性和现实意义。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8313" y="-26988"/>
            <a:ext cx="4603750" cy="86360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二、项目进展</a:t>
            </a:r>
            <a:endParaRPr lang="es-HN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49288" y="1343025"/>
            <a:ext cx="6923087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ts val="3700"/>
              </a:lnSpc>
              <a:spcBef>
                <a:spcPct val="50000"/>
              </a:spcBef>
              <a:buAutoNum type="arabicPeriod"/>
              <a:defRPr/>
            </a:pPr>
            <a:r>
              <a:rPr kumimoji="1" lang="zh-CN" altLang="en-US" sz="2400" b="1" dirty="0" smtClean="0">
                <a:solidFill>
                  <a:srgbClr val="000000"/>
                </a:solidFill>
                <a:latin typeface="+mn-ea"/>
                <a:ea typeface="+mn-ea"/>
              </a:rPr>
              <a:t>开发了资源</a:t>
            </a:r>
            <a:r>
              <a:rPr kumimoji="1"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公共服务</a:t>
            </a:r>
            <a:r>
              <a:rPr kumimoji="1" lang="zh-CN" altLang="en-US" sz="2400" b="1" dirty="0" smtClean="0">
                <a:solidFill>
                  <a:srgbClr val="000000"/>
                </a:solidFill>
                <a:latin typeface="+mn-ea"/>
                <a:ea typeface="+mn-ea"/>
              </a:rPr>
              <a:t>平台</a:t>
            </a:r>
            <a:endParaRPr kumimoji="1" lang="en-US" altLang="zh-CN" sz="2400" b="1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ts val="3700"/>
              </a:lnSpc>
              <a:spcBef>
                <a:spcPct val="50000"/>
              </a:spcBef>
              <a:defRPr/>
            </a:pPr>
            <a:r>
              <a:rPr kumimoji="1" lang="en-US" altLang="zh-CN" sz="2400" b="1" dirty="0" smtClean="0">
                <a:latin typeface="+mn-ea"/>
                <a:ea typeface="+mn-ea"/>
              </a:rPr>
              <a:t>2</a:t>
            </a:r>
            <a:r>
              <a:rPr kumimoji="1" lang="en-US" altLang="zh-CN" sz="2400" b="1" dirty="0">
                <a:latin typeface="+mn-ea"/>
                <a:ea typeface="+mn-ea"/>
              </a:rPr>
              <a:t>. </a:t>
            </a:r>
            <a:r>
              <a:rPr kumimoji="1" lang="zh-CN" altLang="en-US" sz="2400" b="1" dirty="0" smtClean="0">
                <a:latin typeface="+mn-ea"/>
                <a:ea typeface="+mn-ea"/>
              </a:rPr>
              <a:t>初步</a:t>
            </a:r>
            <a:r>
              <a:rPr kumimoji="1" lang="zh-CN" altLang="en-US" sz="2400" b="1" dirty="0" smtClean="0">
                <a:solidFill>
                  <a:srgbClr val="000000"/>
                </a:solidFill>
                <a:latin typeface="+mn-ea"/>
                <a:ea typeface="+mn-ea"/>
              </a:rPr>
              <a:t>实现了海量</a:t>
            </a:r>
            <a:r>
              <a:rPr kumimoji="1"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资源整合入库</a:t>
            </a:r>
            <a:endParaRPr kumimoji="1" lang="zh-CN" altLang="en-US" sz="2400" b="1" dirty="0">
              <a:latin typeface="+mn-ea"/>
              <a:ea typeface="+mn-ea"/>
            </a:endParaRPr>
          </a:p>
          <a:p>
            <a:pPr>
              <a:lnSpc>
                <a:spcPts val="3700"/>
              </a:lnSpc>
              <a:spcBef>
                <a:spcPct val="50000"/>
              </a:spcBef>
              <a:defRPr/>
            </a:pPr>
            <a:r>
              <a:rPr kumimoji="1" lang="en-US" altLang="zh-CN" sz="2400" b="1" dirty="0">
                <a:latin typeface="+mn-ea"/>
                <a:ea typeface="+mn-ea"/>
              </a:rPr>
              <a:t>3. </a:t>
            </a:r>
            <a:r>
              <a:rPr kumimoji="1"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分中心体系和资源联盟初具规模</a:t>
            </a:r>
            <a:endParaRPr kumimoji="1" lang="en-US" altLang="zh-CN" sz="24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ts val="3700"/>
              </a:lnSpc>
              <a:spcBef>
                <a:spcPct val="50000"/>
              </a:spcBef>
              <a:defRPr/>
            </a:pPr>
            <a:r>
              <a:rPr kumimoji="1" lang="en-US" altLang="zh-CN" sz="2400" b="1" dirty="0">
                <a:solidFill>
                  <a:srgbClr val="000000"/>
                </a:solidFill>
                <a:latin typeface="+mn-ea"/>
                <a:ea typeface="+mn-ea"/>
              </a:rPr>
              <a:t>4. </a:t>
            </a:r>
            <a:r>
              <a:rPr kumimoji="1" lang="zh-CN" altLang="en-US" sz="2400" b="1" dirty="0" smtClean="0">
                <a:solidFill>
                  <a:srgbClr val="000000"/>
                </a:solidFill>
                <a:latin typeface="+mn-ea"/>
                <a:ea typeface="+mn-ea"/>
              </a:rPr>
              <a:t>设计了资源共享</a:t>
            </a:r>
            <a:r>
              <a:rPr kumimoji="1"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的机制及模式</a:t>
            </a:r>
            <a:endParaRPr kumimoji="1" lang="en-US" altLang="zh-CN" sz="24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ts val="3700"/>
              </a:lnSpc>
              <a:spcBef>
                <a:spcPct val="50000"/>
              </a:spcBef>
              <a:defRPr/>
            </a:pPr>
            <a:r>
              <a:rPr kumimoji="1" lang="en-US" altLang="zh-CN" sz="2400" b="1" dirty="0">
                <a:solidFill>
                  <a:srgbClr val="000000"/>
                </a:solidFill>
                <a:latin typeface="+mn-ea"/>
                <a:ea typeface="+mn-ea"/>
              </a:rPr>
              <a:t>5. </a:t>
            </a:r>
            <a:r>
              <a:rPr kumimoji="1" lang="zh-CN" altLang="en-US" sz="2400" b="1" dirty="0" smtClean="0">
                <a:solidFill>
                  <a:srgbClr val="000000"/>
                </a:solidFill>
                <a:latin typeface="+mn-ea"/>
                <a:ea typeface="+mn-ea"/>
              </a:rPr>
              <a:t>启动了数字化学习资源的共享应用</a:t>
            </a:r>
            <a:endParaRPr kumimoji="1" lang="en-US" altLang="zh-CN" sz="2400" b="1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ts val="3700"/>
              </a:lnSpc>
              <a:spcBef>
                <a:spcPct val="50000"/>
              </a:spcBef>
              <a:defRPr/>
            </a:pPr>
            <a:r>
              <a:rPr kumimoji="1" lang="en-US" altLang="zh-CN" sz="2400" b="1" dirty="0" smtClean="0">
                <a:solidFill>
                  <a:srgbClr val="000000"/>
                </a:solidFill>
                <a:latin typeface="+mn-ea"/>
                <a:ea typeface="+mn-ea"/>
              </a:rPr>
              <a:t>6. </a:t>
            </a:r>
            <a:r>
              <a:rPr kumimoji="1" lang="zh-CN" altLang="en-US" sz="2400" b="1" dirty="0" smtClean="0">
                <a:solidFill>
                  <a:srgbClr val="000000"/>
                </a:solidFill>
                <a:latin typeface="+mn-ea"/>
                <a:ea typeface="+mn-ea"/>
              </a:rPr>
              <a:t>开发了</a:t>
            </a:r>
            <a:r>
              <a:rPr kumimoji="1" lang="zh-CN" altLang="en-US" sz="2400" b="1" dirty="0">
                <a:solidFill>
                  <a:srgbClr val="000000"/>
                </a:solidFill>
                <a:latin typeface="+mn-ea"/>
              </a:rPr>
              <a:t>系列</a:t>
            </a:r>
            <a:r>
              <a:rPr kumimoji="1" lang="zh-CN" altLang="en-US" sz="2400" b="1" dirty="0" smtClean="0">
                <a:solidFill>
                  <a:srgbClr val="000000"/>
                </a:solidFill>
                <a:latin typeface="+mn-ea"/>
                <a:ea typeface="+mn-ea"/>
              </a:rPr>
              <a:t>课件制作工具</a:t>
            </a:r>
            <a:r>
              <a:rPr kumimoji="1"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，</a:t>
            </a:r>
            <a:r>
              <a:rPr kumimoji="1" lang="zh-CN" altLang="en-US" sz="2400" b="1" dirty="0" smtClean="0">
                <a:solidFill>
                  <a:srgbClr val="000000"/>
                </a:solidFill>
                <a:latin typeface="+mn-ea"/>
                <a:ea typeface="+mn-ea"/>
              </a:rPr>
              <a:t>开展了教师</a:t>
            </a:r>
            <a:r>
              <a:rPr kumimoji="1"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培训</a:t>
            </a:r>
            <a:endParaRPr kumimoji="1" lang="en-US" altLang="zh-CN" sz="24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spcBef>
                <a:spcPct val="50000"/>
              </a:spcBef>
              <a:defRPr/>
            </a:pPr>
            <a:r>
              <a:rPr kumimoji="1" lang="en-US" altLang="zh-CN" sz="2600" b="1" dirty="0">
                <a:solidFill>
                  <a:srgbClr val="000000"/>
                </a:solidFill>
                <a:latin typeface="幼圆" pitchFamily="49" charset="-122"/>
                <a:ea typeface="幼圆" pitchFamily="49" charset="-122"/>
              </a:rPr>
              <a:t>    </a:t>
            </a:r>
            <a:endParaRPr kumimoji="1" lang="zh-CN" altLang="en-US" sz="2600" b="1" dirty="0"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8313" y="-26988"/>
            <a:ext cx="4603750" cy="86360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二、项目进展</a:t>
            </a:r>
            <a:endParaRPr lang="es-HN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571500" y="1023938"/>
            <a:ext cx="8572500" cy="48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678" tIns="40339" rIns="80678" bIns="40339">
            <a:spAutoFit/>
          </a:bodyPr>
          <a:lstStyle/>
          <a:p>
            <a:pPr marL="457200" lvl="0" indent="-457200">
              <a:lnSpc>
                <a:spcPts val="37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kumimoji="1" lang="zh-CN" altLang="en-US" sz="2400" b="1" dirty="0">
                <a:solidFill>
                  <a:srgbClr val="000000"/>
                </a:solidFill>
                <a:latin typeface="宋体"/>
                <a:ea typeface="宋体"/>
              </a:rPr>
              <a:t>开发了资源公共服务平台</a:t>
            </a:r>
            <a:endParaRPr kumimoji="1" lang="en-US" altLang="zh-CN" sz="2400" b="1" dirty="0">
              <a:solidFill>
                <a:srgbClr val="000000"/>
              </a:solidFill>
              <a:latin typeface="宋体"/>
              <a:ea typeface="宋体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000250"/>
            <a:ext cx="77978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8313" y="-26988"/>
            <a:ext cx="3103562" cy="86360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二、项目进展</a:t>
            </a:r>
            <a:endParaRPr lang="es-HN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b="13541"/>
          <a:stretch>
            <a:fillRect/>
          </a:stretch>
        </p:blipFill>
        <p:spPr bwMode="auto">
          <a:xfrm>
            <a:off x="2214546" y="1500174"/>
            <a:ext cx="4572032" cy="438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7580313" y="2508250"/>
            <a:ext cx="4921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2000" b="1">
                <a:solidFill>
                  <a:srgbClr val="2F5EBB"/>
                </a:solidFill>
                <a:latin typeface="幼圆" pitchFamily="49" charset="-122"/>
                <a:ea typeface="幼圆" pitchFamily="49" charset="-122"/>
              </a:rPr>
              <a:t>总中心网站旧版</a:t>
            </a:r>
          </a:p>
        </p:txBody>
      </p:sp>
      <p:sp>
        <p:nvSpPr>
          <p:cNvPr id="21509" name="TextBox 2"/>
          <p:cNvSpPr txBox="1">
            <a:spLocks noChangeArrowheads="1"/>
          </p:cNvSpPr>
          <p:nvPr/>
        </p:nvSpPr>
        <p:spPr bwMode="auto">
          <a:xfrm>
            <a:off x="571500" y="1023938"/>
            <a:ext cx="8572500" cy="48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678" tIns="40339" rIns="80678" bIns="40339">
            <a:spAutoFit/>
          </a:bodyPr>
          <a:lstStyle/>
          <a:p>
            <a:pPr marL="457200" lvl="0" indent="-457200">
              <a:lnSpc>
                <a:spcPts val="37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kumimoji="1" lang="zh-CN" altLang="en-US" sz="2400" b="1" dirty="0">
                <a:solidFill>
                  <a:srgbClr val="000000"/>
                </a:solidFill>
                <a:latin typeface="宋体"/>
                <a:ea typeface="宋体"/>
              </a:rPr>
              <a:t>开发了资源公共服务平台</a:t>
            </a:r>
            <a:endParaRPr kumimoji="1" lang="en-US" altLang="zh-CN" sz="2400" b="1" dirty="0">
              <a:solidFill>
                <a:srgbClr val="000000"/>
              </a:solidFill>
              <a:latin typeface="宋体"/>
              <a:ea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8313" y="-26988"/>
            <a:ext cx="3103562" cy="86360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二、项目进展</a:t>
            </a:r>
            <a:endParaRPr lang="es-HN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7580313" y="2508250"/>
            <a:ext cx="4921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2000" b="1">
                <a:solidFill>
                  <a:srgbClr val="2F5EBB"/>
                </a:solidFill>
                <a:latin typeface="幼圆" pitchFamily="49" charset="-122"/>
                <a:ea typeface="幼圆" pitchFamily="49" charset="-122"/>
              </a:rPr>
              <a:t>总中心网站新版</a:t>
            </a:r>
          </a:p>
        </p:txBody>
      </p:sp>
      <p:sp>
        <p:nvSpPr>
          <p:cNvPr id="22532" name="TextBox 2"/>
          <p:cNvSpPr txBox="1">
            <a:spLocks noChangeArrowheads="1"/>
          </p:cNvSpPr>
          <p:nvPr/>
        </p:nvSpPr>
        <p:spPr bwMode="auto">
          <a:xfrm>
            <a:off x="468312" y="1050967"/>
            <a:ext cx="8496175" cy="55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678" tIns="40339" rIns="80678" bIns="40339">
            <a:spAutoFit/>
          </a:bodyPr>
          <a:lstStyle/>
          <a:p>
            <a:pPr marL="457200" lvl="0" indent="-457200">
              <a:lnSpc>
                <a:spcPts val="37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kumimoji="1" lang="zh-CN" altLang="en-US" sz="2400" b="1" dirty="0">
                <a:solidFill>
                  <a:srgbClr val="000000"/>
                </a:solidFill>
                <a:latin typeface="宋体"/>
                <a:ea typeface="宋体"/>
              </a:rPr>
              <a:t>开发了资源公共服务平台</a:t>
            </a:r>
            <a:endParaRPr kumimoji="1" lang="en-US" altLang="zh-CN" sz="2400" b="1" dirty="0">
              <a:solidFill>
                <a:srgbClr val="000000"/>
              </a:solidFill>
              <a:latin typeface="宋体"/>
              <a:ea typeface="宋体"/>
            </a:endParaRPr>
          </a:p>
        </p:txBody>
      </p:sp>
      <p:pic>
        <p:nvPicPr>
          <p:cNvPr id="6" name="图片 5" descr="国家数字化学习资源中心.png"/>
          <p:cNvPicPr>
            <a:picLocks noChangeAspect="1"/>
          </p:cNvPicPr>
          <p:nvPr/>
        </p:nvPicPr>
        <p:blipFill>
          <a:blip r:embed="rId2" cstate="print"/>
          <a:srcRect b="18437"/>
          <a:stretch>
            <a:fillRect/>
          </a:stretch>
        </p:blipFill>
        <p:spPr bwMode="auto">
          <a:xfrm>
            <a:off x="2214563" y="1498600"/>
            <a:ext cx="4429125" cy="43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2021</Words>
  <Application>Microsoft Office PowerPoint</Application>
  <PresentationFormat>全屏显示(4:3)</PresentationFormat>
  <Paragraphs>288</Paragraphs>
  <Slides>41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3" baseType="lpstr">
      <vt:lpstr>Tema de Office</vt:lpstr>
      <vt:lpstr>图表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Design</dc:creator>
  <cp:lastModifiedBy>Richard</cp:lastModifiedBy>
  <cp:revision>169</cp:revision>
  <dcterms:created xsi:type="dcterms:W3CDTF">2010-05-18T15:49:44Z</dcterms:created>
  <dcterms:modified xsi:type="dcterms:W3CDTF">2011-11-09T10:31:02Z</dcterms:modified>
</cp:coreProperties>
</file>