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62" r:id="rId4"/>
    <p:sldId id="277" r:id="rId5"/>
    <p:sldId id="288" r:id="rId6"/>
    <p:sldId id="280" r:id="rId7"/>
    <p:sldId id="293" r:id="rId8"/>
    <p:sldId id="294" r:id="rId9"/>
    <p:sldId id="292" r:id="rId10"/>
    <p:sldId id="297" r:id="rId11"/>
    <p:sldId id="298" r:id="rId12"/>
    <p:sldId id="299" r:id="rId13"/>
    <p:sldId id="300" r:id="rId14"/>
    <p:sldId id="301" r:id="rId15"/>
    <p:sldId id="302" r:id="rId16"/>
    <p:sldId id="304" r:id="rId17"/>
    <p:sldId id="303" r:id="rId18"/>
    <p:sldId id="305" r:id="rId19"/>
    <p:sldId id="306"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09" r:id="rId34"/>
    <p:sldId id="339" r:id="rId35"/>
    <p:sldId id="308" r:id="rId36"/>
    <p:sldId id="310" r:id="rId37"/>
    <p:sldId id="311" r:id="rId38"/>
    <p:sldId id="325" r:id="rId39"/>
    <p:sldId id="313" r:id="rId40"/>
    <p:sldId id="314" r:id="rId41"/>
    <p:sldId id="315" r:id="rId42"/>
    <p:sldId id="317" r:id="rId43"/>
    <p:sldId id="318" r:id="rId44"/>
    <p:sldId id="319" r:id="rId45"/>
    <p:sldId id="320" r:id="rId46"/>
    <p:sldId id="321" r:id="rId47"/>
    <p:sldId id="323" r:id="rId48"/>
    <p:sldId id="324" r:id="rId49"/>
    <p:sldId id="307" r:id="rId50"/>
  </p:sldIdLst>
  <p:sldSz cx="9144000" cy="5143500" type="screen16x9"/>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67" autoAdjust="0"/>
  </p:normalViewPr>
  <p:slideViewPr>
    <p:cSldViewPr>
      <p:cViewPr varScale="1">
        <p:scale>
          <a:sx n="113" d="100"/>
          <a:sy n="113" d="100"/>
        </p:scale>
        <p:origin x="-330" y="-96"/>
      </p:cViewPr>
      <p:guideLst>
        <p:guide orient="horz" pos="1620"/>
        <p:guide pos="2880"/>
      </p:guideLst>
    </p:cSldViewPr>
  </p:slideViewPr>
  <p:notesTextViewPr>
    <p:cViewPr>
      <p:scale>
        <a:sx n="1" d="1"/>
        <a:sy n="1" d="1"/>
      </p:scale>
      <p:origin x="0" y="0"/>
    </p:cViewPr>
  </p:notesTextViewPr>
  <p:notesViewPr>
    <p:cSldViewPr>
      <p:cViewPr varScale="1">
        <p:scale>
          <a:sx n="54" d="100"/>
          <a:sy n="54" d="100"/>
        </p:scale>
        <p:origin x="-25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190D5-F7FB-4E60-AFA7-5779649AF49D}" type="doc">
      <dgm:prSet loTypeId="urn:microsoft.com/office/officeart/2005/8/layout/radial1" loCatId="cycle" qsTypeId="urn:microsoft.com/office/officeart/2005/8/quickstyle/simple2" qsCatId="simple" csTypeId="urn:microsoft.com/office/officeart/2005/8/colors/accent1_2" csCatId="accent1" phldr="1"/>
      <dgm:spPr/>
      <dgm:t>
        <a:bodyPr/>
        <a:lstStyle/>
        <a:p>
          <a:endParaRPr lang="zh-CN" altLang="en-US"/>
        </a:p>
      </dgm:t>
    </dgm:pt>
    <dgm:pt modelId="{B0EFE00D-3856-4E8F-8AF8-7D05FC55204E}">
      <dgm:prSet phldrT="[文本]"/>
      <dgm:spPr>
        <a:solidFill>
          <a:srgbClr val="43BBE1"/>
        </a:solidFill>
        <a:ln>
          <a:solidFill>
            <a:schemeClr val="bg1"/>
          </a:solidFill>
        </a:ln>
      </dgm:spPr>
      <dgm:t>
        <a:bodyPr/>
        <a:lstStyle/>
        <a:p>
          <a:pPr>
            <a:lnSpc>
              <a:spcPct val="100000"/>
            </a:lnSpc>
          </a:pPr>
          <a:r>
            <a:rPr lang="zh-CN" altLang="en-US" dirty="0" smtClean="0">
              <a:latin typeface="微软雅黑" pitchFamily="34" charset="-122"/>
              <a:ea typeface="微软雅黑" pitchFamily="34" charset="-122"/>
            </a:rPr>
            <a:t>同一平台多家共享</a:t>
          </a:r>
          <a:endParaRPr lang="zh-CN" altLang="en-US" dirty="0">
            <a:latin typeface="微软雅黑" pitchFamily="34" charset="-122"/>
            <a:ea typeface="微软雅黑" pitchFamily="34" charset="-122"/>
          </a:endParaRPr>
        </a:p>
      </dgm:t>
    </dgm:pt>
    <dgm:pt modelId="{421D4D56-AF6C-4941-BBCA-87AAF44FD232}" type="parTrans" cxnId="{44482501-48F6-4011-87F9-E80BC6AFFACE}">
      <dgm:prSet/>
      <dgm:spPr/>
      <dgm:t>
        <a:bodyPr/>
        <a:lstStyle/>
        <a:p>
          <a:endParaRPr lang="zh-CN" altLang="en-US"/>
        </a:p>
      </dgm:t>
    </dgm:pt>
    <dgm:pt modelId="{F7E86B26-C3E1-4FA4-8EFA-1DF0F8709ADE}" type="sibTrans" cxnId="{44482501-48F6-4011-87F9-E80BC6AFFACE}">
      <dgm:prSet/>
      <dgm:spPr/>
      <dgm:t>
        <a:bodyPr/>
        <a:lstStyle/>
        <a:p>
          <a:endParaRPr lang="zh-CN" altLang="en-US"/>
        </a:p>
      </dgm:t>
    </dgm:pt>
    <dgm:pt modelId="{D746447A-38FE-471E-A828-5E76A74F4136}">
      <dgm:prSet phldrT="[文本]"/>
      <dgm:spPr>
        <a:solidFill>
          <a:srgbClr val="43BBE1"/>
        </a:solidFill>
        <a:ln>
          <a:noFill/>
        </a:ln>
      </dgm:spPr>
      <dgm:t>
        <a:bodyPr/>
        <a:lstStyle/>
        <a:p>
          <a:endParaRPr lang="zh-CN" altLang="en-US" dirty="0"/>
        </a:p>
      </dgm:t>
    </dgm:pt>
    <dgm:pt modelId="{65BD7B1D-C8C1-4874-A413-B386AC3329B9}" type="parTrans" cxnId="{53AA1220-0554-4452-A709-4DCDF94C9F43}">
      <dgm:prSet/>
      <dgm:spPr>
        <a:ln>
          <a:solidFill>
            <a:srgbClr val="43BBE1"/>
          </a:solidFill>
        </a:ln>
      </dgm:spPr>
      <dgm:t>
        <a:bodyPr/>
        <a:lstStyle/>
        <a:p>
          <a:endParaRPr lang="zh-CN" altLang="en-US"/>
        </a:p>
      </dgm:t>
    </dgm:pt>
    <dgm:pt modelId="{000A70E2-1226-4456-9B91-31642C5C022B}" type="sibTrans" cxnId="{53AA1220-0554-4452-A709-4DCDF94C9F43}">
      <dgm:prSet/>
      <dgm:spPr/>
      <dgm:t>
        <a:bodyPr/>
        <a:lstStyle/>
        <a:p>
          <a:endParaRPr lang="zh-CN" altLang="en-US"/>
        </a:p>
      </dgm:t>
    </dgm:pt>
    <dgm:pt modelId="{3E7424E6-5879-4B03-A02A-4395199C587A}">
      <dgm:prSet phldrT="[文本]" phldr="1"/>
      <dgm:spPr>
        <a:solidFill>
          <a:srgbClr val="43BBE1"/>
        </a:solidFill>
        <a:ln>
          <a:noFill/>
        </a:ln>
      </dgm:spPr>
      <dgm:t>
        <a:bodyPr/>
        <a:lstStyle/>
        <a:p>
          <a:endParaRPr lang="zh-CN" altLang="en-US" dirty="0"/>
        </a:p>
      </dgm:t>
    </dgm:pt>
    <dgm:pt modelId="{FB71CBAA-D4D0-4441-B96D-E7B5F4D20539}" type="parTrans" cxnId="{F94D0A7D-5D11-4C76-B1B0-F77C88F9FE3B}">
      <dgm:prSet/>
      <dgm:spPr>
        <a:ln>
          <a:solidFill>
            <a:srgbClr val="43BBE1"/>
          </a:solidFill>
        </a:ln>
      </dgm:spPr>
      <dgm:t>
        <a:bodyPr/>
        <a:lstStyle/>
        <a:p>
          <a:endParaRPr lang="zh-CN" altLang="en-US"/>
        </a:p>
      </dgm:t>
    </dgm:pt>
    <dgm:pt modelId="{4968CC65-F2AE-4AD8-836B-E6CEE6EDCCDC}" type="sibTrans" cxnId="{F94D0A7D-5D11-4C76-B1B0-F77C88F9FE3B}">
      <dgm:prSet/>
      <dgm:spPr/>
      <dgm:t>
        <a:bodyPr/>
        <a:lstStyle/>
        <a:p>
          <a:endParaRPr lang="zh-CN" altLang="en-US"/>
        </a:p>
      </dgm:t>
    </dgm:pt>
    <dgm:pt modelId="{830F1849-99C4-4B1F-B4F9-CF738706D549}">
      <dgm:prSet phldrT="[文本]"/>
      <dgm:spPr>
        <a:solidFill>
          <a:srgbClr val="43BBE1"/>
        </a:solidFill>
        <a:ln>
          <a:noFill/>
        </a:ln>
      </dgm:spPr>
      <dgm:t>
        <a:bodyPr/>
        <a:lstStyle/>
        <a:p>
          <a:endParaRPr lang="zh-CN" altLang="en-US" dirty="0"/>
        </a:p>
      </dgm:t>
    </dgm:pt>
    <dgm:pt modelId="{26D9A041-5997-49C9-87BC-2BEAA2296019}" type="parTrans" cxnId="{002983BD-19A8-4FAA-B972-1D33AC907C5A}">
      <dgm:prSet/>
      <dgm:spPr>
        <a:ln>
          <a:solidFill>
            <a:srgbClr val="43BBE1"/>
          </a:solidFill>
        </a:ln>
      </dgm:spPr>
      <dgm:t>
        <a:bodyPr/>
        <a:lstStyle/>
        <a:p>
          <a:endParaRPr lang="zh-CN" altLang="en-US"/>
        </a:p>
      </dgm:t>
    </dgm:pt>
    <dgm:pt modelId="{27252A4D-31E9-426C-A1F8-CD2A2B95132D}" type="sibTrans" cxnId="{002983BD-19A8-4FAA-B972-1D33AC907C5A}">
      <dgm:prSet/>
      <dgm:spPr/>
      <dgm:t>
        <a:bodyPr/>
        <a:lstStyle/>
        <a:p>
          <a:endParaRPr lang="zh-CN" altLang="en-US"/>
        </a:p>
      </dgm:t>
    </dgm:pt>
    <dgm:pt modelId="{5179A6DB-8296-450B-8897-FD2CB1D38BDC}">
      <dgm:prSet phldrT="[文本]"/>
      <dgm:spPr>
        <a:solidFill>
          <a:srgbClr val="43BBE1"/>
        </a:solidFill>
        <a:ln>
          <a:noFill/>
        </a:ln>
      </dgm:spPr>
      <dgm:t>
        <a:bodyPr/>
        <a:lstStyle/>
        <a:p>
          <a:endParaRPr lang="zh-CN" altLang="en-US" dirty="0"/>
        </a:p>
      </dgm:t>
    </dgm:pt>
    <dgm:pt modelId="{6A26AEC1-4695-4775-89E9-02E29584ACE0}" type="parTrans" cxnId="{B28600DC-AB9E-4761-84A3-52B7E8C5C5D4}">
      <dgm:prSet/>
      <dgm:spPr>
        <a:ln>
          <a:solidFill>
            <a:srgbClr val="43BBE1"/>
          </a:solidFill>
        </a:ln>
      </dgm:spPr>
      <dgm:t>
        <a:bodyPr/>
        <a:lstStyle/>
        <a:p>
          <a:endParaRPr lang="zh-CN" altLang="en-US"/>
        </a:p>
      </dgm:t>
    </dgm:pt>
    <dgm:pt modelId="{EDD445FA-B5E9-4229-9EBD-986DF9D89C90}" type="sibTrans" cxnId="{B28600DC-AB9E-4761-84A3-52B7E8C5C5D4}">
      <dgm:prSet/>
      <dgm:spPr/>
      <dgm:t>
        <a:bodyPr/>
        <a:lstStyle/>
        <a:p>
          <a:endParaRPr lang="zh-CN" altLang="en-US"/>
        </a:p>
      </dgm:t>
    </dgm:pt>
    <dgm:pt modelId="{66EBD27E-CF89-487F-B5A0-CEE3A984258F}" type="pres">
      <dgm:prSet presAssocID="{E51190D5-F7FB-4E60-AFA7-5779649AF49D}" presName="cycle" presStyleCnt="0">
        <dgm:presLayoutVars>
          <dgm:chMax val="1"/>
          <dgm:dir/>
          <dgm:animLvl val="ctr"/>
          <dgm:resizeHandles val="exact"/>
        </dgm:presLayoutVars>
      </dgm:prSet>
      <dgm:spPr/>
      <dgm:t>
        <a:bodyPr/>
        <a:lstStyle/>
        <a:p>
          <a:endParaRPr lang="zh-CN" altLang="en-US"/>
        </a:p>
      </dgm:t>
    </dgm:pt>
    <dgm:pt modelId="{0F34E99E-1CF9-46A1-B075-4F04C1F1706E}" type="pres">
      <dgm:prSet presAssocID="{B0EFE00D-3856-4E8F-8AF8-7D05FC55204E}" presName="centerShape" presStyleLbl="node0" presStyleIdx="0" presStyleCnt="1" custScaleX="177350" custScaleY="177156"/>
      <dgm:spPr>
        <a:prstGeom prst="ellipse">
          <a:avLst/>
        </a:prstGeom>
      </dgm:spPr>
      <dgm:t>
        <a:bodyPr/>
        <a:lstStyle/>
        <a:p>
          <a:endParaRPr lang="zh-CN" altLang="en-US"/>
        </a:p>
      </dgm:t>
    </dgm:pt>
    <dgm:pt modelId="{26D21130-6C54-48F2-B29B-9123C0E7594C}" type="pres">
      <dgm:prSet presAssocID="{65BD7B1D-C8C1-4874-A413-B386AC3329B9}" presName="Name9" presStyleLbl="parChTrans1D2" presStyleIdx="0" presStyleCnt="4"/>
      <dgm:spPr/>
      <dgm:t>
        <a:bodyPr/>
        <a:lstStyle/>
        <a:p>
          <a:endParaRPr lang="zh-CN" altLang="en-US"/>
        </a:p>
      </dgm:t>
    </dgm:pt>
    <dgm:pt modelId="{0156AFBA-7B69-4623-8F21-2D74A0747C08}" type="pres">
      <dgm:prSet presAssocID="{65BD7B1D-C8C1-4874-A413-B386AC3329B9}" presName="connTx" presStyleLbl="parChTrans1D2" presStyleIdx="0" presStyleCnt="4"/>
      <dgm:spPr/>
      <dgm:t>
        <a:bodyPr/>
        <a:lstStyle/>
        <a:p>
          <a:endParaRPr lang="zh-CN" altLang="en-US"/>
        </a:p>
      </dgm:t>
    </dgm:pt>
    <dgm:pt modelId="{B6CC7380-B1D3-4D21-8412-6F5ED94ADA00}" type="pres">
      <dgm:prSet presAssocID="{D746447A-38FE-471E-A828-5E76A74F4136}" presName="node" presStyleLbl="node1" presStyleIdx="0" presStyleCnt="4" custScaleX="62093" custScaleY="62093" custRadScaleRad="107446" custRadScaleInc="-35797">
        <dgm:presLayoutVars>
          <dgm:bulletEnabled val="1"/>
        </dgm:presLayoutVars>
      </dgm:prSet>
      <dgm:spPr/>
      <dgm:t>
        <a:bodyPr/>
        <a:lstStyle/>
        <a:p>
          <a:endParaRPr lang="zh-CN" altLang="en-US"/>
        </a:p>
      </dgm:t>
    </dgm:pt>
    <dgm:pt modelId="{668FD72B-7AC4-4263-A9DE-4049505F84EA}" type="pres">
      <dgm:prSet presAssocID="{FB71CBAA-D4D0-4441-B96D-E7B5F4D20539}" presName="Name9" presStyleLbl="parChTrans1D2" presStyleIdx="1" presStyleCnt="4"/>
      <dgm:spPr/>
      <dgm:t>
        <a:bodyPr/>
        <a:lstStyle/>
        <a:p>
          <a:endParaRPr lang="zh-CN" altLang="en-US"/>
        </a:p>
      </dgm:t>
    </dgm:pt>
    <dgm:pt modelId="{C085CB3E-C368-4157-9C75-52902A502FB2}" type="pres">
      <dgm:prSet presAssocID="{FB71CBAA-D4D0-4441-B96D-E7B5F4D20539}" presName="connTx" presStyleLbl="parChTrans1D2" presStyleIdx="1" presStyleCnt="4"/>
      <dgm:spPr/>
      <dgm:t>
        <a:bodyPr/>
        <a:lstStyle/>
        <a:p>
          <a:endParaRPr lang="zh-CN" altLang="en-US"/>
        </a:p>
      </dgm:t>
    </dgm:pt>
    <dgm:pt modelId="{1ED3D519-8BD4-4503-A5E0-33FBF5EFE085}" type="pres">
      <dgm:prSet presAssocID="{3E7424E6-5879-4B03-A02A-4395199C587A}" presName="node" presStyleLbl="node1" presStyleIdx="1" presStyleCnt="4" custScaleX="62093" custScaleY="62093" custRadScaleRad="129254" custRadScaleInc="-99002">
        <dgm:presLayoutVars>
          <dgm:bulletEnabled val="1"/>
        </dgm:presLayoutVars>
      </dgm:prSet>
      <dgm:spPr/>
      <dgm:t>
        <a:bodyPr/>
        <a:lstStyle/>
        <a:p>
          <a:endParaRPr lang="zh-CN" altLang="en-US"/>
        </a:p>
      </dgm:t>
    </dgm:pt>
    <dgm:pt modelId="{3C0272F8-8ABD-493D-9163-C78E5BECB3D0}" type="pres">
      <dgm:prSet presAssocID="{26D9A041-5997-49C9-87BC-2BEAA2296019}" presName="Name9" presStyleLbl="parChTrans1D2" presStyleIdx="2" presStyleCnt="4"/>
      <dgm:spPr/>
      <dgm:t>
        <a:bodyPr/>
        <a:lstStyle/>
        <a:p>
          <a:endParaRPr lang="zh-CN" altLang="en-US"/>
        </a:p>
      </dgm:t>
    </dgm:pt>
    <dgm:pt modelId="{16CD141C-9E1D-4A41-B1EC-5918FFC73496}" type="pres">
      <dgm:prSet presAssocID="{26D9A041-5997-49C9-87BC-2BEAA2296019}" presName="connTx" presStyleLbl="parChTrans1D2" presStyleIdx="2" presStyleCnt="4"/>
      <dgm:spPr/>
      <dgm:t>
        <a:bodyPr/>
        <a:lstStyle/>
        <a:p>
          <a:endParaRPr lang="zh-CN" altLang="en-US"/>
        </a:p>
      </dgm:t>
    </dgm:pt>
    <dgm:pt modelId="{6CC3E2B5-1D76-420A-A825-7342C4A35F86}" type="pres">
      <dgm:prSet presAssocID="{830F1849-99C4-4B1F-B4F9-CF738706D549}" presName="node" presStyleLbl="node1" presStyleIdx="2" presStyleCnt="4" custScaleX="62093" custScaleY="62093" custRadScaleRad="144827" custRadScaleInc="122625">
        <dgm:presLayoutVars>
          <dgm:bulletEnabled val="1"/>
        </dgm:presLayoutVars>
      </dgm:prSet>
      <dgm:spPr/>
      <dgm:t>
        <a:bodyPr/>
        <a:lstStyle/>
        <a:p>
          <a:endParaRPr lang="zh-CN" altLang="en-US"/>
        </a:p>
      </dgm:t>
    </dgm:pt>
    <dgm:pt modelId="{0C1D70EB-04AB-40CB-A034-400A1FEB844A}" type="pres">
      <dgm:prSet presAssocID="{6A26AEC1-4695-4775-89E9-02E29584ACE0}" presName="Name9" presStyleLbl="parChTrans1D2" presStyleIdx="3" presStyleCnt="4"/>
      <dgm:spPr/>
      <dgm:t>
        <a:bodyPr/>
        <a:lstStyle/>
        <a:p>
          <a:endParaRPr lang="zh-CN" altLang="en-US"/>
        </a:p>
      </dgm:t>
    </dgm:pt>
    <dgm:pt modelId="{ACE080C8-D91B-49D4-9DF2-1CD1A556FFBD}" type="pres">
      <dgm:prSet presAssocID="{6A26AEC1-4695-4775-89E9-02E29584ACE0}" presName="connTx" presStyleLbl="parChTrans1D2" presStyleIdx="3" presStyleCnt="4"/>
      <dgm:spPr/>
      <dgm:t>
        <a:bodyPr/>
        <a:lstStyle/>
        <a:p>
          <a:endParaRPr lang="zh-CN" altLang="en-US"/>
        </a:p>
      </dgm:t>
    </dgm:pt>
    <dgm:pt modelId="{E9588169-7B57-4C17-8A5C-1CE8BA1617C6}" type="pres">
      <dgm:prSet presAssocID="{5179A6DB-8296-450B-8897-FD2CB1D38BDC}" presName="node" presStyleLbl="node1" presStyleIdx="3" presStyleCnt="4" custScaleX="62093" custScaleY="62093" custRadScaleRad="114350" custRadScaleInc="28969">
        <dgm:presLayoutVars>
          <dgm:bulletEnabled val="1"/>
        </dgm:presLayoutVars>
      </dgm:prSet>
      <dgm:spPr/>
      <dgm:t>
        <a:bodyPr/>
        <a:lstStyle/>
        <a:p>
          <a:endParaRPr lang="zh-CN" altLang="en-US"/>
        </a:p>
      </dgm:t>
    </dgm:pt>
  </dgm:ptLst>
  <dgm:cxnLst>
    <dgm:cxn modelId="{8E0BEAE3-7D1C-4266-B600-B0249FC55A75}" type="presOf" srcId="{E51190D5-F7FB-4E60-AFA7-5779649AF49D}" destId="{66EBD27E-CF89-487F-B5A0-CEE3A984258F}" srcOrd="0" destOrd="0" presId="urn:microsoft.com/office/officeart/2005/8/layout/radial1"/>
    <dgm:cxn modelId="{52F41ACF-6BE6-4526-B6EF-DCA221B03495}" type="presOf" srcId="{D746447A-38FE-471E-A828-5E76A74F4136}" destId="{B6CC7380-B1D3-4D21-8412-6F5ED94ADA00}" srcOrd="0" destOrd="0" presId="urn:microsoft.com/office/officeart/2005/8/layout/radial1"/>
    <dgm:cxn modelId="{A2BC8EE7-E850-4DA0-8C60-1F32DE122967}" type="presOf" srcId="{65BD7B1D-C8C1-4874-A413-B386AC3329B9}" destId="{0156AFBA-7B69-4623-8F21-2D74A0747C08}" srcOrd="1" destOrd="0" presId="urn:microsoft.com/office/officeart/2005/8/layout/radial1"/>
    <dgm:cxn modelId="{002983BD-19A8-4FAA-B972-1D33AC907C5A}" srcId="{B0EFE00D-3856-4E8F-8AF8-7D05FC55204E}" destId="{830F1849-99C4-4B1F-B4F9-CF738706D549}" srcOrd="2" destOrd="0" parTransId="{26D9A041-5997-49C9-87BC-2BEAA2296019}" sibTransId="{27252A4D-31E9-426C-A1F8-CD2A2B95132D}"/>
    <dgm:cxn modelId="{F94D0A7D-5D11-4C76-B1B0-F77C88F9FE3B}" srcId="{B0EFE00D-3856-4E8F-8AF8-7D05FC55204E}" destId="{3E7424E6-5879-4B03-A02A-4395199C587A}" srcOrd="1" destOrd="0" parTransId="{FB71CBAA-D4D0-4441-B96D-E7B5F4D20539}" sibTransId="{4968CC65-F2AE-4AD8-836B-E6CEE6EDCCDC}"/>
    <dgm:cxn modelId="{53AA1220-0554-4452-A709-4DCDF94C9F43}" srcId="{B0EFE00D-3856-4E8F-8AF8-7D05FC55204E}" destId="{D746447A-38FE-471E-A828-5E76A74F4136}" srcOrd="0" destOrd="0" parTransId="{65BD7B1D-C8C1-4874-A413-B386AC3329B9}" sibTransId="{000A70E2-1226-4456-9B91-31642C5C022B}"/>
    <dgm:cxn modelId="{4517F4BA-EA5A-49E5-8122-622C9B399AEC}" type="presOf" srcId="{6A26AEC1-4695-4775-89E9-02E29584ACE0}" destId="{ACE080C8-D91B-49D4-9DF2-1CD1A556FFBD}" srcOrd="1" destOrd="0" presId="urn:microsoft.com/office/officeart/2005/8/layout/radial1"/>
    <dgm:cxn modelId="{6DF6C5A7-155C-4645-884E-2823975D57E4}" type="presOf" srcId="{65BD7B1D-C8C1-4874-A413-B386AC3329B9}" destId="{26D21130-6C54-48F2-B29B-9123C0E7594C}" srcOrd="0" destOrd="0" presId="urn:microsoft.com/office/officeart/2005/8/layout/radial1"/>
    <dgm:cxn modelId="{44482501-48F6-4011-87F9-E80BC6AFFACE}" srcId="{E51190D5-F7FB-4E60-AFA7-5779649AF49D}" destId="{B0EFE00D-3856-4E8F-8AF8-7D05FC55204E}" srcOrd="0" destOrd="0" parTransId="{421D4D56-AF6C-4941-BBCA-87AAF44FD232}" sibTransId="{F7E86B26-C3E1-4FA4-8EFA-1DF0F8709ADE}"/>
    <dgm:cxn modelId="{507784BA-DE77-47A0-913E-8EB010EA4AD8}" type="presOf" srcId="{6A26AEC1-4695-4775-89E9-02E29584ACE0}" destId="{0C1D70EB-04AB-40CB-A034-400A1FEB844A}" srcOrd="0" destOrd="0" presId="urn:microsoft.com/office/officeart/2005/8/layout/radial1"/>
    <dgm:cxn modelId="{A78B1CFB-D7AC-4E13-B1F6-1EFF2F83ECFD}" type="presOf" srcId="{26D9A041-5997-49C9-87BC-2BEAA2296019}" destId="{16CD141C-9E1D-4A41-B1EC-5918FFC73496}" srcOrd="1" destOrd="0" presId="urn:microsoft.com/office/officeart/2005/8/layout/radial1"/>
    <dgm:cxn modelId="{4E1A0E5D-EB7D-42DA-9E89-FFC66E2FC87C}" type="presOf" srcId="{3E7424E6-5879-4B03-A02A-4395199C587A}" destId="{1ED3D519-8BD4-4503-A5E0-33FBF5EFE085}" srcOrd="0" destOrd="0" presId="urn:microsoft.com/office/officeart/2005/8/layout/radial1"/>
    <dgm:cxn modelId="{3C691D07-D960-45A6-A310-A66CC9BB0E74}" type="presOf" srcId="{FB71CBAA-D4D0-4441-B96D-E7B5F4D20539}" destId="{668FD72B-7AC4-4263-A9DE-4049505F84EA}" srcOrd="0" destOrd="0" presId="urn:microsoft.com/office/officeart/2005/8/layout/radial1"/>
    <dgm:cxn modelId="{E2EB8D33-3BF8-4F21-9273-9F73B297F126}" type="presOf" srcId="{5179A6DB-8296-450B-8897-FD2CB1D38BDC}" destId="{E9588169-7B57-4C17-8A5C-1CE8BA1617C6}" srcOrd="0" destOrd="0" presId="urn:microsoft.com/office/officeart/2005/8/layout/radial1"/>
    <dgm:cxn modelId="{B28600DC-AB9E-4761-84A3-52B7E8C5C5D4}" srcId="{B0EFE00D-3856-4E8F-8AF8-7D05FC55204E}" destId="{5179A6DB-8296-450B-8897-FD2CB1D38BDC}" srcOrd="3" destOrd="0" parTransId="{6A26AEC1-4695-4775-89E9-02E29584ACE0}" sibTransId="{EDD445FA-B5E9-4229-9EBD-986DF9D89C90}"/>
    <dgm:cxn modelId="{01D1BF5F-7409-4CCA-926A-86BB9620D7B9}" type="presOf" srcId="{830F1849-99C4-4B1F-B4F9-CF738706D549}" destId="{6CC3E2B5-1D76-420A-A825-7342C4A35F86}" srcOrd="0" destOrd="0" presId="urn:microsoft.com/office/officeart/2005/8/layout/radial1"/>
    <dgm:cxn modelId="{CB25428A-0496-4E53-A999-F6E0AE61DA3C}" type="presOf" srcId="{FB71CBAA-D4D0-4441-B96D-E7B5F4D20539}" destId="{C085CB3E-C368-4157-9C75-52902A502FB2}" srcOrd="1" destOrd="0" presId="urn:microsoft.com/office/officeart/2005/8/layout/radial1"/>
    <dgm:cxn modelId="{83AF4F45-DB35-4CAA-8483-F4778E1DFA5F}" type="presOf" srcId="{26D9A041-5997-49C9-87BC-2BEAA2296019}" destId="{3C0272F8-8ABD-493D-9163-C78E5BECB3D0}" srcOrd="0" destOrd="0" presId="urn:microsoft.com/office/officeart/2005/8/layout/radial1"/>
    <dgm:cxn modelId="{5E2DBEB1-3BEC-47E9-A650-4F7C06E1A446}" type="presOf" srcId="{B0EFE00D-3856-4E8F-8AF8-7D05FC55204E}" destId="{0F34E99E-1CF9-46A1-B075-4F04C1F1706E}" srcOrd="0" destOrd="0" presId="urn:microsoft.com/office/officeart/2005/8/layout/radial1"/>
    <dgm:cxn modelId="{BF86DEF4-10DD-4253-A8B6-124847C7AB7B}" type="presParOf" srcId="{66EBD27E-CF89-487F-B5A0-CEE3A984258F}" destId="{0F34E99E-1CF9-46A1-B075-4F04C1F1706E}" srcOrd="0" destOrd="0" presId="urn:microsoft.com/office/officeart/2005/8/layout/radial1"/>
    <dgm:cxn modelId="{274B6AFE-203C-4F51-8EFF-A181359BAC44}" type="presParOf" srcId="{66EBD27E-CF89-487F-B5A0-CEE3A984258F}" destId="{26D21130-6C54-48F2-B29B-9123C0E7594C}" srcOrd="1" destOrd="0" presId="urn:microsoft.com/office/officeart/2005/8/layout/radial1"/>
    <dgm:cxn modelId="{7761D3E7-71B1-4D7B-82B3-81C3AED47AEC}" type="presParOf" srcId="{26D21130-6C54-48F2-B29B-9123C0E7594C}" destId="{0156AFBA-7B69-4623-8F21-2D74A0747C08}" srcOrd="0" destOrd="0" presId="urn:microsoft.com/office/officeart/2005/8/layout/radial1"/>
    <dgm:cxn modelId="{1D5256E0-9F5D-4060-A464-C5A00F60D673}" type="presParOf" srcId="{66EBD27E-CF89-487F-B5A0-CEE3A984258F}" destId="{B6CC7380-B1D3-4D21-8412-6F5ED94ADA00}" srcOrd="2" destOrd="0" presId="urn:microsoft.com/office/officeart/2005/8/layout/radial1"/>
    <dgm:cxn modelId="{E2378639-37E6-4012-9FE2-22A5976B845B}" type="presParOf" srcId="{66EBD27E-CF89-487F-B5A0-CEE3A984258F}" destId="{668FD72B-7AC4-4263-A9DE-4049505F84EA}" srcOrd="3" destOrd="0" presId="urn:microsoft.com/office/officeart/2005/8/layout/radial1"/>
    <dgm:cxn modelId="{07195384-7DF5-4D2F-974E-6A6870709726}" type="presParOf" srcId="{668FD72B-7AC4-4263-A9DE-4049505F84EA}" destId="{C085CB3E-C368-4157-9C75-52902A502FB2}" srcOrd="0" destOrd="0" presId="urn:microsoft.com/office/officeart/2005/8/layout/radial1"/>
    <dgm:cxn modelId="{708694BA-F4A5-4283-B74C-20A62E23BD7D}" type="presParOf" srcId="{66EBD27E-CF89-487F-B5A0-CEE3A984258F}" destId="{1ED3D519-8BD4-4503-A5E0-33FBF5EFE085}" srcOrd="4" destOrd="0" presId="urn:microsoft.com/office/officeart/2005/8/layout/radial1"/>
    <dgm:cxn modelId="{1208CA3E-2CBB-400E-9B49-9048860F8A61}" type="presParOf" srcId="{66EBD27E-CF89-487F-B5A0-CEE3A984258F}" destId="{3C0272F8-8ABD-493D-9163-C78E5BECB3D0}" srcOrd="5" destOrd="0" presId="urn:microsoft.com/office/officeart/2005/8/layout/radial1"/>
    <dgm:cxn modelId="{58C836D7-E6D3-4E5C-8D25-486155613EC6}" type="presParOf" srcId="{3C0272F8-8ABD-493D-9163-C78E5BECB3D0}" destId="{16CD141C-9E1D-4A41-B1EC-5918FFC73496}" srcOrd="0" destOrd="0" presId="urn:microsoft.com/office/officeart/2005/8/layout/radial1"/>
    <dgm:cxn modelId="{B4F1CBBB-0DFC-447F-B173-AE340FDE705F}" type="presParOf" srcId="{66EBD27E-CF89-487F-B5A0-CEE3A984258F}" destId="{6CC3E2B5-1D76-420A-A825-7342C4A35F86}" srcOrd="6" destOrd="0" presId="urn:microsoft.com/office/officeart/2005/8/layout/radial1"/>
    <dgm:cxn modelId="{C29ECA24-2E74-472F-8D26-3B99E8128DFC}" type="presParOf" srcId="{66EBD27E-CF89-487F-B5A0-CEE3A984258F}" destId="{0C1D70EB-04AB-40CB-A034-400A1FEB844A}" srcOrd="7" destOrd="0" presId="urn:microsoft.com/office/officeart/2005/8/layout/radial1"/>
    <dgm:cxn modelId="{D483CD68-0584-42CF-963B-66907A26A8FE}" type="presParOf" srcId="{0C1D70EB-04AB-40CB-A034-400A1FEB844A}" destId="{ACE080C8-D91B-49D4-9DF2-1CD1A556FFBD}" srcOrd="0" destOrd="0" presId="urn:microsoft.com/office/officeart/2005/8/layout/radial1"/>
    <dgm:cxn modelId="{7A6EC6D2-866C-40FA-98F9-14C0CEFE32EF}" type="presParOf" srcId="{66EBD27E-CF89-487F-B5A0-CEE3A984258F}" destId="{E9588169-7B57-4C17-8A5C-1CE8BA1617C6}"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4E99E-1CF9-46A1-B075-4F04C1F1706E}">
      <dsp:nvSpPr>
        <dsp:cNvPr id="0" name=""/>
        <dsp:cNvSpPr/>
      </dsp:nvSpPr>
      <dsp:spPr>
        <a:xfrm>
          <a:off x="827386" y="529637"/>
          <a:ext cx="1009522" cy="1008418"/>
        </a:xfrm>
        <a:prstGeom prst="ellipse">
          <a:avLst/>
        </a:prstGeom>
        <a:solidFill>
          <a:srgbClr val="43BBE1"/>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zh-CN" altLang="en-US" sz="1200" kern="1200" dirty="0" smtClean="0">
              <a:latin typeface="微软雅黑" pitchFamily="34" charset="-122"/>
              <a:ea typeface="微软雅黑" pitchFamily="34" charset="-122"/>
            </a:rPr>
            <a:t>同一平台多家共享</a:t>
          </a:r>
          <a:endParaRPr lang="zh-CN" altLang="en-US" sz="1200" kern="1200" dirty="0">
            <a:latin typeface="微软雅黑" pitchFamily="34" charset="-122"/>
            <a:ea typeface="微软雅黑" pitchFamily="34" charset="-122"/>
          </a:endParaRPr>
        </a:p>
      </dsp:txBody>
      <dsp:txXfrm>
        <a:off x="975227" y="677316"/>
        <a:ext cx="713840" cy="713060"/>
      </dsp:txXfrm>
    </dsp:sp>
    <dsp:sp modelId="{26D21130-6C54-48F2-B29B-9123C0E7594C}">
      <dsp:nvSpPr>
        <dsp:cNvPr id="0" name=""/>
        <dsp:cNvSpPr/>
      </dsp:nvSpPr>
      <dsp:spPr>
        <a:xfrm rot="15233481">
          <a:off x="1118404" y="474637"/>
          <a:ext cx="115594" cy="38456"/>
        </a:xfrm>
        <a:custGeom>
          <a:avLst/>
          <a:gdLst/>
          <a:ahLst/>
          <a:cxnLst/>
          <a:rect l="0" t="0" r="0" b="0"/>
          <a:pathLst>
            <a:path>
              <a:moveTo>
                <a:pt x="0" y="19228"/>
              </a:moveTo>
              <a:lnTo>
                <a:pt x="115594" y="19228"/>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1173312" y="490975"/>
        <a:ext cx="5779" cy="5779"/>
      </dsp:txXfrm>
    </dsp:sp>
    <dsp:sp modelId="{B6CC7380-B1D3-4D21-8412-6F5ED94ADA00}">
      <dsp:nvSpPr>
        <dsp:cNvPr id="0" name=""/>
        <dsp:cNvSpPr/>
      </dsp:nvSpPr>
      <dsp:spPr>
        <a:xfrm>
          <a:off x="934406" y="91826"/>
          <a:ext cx="353449" cy="353449"/>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a:off x="986167" y="143587"/>
        <a:ext cx="249927" cy="249927"/>
      </dsp:txXfrm>
    </dsp:sp>
    <dsp:sp modelId="{668FD72B-7AC4-4263-A9DE-4049505F84EA}">
      <dsp:nvSpPr>
        <dsp:cNvPr id="0" name=""/>
        <dsp:cNvSpPr/>
      </dsp:nvSpPr>
      <dsp:spPr>
        <a:xfrm rot="18926946">
          <a:off x="1651854" y="563521"/>
          <a:ext cx="277034" cy="38456"/>
        </a:xfrm>
        <a:custGeom>
          <a:avLst/>
          <a:gdLst/>
          <a:ahLst/>
          <a:cxnLst/>
          <a:rect l="0" t="0" r="0" b="0"/>
          <a:pathLst>
            <a:path>
              <a:moveTo>
                <a:pt x="0" y="19228"/>
              </a:moveTo>
              <a:lnTo>
                <a:pt x="277034" y="19228"/>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1783446" y="575824"/>
        <a:ext cx="13851" cy="13851"/>
      </dsp:txXfrm>
    </dsp:sp>
    <dsp:sp modelId="{1ED3D519-8BD4-4503-A5E0-33FBF5EFE085}">
      <dsp:nvSpPr>
        <dsp:cNvPr id="0" name=""/>
        <dsp:cNvSpPr/>
      </dsp:nvSpPr>
      <dsp:spPr>
        <a:xfrm>
          <a:off x="1838297" y="184869"/>
          <a:ext cx="353449" cy="353449"/>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endParaRPr lang="zh-CN" altLang="en-US" sz="800" kern="1200" dirty="0"/>
        </a:p>
      </dsp:txBody>
      <dsp:txXfrm>
        <a:off x="1890058" y="236630"/>
        <a:ext cx="249927" cy="249927"/>
      </dsp:txXfrm>
    </dsp:sp>
    <dsp:sp modelId="{3C0272F8-8ABD-493D-9163-C78E5BECB3D0}">
      <dsp:nvSpPr>
        <dsp:cNvPr id="0" name=""/>
        <dsp:cNvSpPr/>
      </dsp:nvSpPr>
      <dsp:spPr>
        <a:xfrm rot="8710875">
          <a:off x="560636" y="1414751"/>
          <a:ext cx="392396" cy="38456"/>
        </a:xfrm>
        <a:custGeom>
          <a:avLst/>
          <a:gdLst/>
          <a:ahLst/>
          <a:cxnLst/>
          <a:rect l="0" t="0" r="0" b="0"/>
          <a:pathLst>
            <a:path>
              <a:moveTo>
                <a:pt x="0" y="19228"/>
              </a:moveTo>
              <a:lnTo>
                <a:pt x="392396" y="19228"/>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747024" y="1424169"/>
        <a:ext cx="19619" cy="19619"/>
      </dsp:txXfrm>
    </dsp:sp>
    <dsp:sp modelId="{6CC3E2B5-1D76-420A-A825-7342C4A35F86}">
      <dsp:nvSpPr>
        <dsp:cNvPr id="0" name=""/>
        <dsp:cNvSpPr/>
      </dsp:nvSpPr>
      <dsp:spPr>
        <a:xfrm>
          <a:off x="273954" y="1470187"/>
          <a:ext cx="353449" cy="353449"/>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a:off x="325715" y="1521948"/>
        <a:ext cx="249927" cy="249927"/>
      </dsp:txXfrm>
    </dsp:sp>
    <dsp:sp modelId="{0C1D70EB-04AB-40CB-A034-400A1FEB844A}">
      <dsp:nvSpPr>
        <dsp:cNvPr id="0" name=""/>
        <dsp:cNvSpPr/>
      </dsp:nvSpPr>
      <dsp:spPr>
        <a:xfrm rot="11582163">
          <a:off x="676268" y="882013"/>
          <a:ext cx="166297" cy="38456"/>
        </a:xfrm>
        <a:custGeom>
          <a:avLst/>
          <a:gdLst/>
          <a:ahLst/>
          <a:cxnLst/>
          <a:rect l="0" t="0" r="0" b="0"/>
          <a:pathLst>
            <a:path>
              <a:moveTo>
                <a:pt x="0" y="19228"/>
              </a:moveTo>
              <a:lnTo>
                <a:pt x="166297" y="19228"/>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755259" y="897084"/>
        <a:ext cx="8314" cy="8314"/>
      </dsp:txXfrm>
    </dsp:sp>
    <dsp:sp modelId="{E9588169-7B57-4C17-8A5C-1CE8BA1617C6}">
      <dsp:nvSpPr>
        <dsp:cNvPr id="0" name=""/>
        <dsp:cNvSpPr/>
      </dsp:nvSpPr>
      <dsp:spPr>
        <a:xfrm>
          <a:off x="329516" y="665899"/>
          <a:ext cx="353449" cy="353449"/>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a:off x="381277" y="717660"/>
        <a:ext cx="249927" cy="24992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758D63-D29F-4039-A8DF-74BE5C7AAF03}" type="datetimeFigureOut">
              <a:rPr lang="zh-CN" altLang="en-US" smtClean="0"/>
              <a:pPr/>
              <a:t>2012-4-12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A7FE4-AF49-4F25-83F2-FF11F781BB97}" type="slidenum">
              <a:rPr lang="zh-CN" altLang="en-US" smtClean="0"/>
              <a:pPr/>
              <a:t>‹#›</a:t>
            </a:fld>
            <a:endParaRPr lang="zh-CN" altLang="en-US"/>
          </a:p>
        </p:txBody>
      </p:sp>
    </p:spTree>
    <p:extLst>
      <p:ext uri="{BB962C8B-B14F-4D97-AF65-F5344CB8AC3E}">
        <p14:creationId xmlns:p14="http://schemas.microsoft.com/office/powerpoint/2010/main" val="2510698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EA7FE4-AF49-4F25-83F2-FF11F781BB97}" type="slidenum">
              <a:rPr lang="zh-CN" altLang="en-US" smtClean="0"/>
              <a:pPr/>
              <a:t>1</a:t>
            </a:fld>
            <a:endParaRPr lang="zh-CN" altLang="en-US"/>
          </a:p>
        </p:txBody>
      </p:sp>
    </p:spTree>
    <p:extLst>
      <p:ext uri="{BB962C8B-B14F-4D97-AF65-F5344CB8AC3E}">
        <p14:creationId xmlns:p14="http://schemas.microsoft.com/office/powerpoint/2010/main" val="2835565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b="1" dirty="0" smtClean="0">
                <a:solidFill>
                  <a:srgbClr val="000000"/>
                </a:solidFill>
              </a:rPr>
              <a:t>为每个分中心提供价值</a:t>
            </a:r>
            <a:r>
              <a:rPr lang="en-US" altLang="zh-CN" b="1" dirty="0" smtClean="0">
                <a:solidFill>
                  <a:srgbClr val="000000"/>
                </a:solidFill>
              </a:rPr>
              <a:t>30</a:t>
            </a:r>
            <a:r>
              <a:rPr lang="zh-CN" altLang="en-US" b="1" dirty="0" smtClean="0">
                <a:solidFill>
                  <a:srgbClr val="000000"/>
                </a:solidFill>
              </a:rPr>
              <a:t>万元的分中心软件系统及相关工具（离线编目工具、导入导出工具）和价值</a:t>
            </a:r>
            <a:r>
              <a:rPr lang="en-US" altLang="zh-CN" b="1" dirty="0" smtClean="0">
                <a:solidFill>
                  <a:srgbClr val="000000"/>
                </a:solidFill>
              </a:rPr>
              <a:t>10</a:t>
            </a:r>
            <a:r>
              <a:rPr lang="zh-CN" altLang="en-US" b="1" dirty="0" smtClean="0">
                <a:solidFill>
                  <a:srgbClr val="000000"/>
                </a:solidFill>
              </a:rPr>
              <a:t>万元的</a:t>
            </a:r>
            <a:r>
              <a:rPr lang="en-US" altLang="zh-CN" b="1" dirty="0" smtClean="0">
                <a:solidFill>
                  <a:srgbClr val="000000"/>
                </a:solidFill>
              </a:rPr>
              <a:t>10</a:t>
            </a:r>
            <a:r>
              <a:rPr lang="zh-CN" altLang="en-US" b="1" dirty="0" smtClean="0">
                <a:solidFill>
                  <a:srgbClr val="000000"/>
                </a:solidFill>
              </a:rPr>
              <a:t>套智能制课工具，共计价值超过</a:t>
            </a:r>
            <a:r>
              <a:rPr lang="en-US" altLang="zh-CN" b="1" dirty="0" smtClean="0">
                <a:solidFill>
                  <a:srgbClr val="000000"/>
                </a:solidFill>
              </a:rPr>
              <a:t>4000</a:t>
            </a:r>
            <a:r>
              <a:rPr lang="zh-CN" altLang="en-US" b="1" dirty="0" smtClean="0">
                <a:solidFill>
                  <a:srgbClr val="000000"/>
                </a:solidFill>
              </a:rPr>
              <a:t>万元以上。</a:t>
            </a:r>
            <a:endParaRPr lang="en-US" altLang="zh-CN" b="1" dirty="0" smtClean="0">
              <a:solidFill>
                <a:srgbClr val="000000"/>
              </a:solidFill>
            </a:endParaRPr>
          </a:p>
          <a:p>
            <a:endParaRPr lang="zh-CN" altLang="en-US" dirty="0" smtClean="0"/>
          </a:p>
        </p:txBody>
      </p:sp>
      <p:sp>
        <p:nvSpPr>
          <p:cNvPr id="4" name="灯片编号占位符 3"/>
          <p:cNvSpPr>
            <a:spLocks noGrp="1"/>
          </p:cNvSpPr>
          <p:nvPr>
            <p:ph type="sldNum" sz="quarter" idx="10"/>
          </p:nvPr>
        </p:nvSpPr>
        <p:spPr/>
        <p:txBody>
          <a:bodyPr/>
          <a:lstStyle/>
          <a:p>
            <a:fld id="{7CEA7FE4-AF49-4F25-83F2-FF11F781BB97}" type="slidenum">
              <a:rPr lang="zh-CN" altLang="en-US" smtClean="0"/>
              <a:pPr/>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b="1" dirty="0" smtClean="0">
                <a:solidFill>
                  <a:srgbClr val="000000"/>
                </a:solidFill>
              </a:rPr>
              <a:t>为每个分中心提供价值</a:t>
            </a:r>
            <a:r>
              <a:rPr lang="en-US" altLang="zh-CN" b="1" dirty="0" smtClean="0">
                <a:solidFill>
                  <a:srgbClr val="000000"/>
                </a:solidFill>
              </a:rPr>
              <a:t>30</a:t>
            </a:r>
            <a:r>
              <a:rPr lang="zh-CN" altLang="en-US" b="1" dirty="0" smtClean="0">
                <a:solidFill>
                  <a:srgbClr val="000000"/>
                </a:solidFill>
              </a:rPr>
              <a:t>万元的分中心软件系统及相关工具（离线编目工具、导入导出工具）和价值</a:t>
            </a:r>
            <a:r>
              <a:rPr lang="en-US" altLang="zh-CN" b="1" dirty="0" smtClean="0">
                <a:solidFill>
                  <a:srgbClr val="000000"/>
                </a:solidFill>
              </a:rPr>
              <a:t>10</a:t>
            </a:r>
            <a:r>
              <a:rPr lang="zh-CN" altLang="en-US" b="1" dirty="0" smtClean="0">
                <a:solidFill>
                  <a:srgbClr val="000000"/>
                </a:solidFill>
              </a:rPr>
              <a:t>万元的</a:t>
            </a:r>
            <a:r>
              <a:rPr lang="en-US" altLang="zh-CN" b="1" dirty="0" smtClean="0">
                <a:solidFill>
                  <a:srgbClr val="000000"/>
                </a:solidFill>
              </a:rPr>
              <a:t>10</a:t>
            </a:r>
            <a:r>
              <a:rPr lang="zh-CN" altLang="en-US" b="1" dirty="0" smtClean="0">
                <a:solidFill>
                  <a:srgbClr val="000000"/>
                </a:solidFill>
              </a:rPr>
              <a:t>套智能制课工具，共计价值超过</a:t>
            </a:r>
            <a:r>
              <a:rPr lang="en-US" altLang="zh-CN" b="1" dirty="0" smtClean="0">
                <a:solidFill>
                  <a:srgbClr val="000000"/>
                </a:solidFill>
              </a:rPr>
              <a:t>4000</a:t>
            </a:r>
            <a:r>
              <a:rPr lang="zh-CN" altLang="en-US" b="1" dirty="0" smtClean="0">
                <a:solidFill>
                  <a:srgbClr val="000000"/>
                </a:solidFill>
              </a:rPr>
              <a:t>万元以上。</a:t>
            </a:r>
            <a:endParaRPr lang="en-US" altLang="zh-CN" b="1" dirty="0" smtClean="0">
              <a:solidFill>
                <a:srgbClr val="000000"/>
              </a:solidFill>
            </a:endParaRPr>
          </a:p>
          <a:p>
            <a:endParaRPr lang="zh-CN" altLang="en-US" dirty="0" smtClean="0"/>
          </a:p>
        </p:txBody>
      </p:sp>
      <p:sp>
        <p:nvSpPr>
          <p:cNvPr id="4" name="灯片编号占位符 3"/>
          <p:cNvSpPr>
            <a:spLocks noGrp="1"/>
          </p:cNvSpPr>
          <p:nvPr>
            <p:ph type="sldNum" sz="quarter" idx="10"/>
          </p:nvPr>
        </p:nvSpPr>
        <p:spPr/>
        <p:txBody>
          <a:bodyPr/>
          <a:lstStyle/>
          <a:p>
            <a:fld id="{7CEA7FE4-AF49-4F25-83F2-FF11F781BB97}" type="slidenum">
              <a:rPr lang="zh-CN" altLang="en-US" smtClean="0"/>
              <a:pPr/>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CEA7FE4-AF49-4F25-83F2-FF11F781BB97}" type="slidenum">
              <a:rPr lang="zh-CN" altLang="en-US" smtClean="0"/>
              <a:pPr/>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4231111814"/>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2042182640"/>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3657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71450"/>
            <a:ext cx="6019800" cy="3657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45161668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359310499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7"/>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529818114"/>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000125"/>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000125"/>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213100600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578623686"/>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3442899402"/>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2558907648"/>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8"/>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421437852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68ED2DB-93F7-4458-B854-00AF2AEBC1F6}" type="datetimeFigureOut">
              <a:rPr lang="zh-CN" altLang="en-US" smtClean="0"/>
              <a:pPr/>
              <a:t>2012-4-12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4137088015"/>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68ED2DB-93F7-4458-B854-00AF2AEBC1F6}" type="datetimeFigureOut">
              <a:rPr lang="zh-CN" altLang="en-US" smtClean="0"/>
              <a:pPr/>
              <a:t>2012-4-12</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8175D2-5365-4761-9B61-F4B71C59D00A}" type="slidenum">
              <a:rPr lang="zh-CN" altLang="en-US" smtClean="0"/>
              <a:pPr/>
              <a:t>‹#›</a:t>
            </a:fld>
            <a:endParaRPr lang="zh-CN" altLang="en-US"/>
          </a:p>
        </p:txBody>
      </p:sp>
    </p:spTree>
    <p:extLst>
      <p:ext uri="{BB962C8B-B14F-4D97-AF65-F5344CB8AC3E}">
        <p14:creationId xmlns:p14="http://schemas.microsoft.com/office/powerpoint/2010/main" val="3010257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851670"/>
            <a:ext cx="9144000" cy="1530170"/>
          </a:xfrm>
          <a:prstGeom prst="rect">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b="1" dirty="0" smtClean="0">
                <a:effectLst>
                  <a:outerShdw blurRad="38100" dist="38100" dir="2700000" algn="tl">
                    <a:srgbClr val="000000">
                      <a:alpha val="43137"/>
                    </a:srgbClr>
                  </a:outerShdw>
                </a:effectLst>
                <a:latin typeface="微软雅黑" pitchFamily="34" charset="-122"/>
                <a:ea typeface="微软雅黑" pitchFamily="34" charset="-122"/>
              </a:rPr>
              <a:t>典型应用工作进展</a:t>
            </a:r>
            <a:endParaRPr lang="zh-CN" altLang="en-US" sz="6000" b="1"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6" name="矩形 5"/>
          <p:cNvSpPr/>
          <p:nvPr/>
        </p:nvSpPr>
        <p:spPr>
          <a:xfrm>
            <a:off x="0" y="1743658"/>
            <a:ext cx="9144000" cy="10801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3381840"/>
            <a:ext cx="9144000" cy="10801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0" y="4833605"/>
            <a:ext cx="9144000" cy="330425"/>
            <a:chOff x="0" y="6444822"/>
            <a:chExt cx="9144000" cy="440567"/>
          </a:xfrm>
        </p:grpSpPr>
        <p:sp>
          <p:nvSpPr>
            <p:cNvPr id="10" name="矩形 9"/>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8141472" y="6444822"/>
              <a:ext cx="534984" cy="413178"/>
              <a:chOff x="8072352" y="6444822"/>
              <a:chExt cx="534984" cy="413178"/>
            </a:xfrm>
          </p:grpSpPr>
          <p:sp>
            <p:nvSpPr>
              <p:cNvPr id="13" name="矩形 12"/>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副标题 4"/>
          <p:cNvSpPr>
            <a:spLocks noGrp="1" noChangeArrowheads="1"/>
          </p:cNvSpPr>
          <p:nvPr>
            <p:ph type="subTitle" idx="4294967295"/>
          </p:nvPr>
        </p:nvSpPr>
        <p:spPr bwMode="auto">
          <a:xfrm>
            <a:off x="2267744" y="3914427"/>
            <a:ext cx="4625975" cy="817563"/>
          </a:xfrm>
          <a:prstGeom prst="rect">
            <a:avLst/>
          </a:prstGeom>
          <a:noFill/>
          <a:ln>
            <a:miter lim="800000"/>
            <a:headEnd/>
            <a:tailEnd/>
          </a:ln>
        </p:spPr>
        <p:txBody>
          <a:bodyPr>
            <a:normAutofit/>
          </a:bodyPr>
          <a:lstStyle/>
          <a:p>
            <a:pPr marL="0" indent="0" algn="ctr" eaLnBrk="1" hangingPunct="1">
              <a:buFont typeface="Arial" pitchFamily="34" charset="0"/>
              <a:buNone/>
            </a:pPr>
            <a:r>
              <a:rPr lang="zh-CN" altLang="en-US" sz="1800" b="1" dirty="0" smtClean="0">
                <a:solidFill>
                  <a:schemeClr val="bg1">
                    <a:lumMod val="50000"/>
                  </a:schemeClr>
                </a:solidFill>
                <a:latin typeface="微软雅黑" pitchFamily="34" charset="-122"/>
                <a:ea typeface="微软雅黑" pitchFamily="34" charset="-122"/>
              </a:rPr>
              <a:t>项目办公室主任     单从凯</a:t>
            </a:r>
            <a:endParaRPr lang="en-US" altLang="zh-CN" sz="1800" b="1" dirty="0" smtClean="0">
              <a:solidFill>
                <a:schemeClr val="bg1">
                  <a:lumMod val="50000"/>
                </a:schemeClr>
              </a:solidFill>
              <a:latin typeface="微软雅黑" pitchFamily="34" charset="-122"/>
              <a:ea typeface="微软雅黑" pitchFamily="34" charset="-122"/>
            </a:endParaRPr>
          </a:p>
          <a:p>
            <a:pPr marL="0" indent="0" algn="ctr">
              <a:lnSpc>
                <a:spcPct val="150000"/>
              </a:lnSpc>
              <a:buNone/>
            </a:pPr>
            <a:r>
              <a:rPr lang="en-US" altLang="zh-CN" sz="1600" dirty="0" smtClean="0">
                <a:solidFill>
                  <a:srgbClr val="515151"/>
                </a:solidFill>
                <a:latin typeface="微软雅黑" pitchFamily="34" charset="-122"/>
                <a:ea typeface="微软雅黑" pitchFamily="34" charset="-122"/>
              </a:rPr>
              <a:t>2012</a:t>
            </a:r>
            <a:r>
              <a:rPr lang="zh-CN" altLang="en-US" sz="1600" dirty="0" smtClean="0">
                <a:solidFill>
                  <a:srgbClr val="515151"/>
                </a:solidFill>
                <a:latin typeface="微软雅黑" pitchFamily="34" charset="-122"/>
                <a:ea typeface="微软雅黑" pitchFamily="34" charset="-122"/>
              </a:rPr>
              <a:t>年</a:t>
            </a:r>
            <a:r>
              <a:rPr lang="en-US" altLang="zh-CN" sz="1600" dirty="0" smtClean="0">
                <a:solidFill>
                  <a:srgbClr val="515151"/>
                </a:solidFill>
                <a:latin typeface="微软雅黑" pitchFamily="34" charset="-122"/>
                <a:ea typeface="微软雅黑" pitchFamily="34" charset="-122"/>
              </a:rPr>
              <a:t>4</a:t>
            </a:r>
            <a:r>
              <a:rPr lang="zh-CN" altLang="en-US" sz="1600" dirty="0" smtClean="0">
                <a:solidFill>
                  <a:srgbClr val="515151"/>
                </a:solidFill>
                <a:latin typeface="微软雅黑" pitchFamily="34" charset="-122"/>
                <a:ea typeface="微软雅黑" pitchFamily="34" charset="-122"/>
              </a:rPr>
              <a:t>月</a:t>
            </a:r>
            <a:r>
              <a:rPr lang="en-US" altLang="zh-CN" sz="1600" dirty="0" smtClean="0">
                <a:solidFill>
                  <a:srgbClr val="515151"/>
                </a:solidFill>
                <a:latin typeface="微软雅黑" pitchFamily="34" charset="-122"/>
                <a:ea typeface="微软雅黑" pitchFamily="34" charset="-122"/>
              </a:rPr>
              <a:t>13</a:t>
            </a:r>
            <a:r>
              <a:rPr lang="zh-CN" altLang="en-US" sz="1600" dirty="0" smtClean="0">
                <a:solidFill>
                  <a:srgbClr val="515151"/>
                </a:solidFill>
                <a:latin typeface="微软雅黑" pitchFamily="34" charset="-122"/>
                <a:ea typeface="微软雅黑" pitchFamily="34" charset="-122"/>
              </a:rPr>
              <a:t>日</a:t>
            </a:r>
          </a:p>
          <a:p>
            <a:pPr marL="0" indent="0" algn="ctr" eaLnBrk="1" hangingPunct="1">
              <a:buFont typeface="Arial" pitchFamily="34" charset="0"/>
              <a:buNone/>
            </a:pPr>
            <a:endParaRPr lang="zh-CN" altLang="en-US" sz="1800" dirty="0" smtClean="0">
              <a:solidFill>
                <a:schemeClr val="bg1">
                  <a:lumMod val="50000"/>
                </a:schemeClr>
              </a:solidFill>
              <a:latin typeface="微软雅黑" pitchFamily="34" charset="-122"/>
              <a:ea typeface="微软雅黑" pitchFamily="34" charset="-122"/>
            </a:endParaRPr>
          </a:p>
        </p:txBody>
      </p:sp>
      <p:sp>
        <p:nvSpPr>
          <p:cNvPr id="20" name="9 CuadroTexto"/>
          <p:cNvSpPr>
            <a:spLocks noChangeArrowheads="1"/>
          </p:cNvSpPr>
          <p:nvPr/>
        </p:nvSpPr>
        <p:spPr bwMode="auto">
          <a:xfrm>
            <a:off x="395536" y="524843"/>
            <a:ext cx="5156200" cy="966787"/>
          </a:xfrm>
          <a:prstGeom prst="rect">
            <a:avLst/>
          </a:prstGeom>
          <a:noFill/>
          <a:ln w="9525" cmpd="sng">
            <a:noFill/>
            <a:miter lim="800000"/>
            <a:headEnd/>
            <a:tailEnd/>
          </a:ln>
        </p:spPr>
        <p:txBody>
          <a:bodyPr>
            <a:spAutoFit/>
          </a:bodyPr>
          <a:lstStyle/>
          <a:p>
            <a:pPr>
              <a:lnSpc>
                <a:spcPct val="150000"/>
              </a:lnSpc>
              <a:defRPr/>
            </a:pPr>
            <a:r>
              <a:rPr lang="zh-CN" altLang="en-US" sz="2000" b="1" dirty="0">
                <a:solidFill>
                  <a:schemeClr val="bg1">
                    <a:lumMod val="50000"/>
                  </a:schemeClr>
                </a:solidFill>
                <a:latin typeface="微软雅黑" pitchFamily="34" charset="-122"/>
                <a:ea typeface="微软雅黑" pitchFamily="34" charset="-122"/>
                <a:sym typeface="Calibri" pitchFamily="34" charset="0"/>
              </a:rPr>
              <a:t>教育部财政部</a:t>
            </a:r>
            <a:endParaRPr lang="en-US" altLang="zh-CN" sz="2000" b="1" dirty="0">
              <a:solidFill>
                <a:schemeClr val="bg1">
                  <a:lumMod val="50000"/>
                </a:schemeClr>
              </a:solidFill>
              <a:latin typeface="微软雅黑" pitchFamily="34" charset="-122"/>
              <a:ea typeface="微软雅黑" pitchFamily="34" charset="-122"/>
              <a:sym typeface="Calibri" pitchFamily="34" charset="0"/>
            </a:endParaRPr>
          </a:p>
          <a:p>
            <a:pPr>
              <a:lnSpc>
                <a:spcPct val="150000"/>
              </a:lnSpc>
              <a:defRPr/>
            </a:pPr>
            <a:r>
              <a:rPr lang="zh-CN" altLang="en-US" sz="2000" b="1" dirty="0">
                <a:solidFill>
                  <a:schemeClr val="bg1">
                    <a:lumMod val="50000"/>
                  </a:schemeClr>
                </a:solidFill>
                <a:latin typeface="微软雅黑" pitchFamily="34" charset="-122"/>
                <a:ea typeface="微软雅黑" pitchFamily="34" charset="-122"/>
                <a:sym typeface="Calibri" pitchFamily="34" charset="0"/>
              </a:rPr>
              <a:t>“网络教育数字化学习资源中心建设”项目</a:t>
            </a:r>
          </a:p>
        </p:txBody>
      </p:sp>
      <p:pic>
        <p:nvPicPr>
          <p:cNvPr id="18"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1660890561"/>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738160" y="2145499"/>
            <a:ext cx="7794280" cy="2662267"/>
          </a:xfrm>
          <a:prstGeom prst="rect">
            <a:avLst/>
          </a:prstGeom>
          <a:noFill/>
        </p:spPr>
        <p:txBody>
          <a:bodyPr wrap="square" rtlCol="0">
            <a:spAutoFit/>
          </a:bodyPr>
          <a:lstStyle/>
          <a:p>
            <a:pPr>
              <a:lnSpc>
                <a:spcPct val="150000"/>
              </a:lnSpc>
              <a:spcBef>
                <a:spcPts val="300"/>
              </a:spcBef>
              <a:spcAft>
                <a:spcPts val="300"/>
              </a:spcAft>
              <a:defRPr/>
            </a:pPr>
            <a:r>
              <a:rPr lang="zh-CN" altLang="en-US" b="1" dirty="0" smtClean="0">
                <a:solidFill>
                  <a:schemeClr val="tx1">
                    <a:lumMod val="75000"/>
                    <a:lumOff val="25000"/>
                  </a:schemeClr>
                </a:solidFill>
                <a:latin typeface="微软雅黑" pitchFamily="34" charset="-122"/>
                <a:ea typeface="微软雅黑" pitchFamily="34" charset="-122"/>
              </a:rPr>
              <a:t>泛在备课平台</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50000"/>
              </a:lnSpc>
              <a:spcBef>
                <a:spcPts val="300"/>
              </a:spcBef>
              <a:spcAft>
                <a:spcPts val="300"/>
              </a:spcAft>
              <a:defRPr/>
            </a:pPr>
            <a:r>
              <a:rPr lang="zh-CN" altLang="en-US" dirty="0" smtClean="0">
                <a:latin typeface="微软雅黑" pitchFamily="34" charset="-122"/>
                <a:ea typeface="微软雅黑" pitchFamily="34" charset="-122"/>
              </a:rPr>
              <a:t>       泛在备课平台是一套为教师的备课教学、交流互动、协同发展提供信息化服务的信息化系统。结合分中心系统和海量教学资源，帮助教师进行各类教学资源、备课资料的整合与管理，帮助教师进行备课和开展教学活动，并根据工作需要进行资源的共建和共享。同时可以加入教研室等管理功能，全面提升区域教学教研管理水平和工作效率。</a:t>
            </a:r>
            <a:endParaRPr lang="en-US" altLang="zh-CN" dirty="0">
              <a:latin typeface="微软雅黑" pitchFamily="34" charset="-122"/>
              <a:ea typeface="微软雅黑" pitchFamily="34" charset="-122"/>
            </a:endParaRPr>
          </a:p>
        </p:txBody>
      </p:sp>
      <p:grpSp>
        <p:nvGrpSpPr>
          <p:cNvPr id="6" name="组合 86"/>
          <p:cNvGrpSpPr/>
          <p:nvPr/>
        </p:nvGrpSpPr>
        <p:grpSpPr>
          <a:xfrm>
            <a:off x="0" y="1670478"/>
            <a:ext cx="9071792" cy="432048"/>
            <a:chOff x="0" y="1670478"/>
            <a:chExt cx="9071792" cy="432048"/>
          </a:xfrm>
        </p:grpSpPr>
        <p:grpSp>
          <p:nvGrpSpPr>
            <p:cNvPr id="7" name="组合 29"/>
            <p:cNvGrpSpPr/>
            <p:nvPr/>
          </p:nvGrpSpPr>
          <p:grpSpPr>
            <a:xfrm>
              <a:off x="0" y="1670478"/>
              <a:ext cx="9071792" cy="432048"/>
              <a:chOff x="0" y="1563638"/>
              <a:chExt cx="9071792" cy="432048"/>
            </a:xfrm>
          </p:grpSpPr>
          <p:cxnSp>
            <p:nvCxnSpPr>
              <p:cNvPr id="31"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对角圆角矩形 31"/>
              <p:cNvSpPr/>
              <p:nvPr/>
            </p:nvSpPr>
            <p:spPr>
              <a:xfrm>
                <a:off x="1043605" y="1563638"/>
                <a:ext cx="3636000"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4</a:t>
                </a: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NERC</a:t>
                </a:r>
                <a:r>
                  <a:rPr lang="zh-CN" altLang="en-US" dirty="0" smtClean="0">
                    <a:solidFill>
                      <a:srgbClr val="00B0F0"/>
                    </a:solidFill>
                    <a:latin typeface="微软雅黑" pitchFamily="34" charset="-122"/>
                    <a:ea typeface="微软雅黑" pitchFamily="34" charset="-122"/>
                  </a:rPr>
                  <a:t>平台优化与应用拓展</a:t>
                </a:r>
                <a:endParaRPr lang="zh-CN" altLang="en-US" dirty="0">
                  <a:solidFill>
                    <a:srgbClr val="00B0F0"/>
                  </a:solidFill>
                  <a:latin typeface="微软雅黑" pitchFamily="34" charset="-122"/>
                  <a:ea typeface="微软雅黑" pitchFamily="34" charset="-122"/>
                </a:endParaRPr>
              </a:p>
            </p:txBody>
          </p:sp>
          <p:cxnSp>
            <p:nvCxnSpPr>
              <p:cNvPr id="33" name="直接连接符 32"/>
              <p:cNvCxnSpPr>
                <a:stCxn id="32" idx="0"/>
              </p:cNvCxnSpPr>
              <p:nvPr/>
            </p:nvCxnSpPr>
            <p:spPr>
              <a:xfrm>
                <a:off x="4679605" y="1779662"/>
                <a:ext cx="4392187"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4" name="流程图: 联系 83"/>
            <p:cNvSpPr/>
            <p:nvPr/>
          </p:nvSpPr>
          <p:spPr>
            <a:xfrm>
              <a:off x="6084168" y="174248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联系 84"/>
            <p:cNvSpPr/>
            <p:nvPr/>
          </p:nvSpPr>
          <p:spPr>
            <a:xfrm>
              <a:off x="69842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流程图: 联系 85"/>
            <p:cNvSpPr/>
            <p:nvPr/>
          </p:nvSpPr>
          <p:spPr>
            <a:xfrm>
              <a:off x="78843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411760" y="1995686"/>
            <a:ext cx="4680520" cy="1277273"/>
          </a:xfrm>
          <a:prstGeom prst="rect">
            <a:avLst/>
          </a:prstGeom>
          <a:noFill/>
        </p:spPr>
        <p:txBody>
          <a:bodyPr wrap="square" rtlCol="0">
            <a:spAutoFit/>
          </a:bodyPr>
          <a:lstStyle/>
          <a:p>
            <a:pPr>
              <a:lnSpc>
                <a:spcPct val="150000"/>
              </a:lnSpc>
              <a:spcBef>
                <a:spcPts val="300"/>
              </a:spcBef>
              <a:spcAft>
                <a:spcPts val="300"/>
              </a:spcAft>
              <a:defRPr/>
            </a:pPr>
            <a:r>
              <a:rPr lang="zh-CN" altLang="en-US" sz="2400" b="1" dirty="0" smtClean="0">
                <a:solidFill>
                  <a:schemeClr val="tx1">
                    <a:lumMod val="75000"/>
                    <a:lumOff val="25000"/>
                  </a:schemeClr>
                </a:solidFill>
                <a:latin typeface="微软雅黑" pitchFamily="34" charset="-122"/>
                <a:ea typeface="微软雅黑" pitchFamily="34" charset="-122"/>
              </a:rPr>
              <a:t>泛在备课平台系统功能图</a:t>
            </a:r>
            <a:endParaRPr lang="en-US" altLang="zh-CN" sz="2400" b="1" dirty="0" smtClean="0">
              <a:solidFill>
                <a:schemeClr val="tx1">
                  <a:lumMod val="75000"/>
                  <a:lumOff val="25000"/>
                </a:schemeClr>
              </a:solidFill>
              <a:latin typeface="微软雅黑" pitchFamily="34" charset="-122"/>
              <a:ea typeface="微软雅黑" pitchFamily="34" charset="-122"/>
            </a:endParaRPr>
          </a:p>
          <a:p>
            <a:pPr>
              <a:lnSpc>
                <a:spcPct val="150000"/>
              </a:lnSpc>
              <a:spcBef>
                <a:spcPts val="300"/>
              </a:spcBef>
              <a:spcAft>
                <a:spcPts val="300"/>
              </a:spcAft>
              <a:defRPr/>
            </a:pPr>
            <a:r>
              <a:rPr lang="zh-CN" altLang="en-US" sz="2400" dirty="0" smtClean="0">
                <a:latin typeface="微软雅黑" pitchFamily="34" charset="-122"/>
                <a:ea typeface="微软雅黑" pitchFamily="34" charset="-122"/>
              </a:rPr>
              <a:t>       </a:t>
            </a:r>
            <a:endParaRPr lang="en-US" altLang="zh-CN" sz="2400" dirty="0">
              <a:latin typeface="微软雅黑" pitchFamily="34" charset="-122"/>
              <a:ea typeface="微软雅黑" pitchFamily="34" charset="-122"/>
            </a:endParaRPr>
          </a:p>
        </p:txBody>
      </p:sp>
      <p:pic>
        <p:nvPicPr>
          <p:cNvPr id="1026" name="Picture 2" descr="C:\Users\Administrator\Desktop\1\图片2副本.jpg"/>
          <p:cNvPicPr>
            <a:picLocks noChangeAspect="1" noChangeArrowheads="1"/>
          </p:cNvPicPr>
          <p:nvPr/>
        </p:nvPicPr>
        <p:blipFill>
          <a:blip r:embed="rId3" cstate="print"/>
          <a:srcRect/>
          <a:stretch>
            <a:fillRect/>
          </a:stretch>
        </p:blipFill>
        <p:spPr bwMode="auto">
          <a:xfrm>
            <a:off x="-1016" y="-57260"/>
            <a:ext cx="9145016" cy="5200760"/>
          </a:xfrm>
          <a:prstGeom prst="rect">
            <a:avLst/>
          </a:prstGeom>
          <a:noFill/>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411760" y="1995686"/>
            <a:ext cx="4680520" cy="1277273"/>
          </a:xfrm>
          <a:prstGeom prst="rect">
            <a:avLst/>
          </a:prstGeom>
          <a:noFill/>
        </p:spPr>
        <p:txBody>
          <a:bodyPr wrap="square" rtlCol="0">
            <a:spAutoFit/>
          </a:bodyPr>
          <a:lstStyle/>
          <a:p>
            <a:pPr>
              <a:lnSpc>
                <a:spcPct val="150000"/>
              </a:lnSpc>
              <a:spcBef>
                <a:spcPts val="300"/>
              </a:spcBef>
              <a:spcAft>
                <a:spcPts val="300"/>
              </a:spcAft>
              <a:defRPr/>
            </a:pPr>
            <a:r>
              <a:rPr lang="zh-CN" altLang="en-US" sz="2400" b="1" dirty="0" smtClean="0">
                <a:solidFill>
                  <a:schemeClr val="tx1">
                    <a:lumMod val="75000"/>
                    <a:lumOff val="25000"/>
                  </a:schemeClr>
                </a:solidFill>
                <a:latin typeface="微软雅黑" pitchFamily="34" charset="-122"/>
                <a:ea typeface="微软雅黑" pitchFamily="34" charset="-122"/>
              </a:rPr>
              <a:t>泛在备课平台系统功能图</a:t>
            </a:r>
            <a:endParaRPr lang="en-US" altLang="zh-CN" sz="2400" b="1" dirty="0" smtClean="0">
              <a:solidFill>
                <a:schemeClr val="tx1">
                  <a:lumMod val="75000"/>
                  <a:lumOff val="25000"/>
                </a:schemeClr>
              </a:solidFill>
              <a:latin typeface="微软雅黑" pitchFamily="34" charset="-122"/>
              <a:ea typeface="微软雅黑" pitchFamily="34" charset="-122"/>
            </a:endParaRPr>
          </a:p>
          <a:p>
            <a:pPr>
              <a:lnSpc>
                <a:spcPct val="150000"/>
              </a:lnSpc>
              <a:spcBef>
                <a:spcPts val="300"/>
              </a:spcBef>
              <a:spcAft>
                <a:spcPts val="300"/>
              </a:spcAft>
              <a:defRPr/>
            </a:pPr>
            <a:r>
              <a:rPr lang="zh-CN" altLang="en-US" sz="2400" dirty="0" smtClean="0">
                <a:latin typeface="微软雅黑" pitchFamily="34" charset="-122"/>
                <a:ea typeface="微软雅黑" pitchFamily="34" charset="-122"/>
              </a:rPr>
              <a:t>       </a:t>
            </a:r>
            <a:endParaRPr lang="en-US" altLang="zh-CN" sz="2400" dirty="0">
              <a:latin typeface="微软雅黑" pitchFamily="34" charset="-122"/>
              <a:ea typeface="微软雅黑" pitchFamily="34" charset="-122"/>
            </a:endParaRPr>
          </a:p>
        </p:txBody>
      </p:sp>
      <p:pic>
        <p:nvPicPr>
          <p:cNvPr id="6" name="Picture 2"/>
          <p:cNvPicPr>
            <a:picLocks noChangeAspect="1" noChangeArrowheads="1"/>
          </p:cNvPicPr>
          <p:nvPr/>
        </p:nvPicPr>
        <p:blipFill>
          <a:blip r:embed="rId3" cstate="print"/>
          <a:srcRect/>
          <a:stretch>
            <a:fillRect/>
          </a:stretch>
        </p:blipFill>
        <p:spPr bwMode="auto">
          <a:xfrm>
            <a:off x="0" y="51470"/>
            <a:ext cx="9180512" cy="9864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1.76797E-6 L -4.16667E-6 -0.87442 " pathEditMode="relative" rAng="0" ptsTypes="AA">
                                      <p:cBhvr>
                                        <p:cTn id="6" dur="3000" fill="hold"/>
                                        <p:tgtEl>
                                          <p:spTgt spid="6"/>
                                        </p:tgtEl>
                                        <p:attrNameLst>
                                          <p:attrName>ppt_x</p:attrName>
                                          <p:attrName>ppt_y</p:attrName>
                                        </p:attrNameLst>
                                      </p:cBhvr>
                                      <p:rCtr x="0" y="-4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738160" y="2252647"/>
            <a:ext cx="7794280" cy="1831271"/>
          </a:xfrm>
          <a:prstGeom prst="rect">
            <a:avLst/>
          </a:prstGeom>
          <a:noFill/>
        </p:spPr>
        <p:txBody>
          <a:bodyPr wrap="square" rtlCol="0">
            <a:spAutoFit/>
          </a:bodyPr>
          <a:lstStyle/>
          <a:p>
            <a:pPr>
              <a:lnSpc>
                <a:spcPct val="150000"/>
              </a:lnSpc>
              <a:spcBef>
                <a:spcPts val="300"/>
              </a:spcBef>
              <a:spcAft>
                <a:spcPts val="300"/>
              </a:spcAft>
              <a:defRPr/>
            </a:pPr>
            <a:r>
              <a:rPr lang="zh-CN" altLang="en-US" b="1" dirty="0" smtClean="0">
                <a:solidFill>
                  <a:schemeClr val="tx1">
                    <a:lumMod val="75000"/>
                    <a:lumOff val="25000"/>
                  </a:schemeClr>
                </a:solidFill>
                <a:latin typeface="微软雅黑" pitchFamily="34" charset="-122"/>
                <a:ea typeface="微软雅黑" pitchFamily="34" charset="-122"/>
              </a:rPr>
              <a:t>泛在学习平台</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50000"/>
              </a:lnSpc>
              <a:spcBef>
                <a:spcPts val="300"/>
              </a:spcBef>
              <a:spcAft>
                <a:spcPts val="300"/>
              </a:spcAft>
              <a:defRPr/>
            </a:pPr>
            <a:r>
              <a:rPr lang="zh-CN" altLang="en-US" dirty="0" smtClean="0">
                <a:latin typeface="微软雅黑" pitchFamily="34" charset="-122"/>
                <a:ea typeface="微软雅黑" pitchFamily="34" charset="-122"/>
              </a:rPr>
              <a:t>        泛在学习平台是基于</a:t>
            </a:r>
            <a:r>
              <a:rPr lang="en-US" altLang="en-US" dirty="0" smtClean="0">
                <a:latin typeface="微软雅黑" pitchFamily="34" charset="-122"/>
                <a:ea typeface="微软雅黑" pitchFamily="34" charset="-122"/>
              </a:rPr>
              <a:t>Web</a:t>
            </a:r>
            <a:r>
              <a:rPr lang="zh-CN" altLang="en-US" dirty="0" smtClean="0">
                <a:latin typeface="微软雅黑" pitchFamily="34" charset="-122"/>
                <a:ea typeface="微软雅黑" pitchFamily="34" charset="-122"/>
              </a:rPr>
              <a:t>的在线学习管理系统，为广大用户提供专业的虚拟学习环境。提供以课程管理为中心，以学习活动为驱动的在线教学信息化解决方案。</a:t>
            </a:r>
            <a:endParaRPr lang="en-US" altLang="zh-CN" dirty="0" smtClean="0">
              <a:latin typeface="微软雅黑" pitchFamily="34" charset="-122"/>
              <a:ea typeface="微软雅黑" pitchFamily="34" charset="-122"/>
            </a:endParaRPr>
          </a:p>
        </p:txBody>
      </p:sp>
      <p:grpSp>
        <p:nvGrpSpPr>
          <p:cNvPr id="5" name="组合 86"/>
          <p:cNvGrpSpPr/>
          <p:nvPr/>
        </p:nvGrpSpPr>
        <p:grpSpPr>
          <a:xfrm>
            <a:off x="0" y="1670478"/>
            <a:ext cx="9071792" cy="432048"/>
            <a:chOff x="0" y="1670478"/>
            <a:chExt cx="9071792" cy="432048"/>
          </a:xfrm>
        </p:grpSpPr>
        <p:grpSp>
          <p:nvGrpSpPr>
            <p:cNvPr id="6" name="组合 29"/>
            <p:cNvGrpSpPr/>
            <p:nvPr/>
          </p:nvGrpSpPr>
          <p:grpSpPr>
            <a:xfrm>
              <a:off x="0" y="1670478"/>
              <a:ext cx="9071792" cy="432048"/>
              <a:chOff x="0" y="1563638"/>
              <a:chExt cx="9071792" cy="432048"/>
            </a:xfrm>
          </p:grpSpPr>
          <p:cxnSp>
            <p:nvCxnSpPr>
              <p:cNvPr id="31"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对角圆角矩形 31"/>
              <p:cNvSpPr/>
              <p:nvPr/>
            </p:nvSpPr>
            <p:spPr>
              <a:xfrm>
                <a:off x="1043605" y="1563638"/>
                <a:ext cx="3636000"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4</a:t>
                </a: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NERC</a:t>
                </a:r>
                <a:r>
                  <a:rPr lang="zh-CN" altLang="en-US" dirty="0" smtClean="0">
                    <a:solidFill>
                      <a:srgbClr val="00B0F0"/>
                    </a:solidFill>
                    <a:latin typeface="微软雅黑" pitchFamily="34" charset="-122"/>
                    <a:ea typeface="微软雅黑" pitchFamily="34" charset="-122"/>
                  </a:rPr>
                  <a:t>平台优化与应用拓展</a:t>
                </a:r>
                <a:endParaRPr lang="zh-CN" altLang="en-US" dirty="0">
                  <a:solidFill>
                    <a:srgbClr val="00B0F0"/>
                  </a:solidFill>
                  <a:latin typeface="微软雅黑" pitchFamily="34" charset="-122"/>
                  <a:ea typeface="微软雅黑" pitchFamily="34" charset="-122"/>
                </a:endParaRPr>
              </a:p>
            </p:txBody>
          </p:sp>
          <p:cxnSp>
            <p:nvCxnSpPr>
              <p:cNvPr id="33" name="直接连接符 32"/>
              <p:cNvCxnSpPr>
                <a:stCxn id="32" idx="0"/>
              </p:cNvCxnSpPr>
              <p:nvPr/>
            </p:nvCxnSpPr>
            <p:spPr>
              <a:xfrm>
                <a:off x="4679605" y="1779662"/>
                <a:ext cx="4392187"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4" name="流程图: 联系 83"/>
            <p:cNvSpPr/>
            <p:nvPr/>
          </p:nvSpPr>
          <p:spPr>
            <a:xfrm>
              <a:off x="6084168" y="174248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联系 84"/>
            <p:cNvSpPr/>
            <p:nvPr/>
          </p:nvSpPr>
          <p:spPr>
            <a:xfrm>
              <a:off x="69842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流程图: 联系 85"/>
            <p:cNvSpPr/>
            <p:nvPr/>
          </p:nvSpPr>
          <p:spPr>
            <a:xfrm>
              <a:off x="78843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738160" y="2184407"/>
            <a:ext cx="1889624" cy="507831"/>
          </a:xfrm>
          <a:prstGeom prst="rect">
            <a:avLst/>
          </a:prstGeom>
          <a:noFill/>
        </p:spPr>
        <p:txBody>
          <a:bodyPr wrap="square" rtlCol="0">
            <a:spAutoFit/>
          </a:bodyPr>
          <a:lstStyle/>
          <a:p>
            <a:pPr>
              <a:lnSpc>
                <a:spcPct val="150000"/>
              </a:lnSpc>
              <a:spcBef>
                <a:spcPts val="300"/>
              </a:spcBef>
              <a:spcAft>
                <a:spcPts val="300"/>
              </a:spcAft>
              <a:defRPr/>
            </a:pPr>
            <a:r>
              <a:rPr lang="zh-CN" altLang="en-US" b="1" dirty="0" smtClean="0">
                <a:solidFill>
                  <a:schemeClr val="tx1">
                    <a:lumMod val="75000"/>
                    <a:lumOff val="25000"/>
                  </a:schemeClr>
                </a:solidFill>
                <a:latin typeface="微软雅黑" pitchFamily="34" charset="-122"/>
                <a:ea typeface="微软雅黑" pitchFamily="34" charset="-122"/>
              </a:rPr>
              <a:t>泛在学习平台</a:t>
            </a:r>
            <a:endParaRPr lang="en-US" altLang="zh-CN" b="1" dirty="0" smtClean="0">
              <a:solidFill>
                <a:schemeClr val="tx1">
                  <a:lumMod val="75000"/>
                  <a:lumOff val="25000"/>
                </a:schemeClr>
              </a:solidFill>
              <a:latin typeface="微软雅黑" pitchFamily="34" charset="-122"/>
              <a:ea typeface="微软雅黑" pitchFamily="34" charset="-122"/>
            </a:endParaRPr>
          </a:p>
        </p:txBody>
      </p:sp>
      <p:grpSp>
        <p:nvGrpSpPr>
          <p:cNvPr id="5" name="组合 86"/>
          <p:cNvGrpSpPr/>
          <p:nvPr/>
        </p:nvGrpSpPr>
        <p:grpSpPr>
          <a:xfrm>
            <a:off x="0" y="1670478"/>
            <a:ext cx="9071792" cy="432048"/>
            <a:chOff x="0" y="1670478"/>
            <a:chExt cx="9071792" cy="432048"/>
          </a:xfrm>
        </p:grpSpPr>
        <p:grpSp>
          <p:nvGrpSpPr>
            <p:cNvPr id="6" name="组合 29"/>
            <p:cNvGrpSpPr/>
            <p:nvPr/>
          </p:nvGrpSpPr>
          <p:grpSpPr>
            <a:xfrm>
              <a:off x="0" y="1670478"/>
              <a:ext cx="9071792" cy="432048"/>
              <a:chOff x="0" y="1563638"/>
              <a:chExt cx="9071792" cy="432048"/>
            </a:xfrm>
          </p:grpSpPr>
          <p:cxnSp>
            <p:nvCxnSpPr>
              <p:cNvPr id="31"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对角圆角矩形 31"/>
              <p:cNvSpPr/>
              <p:nvPr/>
            </p:nvSpPr>
            <p:spPr>
              <a:xfrm>
                <a:off x="1043605" y="1563638"/>
                <a:ext cx="3636000"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4</a:t>
                </a: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NERC</a:t>
                </a:r>
                <a:r>
                  <a:rPr lang="zh-CN" altLang="en-US" dirty="0" smtClean="0">
                    <a:solidFill>
                      <a:srgbClr val="00B0F0"/>
                    </a:solidFill>
                    <a:latin typeface="微软雅黑" pitchFamily="34" charset="-122"/>
                    <a:ea typeface="微软雅黑" pitchFamily="34" charset="-122"/>
                  </a:rPr>
                  <a:t>平台优化与应用拓展</a:t>
                </a:r>
                <a:endParaRPr lang="zh-CN" altLang="en-US" dirty="0">
                  <a:solidFill>
                    <a:srgbClr val="00B0F0"/>
                  </a:solidFill>
                  <a:latin typeface="微软雅黑" pitchFamily="34" charset="-122"/>
                  <a:ea typeface="微软雅黑" pitchFamily="34" charset="-122"/>
                </a:endParaRPr>
              </a:p>
            </p:txBody>
          </p:sp>
          <p:cxnSp>
            <p:nvCxnSpPr>
              <p:cNvPr id="33" name="直接连接符 32"/>
              <p:cNvCxnSpPr>
                <a:stCxn id="32" idx="0"/>
              </p:cNvCxnSpPr>
              <p:nvPr/>
            </p:nvCxnSpPr>
            <p:spPr>
              <a:xfrm>
                <a:off x="4679605" y="1779662"/>
                <a:ext cx="4392187"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4" name="流程图: 联系 83"/>
            <p:cNvSpPr/>
            <p:nvPr/>
          </p:nvSpPr>
          <p:spPr>
            <a:xfrm>
              <a:off x="6084168" y="174248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联系 84"/>
            <p:cNvSpPr/>
            <p:nvPr/>
          </p:nvSpPr>
          <p:spPr>
            <a:xfrm>
              <a:off x="69842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流程图: 联系 85"/>
            <p:cNvSpPr/>
            <p:nvPr/>
          </p:nvSpPr>
          <p:spPr>
            <a:xfrm>
              <a:off x="78843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628976" y="2736304"/>
            <a:ext cx="3871016" cy="2139702"/>
            <a:chOff x="1349056" y="3003798"/>
            <a:chExt cx="3871016" cy="2139702"/>
          </a:xfrm>
        </p:grpSpPr>
        <p:graphicFrame>
          <p:nvGraphicFramePr>
            <p:cNvPr id="35" name="图示 34"/>
            <p:cNvGraphicFramePr/>
            <p:nvPr/>
          </p:nvGraphicFramePr>
          <p:xfrm>
            <a:off x="2267744" y="3075806"/>
            <a:ext cx="2664296" cy="2067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TextBox 35"/>
            <p:cNvSpPr txBox="1"/>
            <p:nvPr/>
          </p:nvSpPr>
          <p:spPr>
            <a:xfrm>
              <a:off x="1358936" y="3782238"/>
              <a:ext cx="1296144" cy="288032"/>
            </a:xfrm>
            <a:prstGeom prst="rect">
              <a:avLst/>
            </a:prstGeom>
            <a:noFill/>
          </p:spPr>
          <p:txBody>
            <a:bodyPr wrap="square" rtlCol="0">
              <a:spAutoFit/>
            </a:bodyPr>
            <a:lstStyle/>
            <a:p>
              <a:r>
                <a:rPr lang="zh-CN" altLang="en-US" sz="1200" kern="10" dirty="0" smtClean="0">
                  <a:ln w="9525">
                    <a:noFill/>
                    <a:round/>
                    <a:headEnd/>
                    <a:tailEnd/>
                  </a:ln>
                  <a:latin typeface="微软雅黑" pitchFamily="34" charset="-122"/>
                  <a:ea typeface="微软雅黑" pitchFamily="34" charset="-122"/>
                </a:rPr>
                <a:t>功能设计模块化</a:t>
              </a:r>
            </a:p>
          </p:txBody>
        </p:sp>
        <p:sp>
          <p:nvSpPr>
            <p:cNvPr id="38" name="TextBox 37"/>
            <p:cNvSpPr txBox="1"/>
            <p:nvPr/>
          </p:nvSpPr>
          <p:spPr>
            <a:xfrm>
              <a:off x="2007008" y="3178878"/>
              <a:ext cx="1368152" cy="276999"/>
            </a:xfrm>
            <a:prstGeom prst="rect">
              <a:avLst/>
            </a:prstGeom>
            <a:noFill/>
          </p:spPr>
          <p:txBody>
            <a:bodyPr wrap="square" rtlCol="0">
              <a:spAutoFit/>
            </a:bodyPr>
            <a:lstStyle/>
            <a:p>
              <a:r>
                <a:rPr lang="zh-CN" altLang="en-US" sz="1200" kern="10" dirty="0" smtClean="0">
                  <a:ln w="9525">
                    <a:noFill/>
                    <a:round/>
                    <a:headEnd/>
                    <a:tailEnd/>
                  </a:ln>
                  <a:latin typeface="微软雅黑" pitchFamily="34" charset="-122"/>
                  <a:ea typeface="微软雅黑" pitchFamily="34" charset="-122"/>
                </a:rPr>
                <a:t>教学流程多样化</a:t>
              </a:r>
            </a:p>
          </p:txBody>
        </p:sp>
        <p:sp>
          <p:nvSpPr>
            <p:cNvPr id="39" name="TextBox 38"/>
            <p:cNvSpPr txBox="1"/>
            <p:nvPr/>
          </p:nvSpPr>
          <p:spPr>
            <a:xfrm>
              <a:off x="3707904" y="3003798"/>
              <a:ext cx="1512168" cy="276999"/>
            </a:xfrm>
            <a:prstGeom prst="rect">
              <a:avLst/>
            </a:prstGeom>
            <a:noFill/>
          </p:spPr>
          <p:txBody>
            <a:bodyPr wrap="square" rtlCol="0">
              <a:spAutoFit/>
            </a:bodyPr>
            <a:lstStyle/>
            <a:p>
              <a:r>
                <a:rPr lang="zh-CN" altLang="en-US" sz="1200" kern="10" dirty="0" smtClean="0">
                  <a:ln w="9525">
                    <a:noFill/>
                    <a:round/>
                    <a:headEnd/>
                    <a:tailEnd/>
                  </a:ln>
                  <a:latin typeface="微软雅黑" pitchFamily="34" charset="-122"/>
                  <a:ea typeface="微软雅黑" pitchFamily="34" charset="-122"/>
                </a:rPr>
                <a:t>可扩展性良好</a:t>
              </a:r>
            </a:p>
          </p:txBody>
        </p:sp>
        <p:sp>
          <p:nvSpPr>
            <p:cNvPr id="40" name="TextBox 39"/>
            <p:cNvSpPr txBox="1"/>
            <p:nvPr/>
          </p:nvSpPr>
          <p:spPr>
            <a:xfrm>
              <a:off x="1349056" y="4585359"/>
              <a:ext cx="1512168" cy="276999"/>
            </a:xfrm>
            <a:prstGeom prst="rect">
              <a:avLst/>
            </a:prstGeom>
            <a:noFill/>
          </p:spPr>
          <p:txBody>
            <a:bodyPr wrap="square" rtlCol="0">
              <a:spAutoFit/>
            </a:bodyPr>
            <a:lstStyle/>
            <a:p>
              <a:r>
                <a:rPr lang="zh-CN" altLang="en-US" sz="1200" kern="10" dirty="0" smtClean="0">
                  <a:ln w="9525">
                    <a:noFill/>
                    <a:round/>
                    <a:headEnd/>
                    <a:tailEnd/>
                  </a:ln>
                  <a:latin typeface="微软雅黑" pitchFamily="34" charset="-122"/>
                  <a:ea typeface="微软雅黑" pitchFamily="34" charset="-122"/>
                </a:rPr>
                <a:t>教学素材可拆分</a:t>
              </a:r>
            </a:p>
          </p:txBody>
        </p:sp>
      </p:grpSp>
      <p:grpSp>
        <p:nvGrpSpPr>
          <p:cNvPr id="72" name="组合 71"/>
          <p:cNvGrpSpPr/>
          <p:nvPr/>
        </p:nvGrpSpPr>
        <p:grpSpPr>
          <a:xfrm>
            <a:off x="4788024" y="2293598"/>
            <a:ext cx="4711423" cy="2448272"/>
            <a:chOff x="4788024" y="2293598"/>
            <a:chExt cx="4711423" cy="2448272"/>
          </a:xfrm>
        </p:grpSpPr>
        <p:sp>
          <p:nvSpPr>
            <p:cNvPr id="48" name="Text Box 20"/>
            <p:cNvSpPr txBox="1">
              <a:spLocks noChangeArrowheads="1"/>
            </p:cNvSpPr>
            <p:nvPr/>
          </p:nvSpPr>
          <p:spPr bwMode="gray">
            <a:xfrm>
              <a:off x="5171638" y="2846149"/>
              <a:ext cx="4296906" cy="307776"/>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dirty="0" smtClean="0">
                  <a:solidFill>
                    <a:srgbClr val="1C1C1C"/>
                  </a:solidFill>
                  <a:latin typeface="微软雅黑" pitchFamily="34" charset="-122"/>
                  <a:ea typeface="微软雅黑" pitchFamily="34" charset="-122"/>
                </a:rPr>
                <a:t> 素材</a:t>
              </a:r>
              <a:r>
                <a:rPr lang="zh-CN" altLang="en-US" sz="1400" dirty="0">
                  <a:solidFill>
                    <a:srgbClr val="1C1C1C"/>
                  </a:solidFill>
                  <a:latin typeface="微软雅黑" pitchFamily="34" charset="-122"/>
                  <a:ea typeface="微软雅黑" pitchFamily="34" charset="-122"/>
                </a:rPr>
                <a:t>可重用，提高建课效率</a:t>
              </a:r>
              <a:endParaRPr lang="en-US" altLang="zh-CN" sz="1400" dirty="0">
                <a:solidFill>
                  <a:srgbClr val="1C1C1C"/>
                </a:solidFill>
                <a:latin typeface="微软雅黑" pitchFamily="34" charset="-122"/>
                <a:ea typeface="微软雅黑" pitchFamily="34" charset="-122"/>
              </a:endParaRPr>
            </a:p>
          </p:txBody>
        </p:sp>
        <p:sp>
          <p:nvSpPr>
            <p:cNvPr id="51" name="Text Box 21"/>
            <p:cNvSpPr txBox="1">
              <a:spLocks noChangeArrowheads="1"/>
            </p:cNvSpPr>
            <p:nvPr/>
          </p:nvSpPr>
          <p:spPr bwMode="gray">
            <a:xfrm>
              <a:off x="5171638" y="3206189"/>
              <a:ext cx="4296421"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dirty="0" smtClean="0">
                  <a:solidFill>
                    <a:srgbClr val="1C1C1C"/>
                  </a:solidFill>
                  <a:latin typeface="微软雅黑" pitchFamily="34" charset="-122"/>
                  <a:ea typeface="微软雅黑" pitchFamily="34" charset="-122"/>
                </a:rPr>
                <a:t> 不同</a:t>
              </a:r>
              <a:r>
                <a:rPr lang="zh-CN" altLang="en-US" sz="1400" dirty="0">
                  <a:solidFill>
                    <a:srgbClr val="1C1C1C"/>
                  </a:solidFill>
                  <a:latin typeface="微软雅黑" pitchFamily="34" charset="-122"/>
                  <a:ea typeface="微软雅黑" pitchFamily="34" charset="-122"/>
                </a:rPr>
                <a:t>模块组合，实现多种功能</a:t>
              </a:r>
              <a:endParaRPr lang="en-US" altLang="zh-CN" sz="1400" dirty="0">
                <a:solidFill>
                  <a:srgbClr val="1C1C1C"/>
                </a:solidFill>
                <a:latin typeface="微软雅黑" pitchFamily="34" charset="-122"/>
                <a:ea typeface="微软雅黑" pitchFamily="34" charset="-122"/>
              </a:endParaRPr>
            </a:p>
          </p:txBody>
        </p:sp>
        <p:sp>
          <p:nvSpPr>
            <p:cNvPr id="54" name="Text Box 22"/>
            <p:cNvSpPr txBox="1">
              <a:spLocks noChangeArrowheads="1"/>
            </p:cNvSpPr>
            <p:nvPr/>
          </p:nvSpPr>
          <p:spPr bwMode="gray">
            <a:xfrm>
              <a:off x="5171638" y="3566229"/>
              <a:ext cx="3721643"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dirty="0" smtClean="0">
                  <a:solidFill>
                    <a:srgbClr val="1C1C1C"/>
                  </a:solidFill>
                  <a:latin typeface="微软雅黑" pitchFamily="34" charset="-122"/>
                  <a:ea typeface="微软雅黑" pitchFamily="34" charset="-122"/>
                </a:rPr>
                <a:t> 支持</a:t>
              </a:r>
              <a:r>
                <a:rPr lang="zh-CN" altLang="en-US" sz="1400" dirty="0">
                  <a:solidFill>
                    <a:srgbClr val="1C1C1C"/>
                  </a:solidFill>
                  <a:latin typeface="微软雅黑" pitchFamily="34" charset="-122"/>
                  <a:ea typeface="微软雅黑" pitchFamily="34" charset="-122"/>
                </a:rPr>
                <a:t>流程化和非流程化学习</a:t>
              </a:r>
              <a:endParaRPr lang="en-US" altLang="zh-CN" sz="1400" dirty="0">
                <a:solidFill>
                  <a:srgbClr val="1C1C1C"/>
                </a:solidFill>
                <a:latin typeface="微软雅黑" pitchFamily="34" charset="-122"/>
                <a:ea typeface="微软雅黑" pitchFamily="34" charset="-122"/>
              </a:endParaRPr>
            </a:p>
          </p:txBody>
        </p:sp>
        <p:sp>
          <p:nvSpPr>
            <p:cNvPr id="57" name="Text Box 23"/>
            <p:cNvSpPr txBox="1">
              <a:spLocks noChangeArrowheads="1"/>
            </p:cNvSpPr>
            <p:nvPr/>
          </p:nvSpPr>
          <p:spPr bwMode="gray">
            <a:xfrm>
              <a:off x="5220072" y="3949782"/>
              <a:ext cx="4279375"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dirty="0" smtClean="0">
                  <a:solidFill>
                    <a:srgbClr val="1C1C1C"/>
                  </a:solidFill>
                  <a:latin typeface="微软雅黑" pitchFamily="34" charset="-122"/>
                  <a:ea typeface="微软雅黑" pitchFamily="34" charset="-122"/>
                </a:rPr>
                <a:t> 支持</a:t>
              </a:r>
              <a:r>
                <a:rPr lang="zh-CN" altLang="en-US" sz="1400" dirty="0">
                  <a:solidFill>
                    <a:srgbClr val="1C1C1C"/>
                  </a:solidFill>
                  <a:latin typeface="微软雅黑" pitchFamily="34" charset="-122"/>
                  <a:ea typeface="微软雅黑" pitchFamily="34" charset="-122"/>
                </a:rPr>
                <a:t>与其他学习平台、资源库对接</a:t>
              </a:r>
              <a:endParaRPr lang="en-US" altLang="zh-CN" sz="1400" dirty="0">
                <a:solidFill>
                  <a:srgbClr val="1C1C1C"/>
                </a:solidFill>
                <a:latin typeface="微软雅黑" pitchFamily="34" charset="-122"/>
                <a:ea typeface="微软雅黑" pitchFamily="34" charset="-122"/>
              </a:endParaRPr>
            </a:p>
          </p:txBody>
        </p:sp>
        <p:sp>
          <p:nvSpPr>
            <p:cNvPr id="61" name="Text Box 23"/>
            <p:cNvSpPr txBox="1">
              <a:spLocks noChangeArrowheads="1"/>
            </p:cNvSpPr>
            <p:nvPr/>
          </p:nvSpPr>
          <p:spPr bwMode="gray">
            <a:xfrm>
              <a:off x="5171638" y="4290077"/>
              <a:ext cx="3361329"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dirty="0" smtClean="0">
                  <a:solidFill>
                    <a:srgbClr val="1C1C1C"/>
                  </a:solidFill>
                  <a:latin typeface="微软雅黑" pitchFamily="34" charset="-122"/>
                  <a:ea typeface="微软雅黑" pitchFamily="34" charset="-122"/>
                </a:rPr>
                <a:t> 支持</a:t>
              </a:r>
              <a:r>
                <a:rPr lang="zh-CN" altLang="en-US" sz="1400" dirty="0">
                  <a:solidFill>
                    <a:srgbClr val="1C1C1C"/>
                  </a:solidFill>
                  <a:latin typeface="微软雅黑" pitchFamily="34" charset="-122"/>
                  <a:ea typeface="微软雅黑" pitchFamily="34" charset="-122"/>
                </a:rPr>
                <a:t>机构分级管理</a:t>
              </a:r>
              <a:endParaRPr lang="en-US" altLang="zh-CN" sz="1400" dirty="0">
                <a:solidFill>
                  <a:srgbClr val="1C1C1C"/>
                </a:solidFill>
                <a:latin typeface="微软雅黑" pitchFamily="34" charset="-122"/>
                <a:ea typeface="微软雅黑" pitchFamily="34" charset="-122"/>
              </a:endParaRPr>
            </a:p>
          </p:txBody>
        </p:sp>
        <p:sp>
          <p:nvSpPr>
            <p:cNvPr id="62" name="流程图: 联系 61"/>
            <p:cNvSpPr/>
            <p:nvPr/>
          </p:nvSpPr>
          <p:spPr>
            <a:xfrm>
              <a:off x="4788024" y="2410318"/>
              <a:ext cx="172808" cy="172808"/>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4" name="直接连接符 63"/>
            <p:cNvCxnSpPr/>
            <p:nvPr/>
          </p:nvCxnSpPr>
          <p:spPr>
            <a:xfrm>
              <a:off x="4788024" y="2653638"/>
              <a:ext cx="421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004048" y="2334542"/>
              <a:ext cx="1296393" cy="338554"/>
            </a:xfrm>
            <a:prstGeom prst="rect">
              <a:avLst/>
            </a:prstGeom>
            <a:noFill/>
          </p:spPr>
          <p:txBody>
            <a:bodyPr wrap="square">
              <a:spAutoFit/>
            </a:bodyPr>
            <a:lstStyle/>
            <a:p>
              <a:pPr>
                <a:defRPr/>
              </a:pPr>
              <a:r>
                <a:rPr lang="zh-CN" altLang="en-US" sz="1600" dirty="0" smtClean="0">
                  <a:solidFill>
                    <a:schemeClr val="tx1">
                      <a:lumMod val="75000"/>
                      <a:lumOff val="25000"/>
                    </a:schemeClr>
                  </a:solidFill>
                  <a:latin typeface="微软雅黑" pitchFamily="34" charset="-122"/>
                  <a:ea typeface="微软雅黑" pitchFamily="34" charset="-122"/>
                </a:rPr>
                <a:t>系统特点</a:t>
              </a:r>
              <a:endParaRPr lang="zh-CN" altLang="en-US" sz="1600" dirty="0">
                <a:solidFill>
                  <a:schemeClr val="tx1">
                    <a:lumMod val="75000"/>
                    <a:lumOff val="25000"/>
                  </a:schemeClr>
                </a:solidFill>
                <a:latin typeface="微软雅黑" pitchFamily="34" charset="-122"/>
                <a:ea typeface="微软雅黑" pitchFamily="34" charset="-122"/>
              </a:endParaRPr>
            </a:p>
          </p:txBody>
        </p:sp>
        <p:cxnSp>
          <p:nvCxnSpPr>
            <p:cNvPr id="66" name="直接连接符 65"/>
            <p:cNvCxnSpPr/>
            <p:nvPr/>
          </p:nvCxnSpPr>
          <p:spPr>
            <a:xfrm>
              <a:off x="5004048" y="2293598"/>
              <a:ext cx="0" cy="24482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Effect transition="in" filter="fade">
                                      <p:cBhvr>
                                        <p:cTn id="9" dur="1000"/>
                                        <p:tgtEl>
                                          <p:spTgt spid="41"/>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p:cTn id="13" dur="1000" fill="hold"/>
                                        <p:tgtEl>
                                          <p:spTgt spid="72"/>
                                        </p:tgtEl>
                                        <p:attrNameLst>
                                          <p:attrName>ppt_w</p:attrName>
                                        </p:attrNameLst>
                                      </p:cBhvr>
                                      <p:tavLst>
                                        <p:tav tm="0">
                                          <p:val>
                                            <p:fltVal val="0"/>
                                          </p:val>
                                        </p:tav>
                                        <p:tav tm="100000">
                                          <p:val>
                                            <p:strVal val="#ppt_w"/>
                                          </p:val>
                                        </p:tav>
                                      </p:tavLst>
                                    </p:anim>
                                    <p:anim calcmode="lin" valueType="num">
                                      <p:cBhvr>
                                        <p:cTn id="14" dur="1000" fill="hold"/>
                                        <p:tgtEl>
                                          <p:spTgt spid="72"/>
                                        </p:tgtEl>
                                        <p:attrNameLst>
                                          <p:attrName>ppt_h</p:attrName>
                                        </p:attrNameLst>
                                      </p:cBhvr>
                                      <p:tavLst>
                                        <p:tav tm="0">
                                          <p:val>
                                            <p:fltVal val="0"/>
                                          </p:val>
                                        </p:tav>
                                        <p:tav tm="100000">
                                          <p:val>
                                            <p:strVal val="#ppt_h"/>
                                          </p:val>
                                        </p:tav>
                                      </p:tavLst>
                                    </p:anim>
                                    <p:animEffect transition="in" filter="fade">
                                      <p:cBhvr>
                                        <p:cTn id="15"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738160" y="2184407"/>
            <a:ext cx="1889624" cy="507831"/>
          </a:xfrm>
          <a:prstGeom prst="rect">
            <a:avLst/>
          </a:prstGeom>
          <a:noFill/>
        </p:spPr>
        <p:txBody>
          <a:bodyPr wrap="square" rtlCol="0">
            <a:spAutoFit/>
          </a:bodyPr>
          <a:lstStyle/>
          <a:p>
            <a:pPr>
              <a:lnSpc>
                <a:spcPct val="150000"/>
              </a:lnSpc>
              <a:spcBef>
                <a:spcPts val="300"/>
              </a:spcBef>
              <a:spcAft>
                <a:spcPts val="300"/>
              </a:spcAft>
              <a:defRPr/>
            </a:pPr>
            <a:r>
              <a:rPr lang="zh-CN" altLang="en-US" b="1" dirty="0" smtClean="0">
                <a:solidFill>
                  <a:schemeClr val="tx1">
                    <a:lumMod val="75000"/>
                    <a:lumOff val="25000"/>
                  </a:schemeClr>
                </a:solidFill>
                <a:latin typeface="微软雅黑" pitchFamily="34" charset="-122"/>
                <a:ea typeface="微软雅黑" pitchFamily="34" charset="-122"/>
              </a:rPr>
              <a:t>泛在学习平台</a:t>
            </a:r>
            <a:endParaRPr lang="en-US" altLang="zh-CN" b="1" dirty="0" smtClean="0">
              <a:solidFill>
                <a:schemeClr val="tx1">
                  <a:lumMod val="75000"/>
                  <a:lumOff val="25000"/>
                </a:schemeClr>
              </a:solidFill>
              <a:latin typeface="微软雅黑" pitchFamily="34" charset="-122"/>
              <a:ea typeface="微软雅黑" pitchFamily="34" charset="-122"/>
            </a:endParaRPr>
          </a:p>
        </p:txBody>
      </p:sp>
      <p:grpSp>
        <p:nvGrpSpPr>
          <p:cNvPr id="5" name="组合 86"/>
          <p:cNvGrpSpPr/>
          <p:nvPr/>
        </p:nvGrpSpPr>
        <p:grpSpPr>
          <a:xfrm>
            <a:off x="0" y="1670478"/>
            <a:ext cx="9071792" cy="432048"/>
            <a:chOff x="0" y="1670478"/>
            <a:chExt cx="9071792" cy="432048"/>
          </a:xfrm>
        </p:grpSpPr>
        <p:grpSp>
          <p:nvGrpSpPr>
            <p:cNvPr id="6" name="组合 29"/>
            <p:cNvGrpSpPr/>
            <p:nvPr/>
          </p:nvGrpSpPr>
          <p:grpSpPr>
            <a:xfrm>
              <a:off x="0" y="1670478"/>
              <a:ext cx="9071792" cy="432048"/>
              <a:chOff x="0" y="1563638"/>
              <a:chExt cx="9071792" cy="432048"/>
            </a:xfrm>
          </p:grpSpPr>
          <p:cxnSp>
            <p:nvCxnSpPr>
              <p:cNvPr id="31"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对角圆角矩形 31"/>
              <p:cNvSpPr/>
              <p:nvPr/>
            </p:nvSpPr>
            <p:spPr>
              <a:xfrm>
                <a:off x="1043605" y="1563638"/>
                <a:ext cx="3636000"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4</a:t>
                </a: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NERC</a:t>
                </a:r>
                <a:r>
                  <a:rPr lang="zh-CN" altLang="en-US" dirty="0" smtClean="0">
                    <a:solidFill>
                      <a:srgbClr val="00B0F0"/>
                    </a:solidFill>
                    <a:latin typeface="微软雅黑" pitchFamily="34" charset="-122"/>
                    <a:ea typeface="微软雅黑" pitchFamily="34" charset="-122"/>
                  </a:rPr>
                  <a:t>平台优化与应用拓展</a:t>
                </a:r>
                <a:endParaRPr lang="zh-CN" altLang="en-US" dirty="0">
                  <a:solidFill>
                    <a:srgbClr val="00B0F0"/>
                  </a:solidFill>
                  <a:latin typeface="微软雅黑" pitchFamily="34" charset="-122"/>
                  <a:ea typeface="微软雅黑" pitchFamily="34" charset="-122"/>
                </a:endParaRPr>
              </a:p>
            </p:txBody>
          </p:sp>
          <p:cxnSp>
            <p:nvCxnSpPr>
              <p:cNvPr id="33" name="直接连接符 32"/>
              <p:cNvCxnSpPr>
                <a:stCxn id="32" idx="0"/>
              </p:cNvCxnSpPr>
              <p:nvPr/>
            </p:nvCxnSpPr>
            <p:spPr>
              <a:xfrm>
                <a:off x="4679605" y="1779662"/>
                <a:ext cx="4392187"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4" name="流程图: 联系 83"/>
            <p:cNvSpPr/>
            <p:nvPr/>
          </p:nvSpPr>
          <p:spPr>
            <a:xfrm>
              <a:off x="6084168" y="174248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联系 84"/>
            <p:cNvSpPr/>
            <p:nvPr/>
          </p:nvSpPr>
          <p:spPr>
            <a:xfrm>
              <a:off x="69842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流程图: 联系 85"/>
            <p:cNvSpPr/>
            <p:nvPr/>
          </p:nvSpPr>
          <p:spPr>
            <a:xfrm>
              <a:off x="78843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408464" y="2355726"/>
            <a:ext cx="3888000" cy="2320925"/>
            <a:chOff x="3408464" y="2355726"/>
            <a:chExt cx="3888000" cy="2320925"/>
          </a:xfrm>
        </p:grpSpPr>
        <p:sp>
          <p:nvSpPr>
            <p:cNvPr id="96" name="矩形 95"/>
            <p:cNvSpPr/>
            <p:nvPr/>
          </p:nvSpPr>
          <p:spPr>
            <a:xfrm>
              <a:off x="3440831" y="2878014"/>
              <a:ext cx="1246187" cy="17986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矩形 96"/>
            <p:cNvSpPr/>
            <p:nvPr/>
          </p:nvSpPr>
          <p:spPr>
            <a:xfrm>
              <a:off x="4701306" y="2878014"/>
              <a:ext cx="1246187" cy="17986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矩形 97"/>
            <p:cNvSpPr/>
            <p:nvPr/>
          </p:nvSpPr>
          <p:spPr>
            <a:xfrm>
              <a:off x="5960193" y="2878014"/>
              <a:ext cx="1247775" cy="17986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矩形 102"/>
            <p:cNvSpPr/>
            <p:nvPr/>
          </p:nvSpPr>
          <p:spPr>
            <a:xfrm>
              <a:off x="3440871" y="2903414"/>
              <a:ext cx="1107996" cy="1754326"/>
            </a:xfrm>
            <a:prstGeom prst="rect">
              <a:avLst/>
            </a:prstGeom>
          </p:spPr>
          <p:txBody>
            <a:bodyPr wrap="none">
              <a:spAutoFit/>
            </a:bodyPr>
            <a:lstStyle/>
            <a:p>
              <a:pPr>
                <a:lnSpc>
                  <a:spcPct val="150000"/>
                </a:lnSpc>
              </a:pPr>
              <a:r>
                <a:rPr lang="zh-CN" altLang="en-US" sz="1200" dirty="0" smtClean="0">
                  <a:latin typeface="微软雅黑" pitchFamily="34" charset="-122"/>
                  <a:ea typeface="微软雅黑" pitchFamily="34" charset="-122"/>
                </a:rPr>
                <a:t>开设课程</a:t>
              </a:r>
            </a:p>
            <a:p>
              <a:pPr>
                <a:lnSpc>
                  <a:spcPct val="150000"/>
                </a:lnSpc>
              </a:pPr>
              <a:r>
                <a:rPr lang="zh-CN" altLang="en-US" sz="1200" dirty="0" smtClean="0">
                  <a:latin typeface="微软雅黑" pitchFamily="34" charset="-122"/>
                  <a:ea typeface="微软雅黑" pitchFamily="34" charset="-122"/>
                </a:rPr>
                <a:t>查看进度</a:t>
              </a:r>
              <a:endParaRPr lang="en-US" altLang="zh-CN" sz="1200" dirty="0" smtClean="0">
                <a:latin typeface="微软雅黑" pitchFamily="34" charset="-122"/>
                <a:ea typeface="微软雅黑" pitchFamily="34" charset="-122"/>
              </a:endParaRPr>
            </a:p>
            <a:p>
              <a:pPr>
                <a:lnSpc>
                  <a:spcPct val="150000"/>
                </a:lnSpc>
              </a:pPr>
              <a:r>
                <a:rPr lang="zh-CN" altLang="en-US" sz="1200" dirty="0" smtClean="0">
                  <a:latin typeface="微软雅黑" pitchFamily="34" charset="-122"/>
                  <a:ea typeface="微软雅黑" pitchFamily="34" charset="-122"/>
                </a:rPr>
                <a:t>布置批改作业</a:t>
              </a:r>
            </a:p>
            <a:p>
              <a:pPr>
                <a:lnSpc>
                  <a:spcPct val="150000"/>
                </a:lnSpc>
              </a:pPr>
              <a:r>
                <a:rPr lang="zh-CN" altLang="en-US" sz="1200" dirty="0" smtClean="0">
                  <a:latin typeface="微软雅黑" pitchFamily="34" charset="-122"/>
                  <a:ea typeface="微软雅黑" pitchFamily="34" charset="-122"/>
                </a:rPr>
                <a:t>设置考核</a:t>
              </a:r>
            </a:p>
            <a:p>
              <a:pPr>
                <a:lnSpc>
                  <a:spcPct val="150000"/>
                </a:lnSpc>
              </a:pPr>
              <a:r>
                <a:rPr lang="zh-CN" altLang="en-US" sz="1200" dirty="0" smtClean="0">
                  <a:latin typeface="微软雅黑" pitchFamily="34" charset="-122"/>
                  <a:ea typeface="微软雅黑" pitchFamily="34" charset="-122"/>
                </a:rPr>
                <a:t>定制学习流程</a:t>
              </a:r>
              <a:endParaRPr lang="en-US" altLang="zh-CN" sz="1200" dirty="0" smtClean="0">
                <a:latin typeface="微软雅黑" pitchFamily="34" charset="-122"/>
                <a:ea typeface="微软雅黑" pitchFamily="34" charset="-122"/>
              </a:endParaRPr>
            </a:p>
            <a:p>
              <a:pPr>
                <a:lnSpc>
                  <a:spcPct val="150000"/>
                </a:lnSpc>
              </a:pPr>
              <a:r>
                <a:rPr lang="zh-CN" altLang="en-US" sz="1200" dirty="0" smtClean="0">
                  <a:latin typeface="微软雅黑" pitchFamily="34" charset="-122"/>
                  <a:ea typeface="微软雅黑" pitchFamily="34" charset="-122"/>
                </a:rPr>
                <a:t>论坛答疑</a:t>
              </a:r>
              <a:endParaRPr lang="zh-CN" altLang="en-US" sz="1200" b="1" dirty="0">
                <a:solidFill>
                  <a:schemeClr val="bg1"/>
                </a:solidFill>
                <a:latin typeface="微软雅黑" pitchFamily="34" charset="-122"/>
                <a:ea typeface="微软雅黑" pitchFamily="34" charset="-122"/>
              </a:endParaRPr>
            </a:p>
          </p:txBody>
        </p:sp>
        <p:sp>
          <p:nvSpPr>
            <p:cNvPr id="104" name="矩形 103"/>
            <p:cNvSpPr/>
            <p:nvPr/>
          </p:nvSpPr>
          <p:spPr>
            <a:xfrm>
              <a:off x="4769607" y="2903414"/>
              <a:ext cx="800219" cy="1477328"/>
            </a:xfrm>
            <a:prstGeom prst="rect">
              <a:avLst/>
            </a:prstGeom>
          </p:spPr>
          <p:txBody>
            <a:bodyPr wrap="none">
              <a:spAutoFit/>
            </a:bodyPr>
            <a:lstStyle/>
            <a:p>
              <a:pPr>
                <a:lnSpc>
                  <a:spcPct val="150000"/>
                </a:lnSpc>
              </a:pPr>
              <a:r>
                <a:rPr lang="zh-CN" altLang="en-US" sz="1200" dirty="0" smtClean="0">
                  <a:latin typeface="微软雅黑" pitchFamily="34" charset="-122"/>
                  <a:ea typeface="微软雅黑" pitchFamily="34" charset="-122"/>
                </a:rPr>
                <a:t>权限管理</a:t>
              </a:r>
            </a:p>
            <a:p>
              <a:pPr>
                <a:lnSpc>
                  <a:spcPct val="150000"/>
                </a:lnSpc>
              </a:pPr>
              <a:r>
                <a:rPr lang="zh-CN" altLang="en-US" sz="1200" dirty="0" smtClean="0">
                  <a:latin typeface="微软雅黑" pitchFamily="34" charset="-122"/>
                  <a:ea typeface="微软雅黑" pitchFamily="34" charset="-122"/>
                </a:rPr>
                <a:t>课程管理</a:t>
              </a:r>
            </a:p>
            <a:p>
              <a:pPr>
                <a:lnSpc>
                  <a:spcPct val="150000"/>
                </a:lnSpc>
              </a:pPr>
              <a:r>
                <a:rPr lang="zh-CN" altLang="en-US" sz="1200" dirty="0" smtClean="0">
                  <a:latin typeface="微软雅黑" pitchFamily="34" charset="-122"/>
                  <a:ea typeface="微软雅黑" pitchFamily="34" charset="-122"/>
                </a:rPr>
                <a:t>考核管理</a:t>
              </a:r>
              <a:endParaRPr lang="en-US" altLang="zh-CN" sz="1200" dirty="0" smtClean="0">
                <a:latin typeface="微软雅黑" pitchFamily="34" charset="-122"/>
                <a:ea typeface="微软雅黑" pitchFamily="34" charset="-122"/>
              </a:endParaRPr>
            </a:p>
            <a:p>
              <a:pPr>
                <a:lnSpc>
                  <a:spcPct val="150000"/>
                </a:lnSpc>
              </a:pPr>
              <a:r>
                <a:rPr lang="zh-CN" altLang="en-US" sz="1200" dirty="0" smtClean="0">
                  <a:latin typeface="微软雅黑" pitchFamily="34" charset="-122"/>
                  <a:ea typeface="微软雅黑" pitchFamily="34" charset="-122"/>
                </a:rPr>
                <a:t>论坛管理</a:t>
              </a:r>
            </a:p>
            <a:p>
              <a:pPr>
                <a:lnSpc>
                  <a:spcPct val="150000"/>
                </a:lnSpc>
              </a:pPr>
              <a:r>
                <a:rPr lang="zh-CN" altLang="en-US" sz="1200" dirty="0" smtClean="0">
                  <a:latin typeface="微软雅黑" pitchFamily="34" charset="-122"/>
                  <a:ea typeface="微软雅黑" pitchFamily="34" charset="-122"/>
                </a:rPr>
                <a:t>充值管理</a:t>
              </a:r>
            </a:p>
          </p:txBody>
        </p:sp>
        <p:sp>
          <p:nvSpPr>
            <p:cNvPr id="105" name="矩形 104"/>
            <p:cNvSpPr/>
            <p:nvPr/>
          </p:nvSpPr>
          <p:spPr>
            <a:xfrm>
              <a:off x="6030082" y="2903414"/>
              <a:ext cx="800219" cy="1754326"/>
            </a:xfrm>
            <a:prstGeom prst="rect">
              <a:avLst/>
            </a:prstGeom>
          </p:spPr>
          <p:txBody>
            <a:bodyPr wrap="none">
              <a:spAutoFit/>
            </a:bodyPr>
            <a:lstStyle/>
            <a:p>
              <a:pPr>
                <a:lnSpc>
                  <a:spcPct val="150000"/>
                </a:lnSpc>
              </a:pPr>
              <a:r>
                <a:rPr lang="zh-CN" altLang="en-US" sz="1200" dirty="0" smtClean="0">
                  <a:latin typeface="微软雅黑" pitchFamily="34" charset="-122"/>
                  <a:ea typeface="微软雅黑" pitchFamily="34" charset="-122"/>
                </a:rPr>
                <a:t>选择课程</a:t>
              </a:r>
            </a:p>
            <a:p>
              <a:pPr>
                <a:lnSpc>
                  <a:spcPct val="150000"/>
                </a:lnSpc>
              </a:pPr>
              <a:r>
                <a:rPr lang="zh-CN" altLang="en-US" sz="1200" dirty="0" smtClean="0">
                  <a:latin typeface="微软雅黑" pitchFamily="34" charset="-122"/>
                  <a:ea typeface="微软雅黑" pitchFamily="34" charset="-122"/>
                </a:rPr>
                <a:t>进入学习</a:t>
              </a:r>
              <a:endParaRPr lang="en-US" altLang="zh-CN" sz="1200" dirty="0" smtClean="0">
                <a:latin typeface="微软雅黑" pitchFamily="34" charset="-122"/>
                <a:ea typeface="微软雅黑" pitchFamily="34" charset="-122"/>
              </a:endParaRPr>
            </a:p>
            <a:p>
              <a:pPr>
                <a:lnSpc>
                  <a:spcPct val="150000"/>
                </a:lnSpc>
              </a:pPr>
              <a:r>
                <a:rPr lang="zh-CN" altLang="en-US" sz="1200" dirty="0" smtClean="0">
                  <a:latin typeface="微软雅黑" pitchFamily="34" charset="-122"/>
                  <a:ea typeface="微软雅黑" pitchFamily="34" charset="-122"/>
                </a:rPr>
                <a:t>完成作业</a:t>
              </a:r>
              <a:endParaRPr lang="en-US" altLang="zh-CN" sz="1200" dirty="0" smtClean="0">
                <a:latin typeface="微软雅黑" pitchFamily="34" charset="-122"/>
                <a:ea typeface="微软雅黑" pitchFamily="34" charset="-122"/>
              </a:endParaRPr>
            </a:p>
            <a:p>
              <a:pPr>
                <a:lnSpc>
                  <a:spcPct val="150000"/>
                </a:lnSpc>
              </a:pPr>
              <a:r>
                <a:rPr lang="zh-CN" altLang="en-US" sz="1200" dirty="0" smtClean="0">
                  <a:latin typeface="微软雅黑" pitchFamily="34" charset="-122"/>
                  <a:ea typeface="微软雅黑" pitchFamily="34" charset="-122"/>
                </a:rPr>
                <a:t>问题讨论</a:t>
              </a:r>
            </a:p>
            <a:p>
              <a:pPr>
                <a:lnSpc>
                  <a:spcPct val="150000"/>
                </a:lnSpc>
              </a:pPr>
              <a:r>
                <a:rPr lang="zh-CN" altLang="en-US" sz="1200" dirty="0" smtClean="0">
                  <a:latin typeface="微软雅黑" pitchFamily="34" charset="-122"/>
                  <a:ea typeface="微软雅黑" pitchFamily="34" charset="-122"/>
                </a:rPr>
                <a:t>参加考核</a:t>
              </a:r>
            </a:p>
            <a:p>
              <a:pPr>
                <a:lnSpc>
                  <a:spcPct val="150000"/>
                </a:lnSpc>
              </a:pPr>
              <a:r>
                <a:rPr lang="zh-CN" altLang="en-US" sz="1200" dirty="0" smtClean="0">
                  <a:latin typeface="微软雅黑" pitchFamily="34" charset="-122"/>
                  <a:ea typeface="微软雅黑" pitchFamily="34" charset="-122"/>
                </a:rPr>
                <a:t>账户充值</a:t>
              </a:r>
            </a:p>
          </p:txBody>
        </p:sp>
        <p:cxnSp>
          <p:nvCxnSpPr>
            <p:cNvPr id="111" name="直接连接符 110"/>
            <p:cNvCxnSpPr/>
            <p:nvPr/>
          </p:nvCxnSpPr>
          <p:spPr>
            <a:xfrm>
              <a:off x="3408464" y="2733551"/>
              <a:ext cx="388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3463056"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4717181"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5971306"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7225431"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3463056" y="2355726"/>
              <a:ext cx="808235" cy="369332"/>
            </a:xfrm>
            <a:prstGeom prst="rect">
              <a:avLst/>
            </a:prstGeom>
            <a:noFill/>
          </p:spPr>
          <p:txBody>
            <a:bodyPr wrap="none">
              <a:spAutoFit/>
            </a:bodyPr>
            <a:lstStyle/>
            <a:p>
              <a:pPr>
                <a:defRPr/>
              </a:pPr>
              <a:r>
                <a:rPr lang="en-US" altLang="zh-CN" dirty="0" smtClean="0">
                  <a:solidFill>
                    <a:schemeClr val="tx1">
                      <a:lumMod val="75000"/>
                      <a:lumOff val="25000"/>
                    </a:schemeClr>
                  </a:solidFill>
                  <a:latin typeface="微软雅黑" pitchFamily="34" charset="-122"/>
                  <a:ea typeface="微软雅黑" pitchFamily="34" charset="-122"/>
                </a:rPr>
                <a:t>A</a:t>
              </a:r>
              <a:r>
                <a:rPr lang="zh-CN" altLang="en-US" dirty="0" smtClean="0">
                  <a:solidFill>
                    <a:schemeClr val="tx1">
                      <a:lumMod val="75000"/>
                      <a:lumOff val="25000"/>
                    </a:schemeClr>
                  </a:solidFill>
                  <a:latin typeface="微软雅黑" pitchFamily="34" charset="-122"/>
                  <a:ea typeface="微软雅黑" pitchFamily="34" charset="-122"/>
                </a:rPr>
                <a:t>教师</a:t>
              </a:r>
              <a:endParaRPr lang="zh-CN" altLang="en-US" dirty="0">
                <a:solidFill>
                  <a:schemeClr val="tx1">
                    <a:lumMod val="75000"/>
                    <a:lumOff val="25000"/>
                  </a:schemeClr>
                </a:solidFill>
                <a:latin typeface="微软雅黑" pitchFamily="34" charset="-122"/>
                <a:ea typeface="微软雅黑" pitchFamily="34" charset="-122"/>
              </a:endParaRPr>
            </a:p>
          </p:txBody>
        </p:sp>
        <p:sp>
          <p:nvSpPr>
            <p:cNvPr id="126" name="TextBox 125"/>
            <p:cNvSpPr txBox="1"/>
            <p:nvPr/>
          </p:nvSpPr>
          <p:spPr>
            <a:xfrm>
              <a:off x="4725118" y="2355726"/>
              <a:ext cx="1021433" cy="369332"/>
            </a:xfrm>
            <a:prstGeom prst="rect">
              <a:avLst/>
            </a:prstGeom>
            <a:noFill/>
          </p:spPr>
          <p:txBody>
            <a:bodyPr wrap="none">
              <a:spAutoFit/>
            </a:bodyPr>
            <a:lstStyle/>
            <a:p>
              <a:pPr>
                <a:defRPr/>
              </a:pPr>
              <a:r>
                <a:rPr lang="en-US" altLang="zh-CN" dirty="0" smtClean="0">
                  <a:solidFill>
                    <a:schemeClr val="tx1">
                      <a:lumMod val="75000"/>
                      <a:lumOff val="25000"/>
                    </a:schemeClr>
                  </a:solidFill>
                  <a:latin typeface="微软雅黑" pitchFamily="34" charset="-122"/>
                  <a:ea typeface="微软雅黑" pitchFamily="34" charset="-122"/>
                </a:rPr>
                <a:t>B</a:t>
              </a:r>
              <a:r>
                <a:rPr lang="zh-CN" altLang="en-US" dirty="0" smtClean="0">
                  <a:solidFill>
                    <a:schemeClr val="tx1">
                      <a:lumMod val="75000"/>
                      <a:lumOff val="25000"/>
                    </a:schemeClr>
                  </a:solidFill>
                  <a:latin typeface="微软雅黑" pitchFamily="34" charset="-122"/>
                  <a:ea typeface="微软雅黑" pitchFamily="34" charset="-122"/>
                </a:rPr>
                <a:t>管理员</a:t>
              </a:r>
            </a:p>
          </p:txBody>
        </p:sp>
        <p:sp>
          <p:nvSpPr>
            <p:cNvPr id="127" name="TextBox 126"/>
            <p:cNvSpPr txBox="1"/>
            <p:nvPr/>
          </p:nvSpPr>
          <p:spPr>
            <a:xfrm>
              <a:off x="5987181" y="2355726"/>
              <a:ext cx="800219" cy="369332"/>
            </a:xfrm>
            <a:prstGeom prst="rect">
              <a:avLst/>
            </a:prstGeom>
            <a:noFill/>
          </p:spPr>
          <p:txBody>
            <a:bodyPr wrap="none">
              <a:spAutoFit/>
            </a:bodyPr>
            <a:lstStyle/>
            <a:p>
              <a:pPr>
                <a:defRPr/>
              </a:pPr>
              <a:r>
                <a:rPr lang="en-US" altLang="zh-CN" dirty="0" smtClean="0">
                  <a:solidFill>
                    <a:schemeClr val="tx1">
                      <a:lumMod val="75000"/>
                      <a:lumOff val="25000"/>
                    </a:schemeClr>
                  </a:solidFill>
                  <a:latin typeface="微软雅黑" pitchFamily="34" charset="-122"/>
                  <a:ea typeface="微软雅黑" pitchFamily="34" charset="-122"/>
                </a:rPr>
                <a:t>C</a:t>
              </a:r>
              <a:r>
                <a:rPr lang="zh-CN" altLang="en-US" dirty="0" smtClean="0">
                  <a:solidFill>
                    <a:schemeClr val="tx1">
                      <a:lumMod val="75000"/>
                      <a:lumOff val="25000"/>
                    </a:schemeClr>
                  </a:solidFill>
                  <a:latin typeface="微软雅黑" pitchFamily="34" charset="-122"/>
                  <a:ea typeface="微软雅黑" pitchFamily="34" charset="-122"/>
                </a:rPr>
                <a:t>学生</a:t>
              </a:r>
              <a:endParaRPr lang="zh-CN" altLang="en-US" dirty="0">
                <a:solidFill>
                  <a:schemeClr val="tx1">
                    <a:lumMod val="75000"/>
                    <a:lumOff val="25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p:cTn id="7" dur="1000" fill="hold"/>
                                        <p:tgtEl>
                                          <p:spTgt spid="135"/>
                                        </p:tgtEl>
                                        <p:attrNameLst>
                                          <p:attrName>ppt_w</p:attrName>
                                        </p:attrNameLst>
                                      </p:cBhvr>
                                      <p:tavLst>
                                        <p:tav tm="0">
                                          <p:val>
                                            <p:fltVal val="0"/>
                                          </p:val>
                                        </p:tav>
                                        <p:tav tm="100000">
                                          <p:val>
                                            <p:strVal val="#ppt_w"/>
                                          </p:val>
                                        </p:tav>
                                      </p:tavLst>
                                    </p:anim>
                                    <p:anim calcmode="lin" valueType="num">
                                      <p:cBhvr>
                                        <p:cTn id="8" dur="1000" fill="hold"/>
                                        <p:tgtEl>
                                          <p:spTgt spid="135"/>
                                        </p:tgtEl>
                                        <p:attrNameLst>
                                          <p:attrName>ppt_h</p:attrName>
                                        </p:attrNameLst>
                                      </p:cBhvr>
                                      <p:tavLst>
                                        <p:tav tm="0">
                                          <p:val>
                                            <p:fltVal val="0"/>
                                          </p:val>
                                        </p:tav>
                                        <p:tav tm="100000">
                                          <p:val>
                                            <p:strVal val="#ppt_h"/>
                                          </p:val>
                                        </p:tav>
                                      </p:tavLst>
                                    </p:anim>
                                    <p:animEffect transition="in" filter="fade">
                                      <p:cBhvr>
                                        <p:cTn id="9"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0" y="1814494"/>
            <a:ext cx="9144001" cy="237626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1005308"/>
            <a:ext cx="8143875" cy="498342"/>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2. </a:t>
            </a:r>
            <a:r>
              <a:rPr lang="zh-CN" altLang="en-US" sz="1800" b="1" dirty="0" smtClean="0">
                <a:solidFill>
                  <a:schemeClr val="tx1">
                    <a:lumMod val="75000"/>
                    <a:lumOff val="25000"/>
                  </a:schemeClr>
                </a:solidFill>
                <a:latin typeface="微软雅黑" pitchFamily="34" charset="-122"/>
                <a:ea typeface="微软雅黑" pitchFamily="34" charset="-122"/>
              </a:rPr>
              <a:t>资源整合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72" name="Rectangle 7"/>
          <p:cNvSpPr txBox="1">
            <a:spLocks noChangeArrowheads="1"/>
          </p:cNvSpPr>
          <p:nvPr/>
        </p:nvSpPr>
        <p:spPr bwMode="auto">
          <a:xfrm>
            <a:off x="971600" y="2215184"/>
            <a:ext cx="73448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en-US" altLang="zh-CN" sz="1600" dirty="0" smtClean="0">
                <a:latin typeface="微软雅黑" pitchFamily="34" charset="-122"/>
                <a:ea typeface="微软雅黑" pitchFamily="34" charset="-122"/>
              </a:rPr>
              <a:t>        </a:t>
            </a:r>
            <a:r>
              <a:rPr lang="zh-CN" altLang="zh-CN" sz="1600" dirty="0" smtClean="0">
                <a:latin typeface="微软雅黑" pitchFamily="34" charset="-122"/>
                <a:ea typeface="微软雅黑" pitchFamily="34" charset="-122"/>
              </a:rPr>
              <a:t>实现对</a:t>
            </a:r>
            <a:r>
              <a:rPr lang="zh-CN" altLang="en-US" sz="1600" dirty="0" smtClean="0">
                <a:latin typeface="微软雅黑" pitchFamily="34" charset="-122"/>
                <a:ea typeface="微软雅黑" pitchFamily="34" charset="-122"/>
              </a:rPr>
              <a:t>电大系统</a:t>
            </a:r>
            <a:r>
              <a:rPr lang="zh-CN" altLang="zh-CN" sz="1600" dirty="0" smtClean="0">
                <a:latin typeface="微软雅黑" pitchFamily="34" charset="-122"/>
                <a:ea typeface="微软雅黑" pitchFamily="34" charset="-122"/>
              </a:rPr>
              <a:t>、普通高校及网络学院、中高职院校、社会培训机构、出版机构、教育软件研发机构、港台及欧美教育机构等众多来源的数字化学习资源整合。共整合学历教育及非学历教育课程</a:t>
            </a:r>
            <a:r>
              <a:rPr lang="en-US" altLang="zh-CN" sz="1600" dirty="0" smtClean="0">
                <a:latin typeface="微软雅黑" pitchFamily="34" charset="-122"/>
                <a:ea typeface="微软雅黑" pitchFamily="34" charset="-122"/>
              </a:rPr>
              <a:t>10779</a:t>
            </a:r>
            <a:r>
              <a:rPr lang="zh-CN" altLang="zh-CN" sz="1600" dirty="0" smtClean="0">
                <a:latin typeface="微软雅黑" pitchFamily="34" charset="-122"/>
                <a:ea typeface="微软雅黑" pitchFamily="34" charset="-122"/>
              </a:rPr>
              <a:t>门，包含视频、文本、课件、动画、试题试卷等各类媒体资源数量超过</a:t>
            </a:r>
            <a:r>
              <a:rPr lang="en-US" altLang="zh-CN" sz="1600" dirty="0" smtClean="0">
                <a:latin typeface="微软雅黑" pitchFamily="34" charset="-122"/>
                <a:ea typeface="微软雅黑" pitchFamily="34" charset="-122"/>
              </a:rPr>
              <a:t>16</a:t>
            </a:r>
            <a:r>
              <a:rPr lang="zh-CN" altLang="zh-CN" sz="1600" dirty="0" smtClean="0">
                <a:latin typeface="微软雅黑" pitchFamily="34" charset="-122"/>
                <a:ea typeface="微软雅黑" pitchFamily="34" charset="-122"/>
              </a:rPr>
              <a:t>万条。</a:t>
            </a:r>
            <a:endParaRPr lang="en-US" altLang="zh-CN" sz="1600" dirty="0" smtClean="0">
              <a:latin typeface="微软雅黑" pitchFamily="34" charset="-122"/>
              <a:ea typeface="微软雅黑" pitchFamily="34" charset="-122"/>
            </a:endParaRP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bg/>
                                          </p:spTgt>
                                        </p:tgtEl>
                                        <p:attrNameLst>
                                          <p:attrName>style.visibility</p:attrName>
                                        </p:attrNameLst>
                                      </p:cBhvr>
                                      <p:to>
                                        <p:strVal val="visible"/>
                                      </p:to>
                                    </p:set>
                                    <p:animEffect transition="in" filter="wipe(left)">
                                      <p:cBhvr>
                                        <p:cTn id="7" dur="500"/>
                                        <p:tgtEl>
                                          <p:spTgt spid="71">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txEl>
                                              <p:pRg st="0" end="0"/>
                                            </p:txEl>
                                          </p:spTgt>
                                        </p:tgtEl>
                                        <p:attrNameLst>
                                          <p:attrName>style.visibility</p:attrName>
                                        </p:attrNameLst>
                                      </p:cBhvr>
                                      <p:to>
                                        <p:strVal val="visible"/>
                                      </p:to>
                                    </p:set>
                                    <p:animEffect transition="in" filter="wipe(left)">
                                      <p:cBhvr>
                                        <p:cTn id="11" dur="500"/>
                                        <p:tgtEl>
                                          <p:spTgt spid="7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1" grpId="0" build="p" animBg="1"/>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1005308"/>
            <a:ext cx="8143875" cy="498342"/>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2. </a:t>
            </a:r>
            <a:r>
              <a:rPr lang="zh-CN" altLang="en-US" sz="1800" b="1" dirty="0" smtClean="0">
                <a:solidFill>
                  <a:schemeClr val="tx1">
                    <a:lumMod val="75000"/>
                    <a:lumOff val="25000"/>
                  </a:schemeClr>
                </a:solidFill>
                <a:latin typeface="微软雅黑" pitchFamily="34" charset="-122"/>
                <a:ea typeface="微软雅黑" pitchFamily="34" charset="-122"/>
              </a:rPr>
              <a:t>资源整合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aphicFrame>
        <p:nvGraphicFramePr>
          <p:cNvPr id="20" name="表格 19"/>
          <p:cNvGraphicFramePr>
            <a:graphicFrameLocks noGrp="1"/>
          </p:cNvGraphicFramePr>
          <p:nvPr/>
        </p:nvGraphicFramePr>
        <p:xfrm>
          <a:off x="683568" y="1583784"/>
          <a:ext cx="7920880" cy="2966212"/>
        </p:xfrm>
        <a:graphic>
          <a:graphicData uri="http://schemas.openxmlformats.org/drawingml/2006/table">
            <a:tbl>
              <a:tblPr firstRow="1" firstCol="1" bandRow="1">
                <a:tableStyleId>{7DF18680-E054-41AD-8BC1-D1AEF772440D}</a:tableStyleId>
              </a:tblPr>
              <a:tblGrid>
                <a:gridCol w="452622"/>
                <a:gridCol w="1075513"/>
                <a:gridCol w="892133"/>
                <a:gridCol w="567432"/>
                <a:gridCol w="1042221"/>
                <a:gridCol w="3890959"/>
              </a:tblGrid>
              <a:tr h="339894">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序号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gridSpan="3">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类型</a:t>
                      </a:r>
                      <a:r>
                        <a:rPr lang="en-US" sz="1200" b="0" kern="1200" dirty="0">
                          <a:effectLst/>
                          <a:latin typeface="微软雅黑" pitchFamily="34" charset="-122"/>
                          <a:ea typeface="微软雅黑" pitchFamily="34" charset="-122"/>
                        </a:rPr>
                        <a:t>/</a:t>
                      </a:r>
                      <a:r>
                        <a:rPr lang="zh-CN" sz="1200" b="0" kern="1200" dirty="0">
                          <a:effectLst/>
                          <a:latin typeface="微软雅黑" pitchFamily="34" charset="-122"/>
                          <a:ea typeface="微软雅黑" pitchFamily="34" charset="-122"/>
                        </a:rPr>
                        <a:t>来源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hMerge="1">
                  <a:txBody>
                    <a:bodyPr/>
                    <a:lstStyle/>
                    <a:p>
                      <a:endParaRPr lang="zh-CN" altLang="en-US"/>
                    </a:p>
                  </a:txBody>
                  <a:tcP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资源形式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整合数量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243492">
                <a:tc rowSpan="4">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1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rowSpan="4">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电大系统资源</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row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学历课程</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ctr" defTabSz="914400" rtl="0" eaLnBrk="0" fontAlgn="base" latinLnBrk="0" hangingPunct="0">
                        <a:spcAft>
                          <a:spcPts val="0"/>
                        </a:spcAft>
                      </a:pPr>
                      <a:r>
                        <a:rPr lang="zh-CN" sz="1100" b="0" kern="1200" dirty="0">
                          <a:effectLst/>
                          <a:latin typeface="微软雅黑" pitchFamily="34" charset="-122"/>
                          <a:ea typeface="微软雅黑" pitchFamily="34" charset="-122"/>
                        </a:rPr>
                        <a:t>本科</a:t>
                      </a:r>
                      <a:endParaRPr lang="zh-CN" sz="11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259</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16570</a:t>
                      </a:r>
                      <a:r>
                        <a:rPr lang="zh-CN" sz="1200" b="0" kern="1200" dirty="0">
                          <a:effectLst/>
                          <a:latin typeface="微软雅黑" pitchFamily="34" charset="-122"/>
                          <a:ea typeface="微软雅黑" pitchFamily="34" charset="-122"/>
                        </a:rPr>
                        <a:t>条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243492">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sz="1100" b="0" kern="1200" dirty="0">
                          <a:effectLst/>
                          <a:latin typeface="微软雅黑" pitchFamily="34" charset="-122"/>
                          <a:ea typeface="微软雅黑" pitchFamily="34" charset="-122"/>
                        </a:rPr>
                        <a:t>专科</a:t>
                      </a:r>
                      <a:endParaRPr lang="zh-CN" sz="11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333</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14462</a:t>
                      </a:r>
                      <a:r>
                        <a:rPr lang="zh-CN" sz="1200" b="0" kern="1200" dirty="0">
                          <a:effectLst/>
                          <a:latin typeface="微软雅黑" pitchFamily="34" charset="-122"/>
                          <a:ea typeface="微软雅黑" pitchFamily="34" charset="-122"/>
                        </a:rPr>
                        <a:t>条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420389">
                <a:tc vMerge="1">
                  <a:txBody>
                    <a:bodyPr/>
                    <a:lstStyle/>
                    <a:p>
                      <a:endParaRPr lang="zh-CN" altLang="en-US"/>
                    </a:p>
                  </a:txBody>
                  <a:tcPr/>
                </a:tc>
                <a:tc vMerge="1">
                  <a:txBody>
                    <a:bodyPr/>
                    <a:lstStyle/>
                    <a:p>
                      <a:endParaRPr lang="zh-CN" altLang="en-US"/>
                    </a:p>
                  </a:txBody>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社区教育资源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视频课程</a:t>
                      </a:r>
                      <a:r>
                        <a:rPr lang="en-US" sz="1200" b="0" kern="1200" dirty="0">
                          <a:effectLst/>
                          <a:latin typeface="微软雅黑" pitchFamily="34" charset="-122"/>
                          <a:ea typeface="微软雅黑" pitchFamily="34" charset="-122"/>
                        </a:rPr>
                        <a:t>715</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3269</a:t>
                      </a:r>
                      <a:r>
                        <a:rPr lang="zh-CN" sz="1200" b="0" kern="1200" dirty="0">
                          <a:effectLst/>
                          <a:latin typeface="微软雅黑" pitchFamily="34" charset="-122"/>
                          <a:ea typeface="微软雅黑" pitchFamily="34" charset="-122"/>
                        </a:rPr>
                        <a:t>条，</a:t>
                      </a:r>
                      <a:r>
                        <a:rPr lang="en-US" sz="1200" b="0" kern="1200" dirty="0">
                          <a:effectLst/>
                          <a:latin typeface="微软雅黑" pitchFamily="34" charset="-122"/>
                          <a:ea typeface="微软雅黑" pitchFamily="34" charset="-122"/>
                        </a:rPr>
                        <a:t>16.5</a:t>
                      </a:r>
                      <a:r>
                        <a:rPr lang="zh-CN" sz="1200" b="0" kern="1200" dirty="0">
                          <a:effectLst/>
                          <a:latin typeface="微软雅黑" pitchFamily="34" charset="-122"/>
                          <a:ea typeface="微软雅黑" pitchFamily="34" charset="-122"/>
                        </a:rPr>
                        <a:t>万分钟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420389">
                <a:tc vMerge="1">
                  <a:txBody>
                    <a:bodyPr/>
                    <a:lstStyle/>
                    <a:p>
                      <a:endParaRPr lang="zh-CN" altLang="en-US"/>
                    </a:p>
                  </a:txBody>
                  <a:tcPr/>
                </a:tc>
                <a:tc vMerge="1">
                  <a:txBody>
                    <a:bodyPr/>
                    <a:lstStyle/>
                    <a:p>
                      <a:endParaRPr lang="zh-CN" altLang="en-US"/>
                    </a:p>
                  </a:txBody>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农村教育资源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视频课程</a:t>
                      </a:r>
                      <a:r>
                        <a:rPr lang="en-US" sz="1200" b="0" kern="1200" dirty="0">
                          <a:effectLst/>
                          <a:latin typeface="微软雅黑" pitchFamily="34" charset="-122"/>
                          <a:ea typeface="微软雅黑" pitchFamily="34" charset="-122"/>
                        </a:rPr>
                        <a:t>1273</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6202</a:t>
                      </a:r>
                      <a:r>
                        <a:rPr lang="zh-CN" sz="1200" b="0" kern="1200" dirty="0">
                          <a:effectLst/>
                          <a:latin typeface="微软雅黑" pitchFamily="34" charset="-122"/>
                          <a:ea typeface="微软雅黑" pitchFamily="34" charset="-122"/>
                        </a:rPr>
                        <a:t>条，</a:t>
                      </a:r>
                      <a:r>
                        <a:rPr lang="en-US" sz="1200" b="0" kern="1200" dirty="0">
                          <a:effectLst/>
                          <a:latin typeface="微软雅黑" pitchFamily="34" charset="-122"/>
                          <a:ea typeface="微软雅黑" pitchFamily="34" charset="-122"/>
                        </a:rPr>
                        <a:t>10.8</a:t>
                      </a:r>
                      <a:r>
                        <a:rPr lang="zh-CN" sz="1200" b="0" kern="1200" dirty="0">
                          <a:effectLst/>
                          <a:latin typeface="微软雅黑" pitchFamily="34" charset="-122"/>
                          <a:ea typeface="微软雅黑" pitchFamily="34" charset="-122"/>
                        </a:rPr>
                        <a:t>万分钟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243492">
                <a:tc rowSpan="5">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2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rowSpan="5">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国家精品课程</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rowSpan="2"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普通本科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rowSpan="2"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tabLst>
                          <a:tab pos="95250" algn="l"/>
                          <a:tab pos="361950" algn="l"/>
                          <a:tab pos="441325" algn="l"/>
                        </a:tabLs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96</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6834</a:t>
                      </a:r>
                      <a:r>
                        <a:rPr lang="zh-CN" sz="1200" b="0" kern="1200" dirty="0">
                          <a:effectLst/>
                          <a:latin typeface="微软雅黑" pitchFamily="34" charset="-122"/>
                          <a:ea typeface="微软雅黑" pitchFamily="34" charset="-122"/>
                        </a:rPr>
                        <a:t>条</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258110">
                <a:tc vMerge="1">
                  <a:txBody>
                    <a:bodyPr/>
                    <a:lstStyle/>
                    <a:p>
                      <a:endParaRPr lang="zh-CN" altLang="en-US"/>
                    </a:p>
                  </a:txBody>
                  <a:tcPr/>
                </a:tc>
                <a:tc vMerge="1">
                  <a:txBody>
                    <a:bodyPr/>
                    <a:lstStyle/>
                    <a:p>
                      <a:endParaRPr lang="zh-CN" altLang="en-US"/>
                    </a:p>
                  </a:txBody>
                  <a:tcPr/>
                </a:tc>
                <a:tc gridSpan="2" vMerge="1">
                  <a:txBody>
                    <a:bodyPr/>
                    <a:lstStyle/>
                    <a:p>
                      <a:endParaRPr lang="zh-CN" altLang="en-US"/>
                    </a:p>
                  </a:txBody>
                  <a:tcPr/>
                </a:tc>
                <a:tc hMerge="1" v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tabLst>
                          <a:tab pos="95250" algn="l"/>
                          <a:tab pos="361950" algn="l"/>
                          <a:tab pos="441325" algn="l"/>
                        </a:tabLst>
                      </a:pPr>
                      <a:r>
                        <a:rPr lang="zh-CN" sz="1200" b="0" kern="1200" dirty="0">
                          <a:effectLst/>
                          <a:latin typeface="微软雅黑" pitchFamily="34" charset="-122"/>
                          <a:ea typeface="微软雅黑" pitchFamily="34" charset="-122"/>
                        </a:rPr>
                        <a:t>国家级课程</a:t>
                      </a:r>
                      <a:r>
                        <a:rPr lang="en-US" sz="1200" b="0" kern="1200" dirty="0">
                          <a:effectLst/>
                          <a:latin typeface="微软雅黑" pitchFamily="34" charset="-122"/>
                          <a:ea typeface="微软雅黑" pitchFamily="34" charset="-122"/>
                        </a:rPr>
                        <a:t>2593</a:t>
                      </a:r>
                      <a:r>
                        <a:rPr lang="zh-CN" sz="1200" b="0" kern="1200" dirty="0">
                          <a:effectLst/>
                          <a:latin typeface="微软雅黑" pitchFamily="34" charset="-122"/>
                          <a:ea typeface="微软雅黑" pitchFamily="34" charset="-122"/>
                        </a:rPr>
                        <a:t>门；省级课程</a:t>
                      </a:r>
                      <a:r>
                        <a:rPr lang="en-US" sz="1200" b="0" kern="1200" dirty="0">
                          <a:effectLst/>
                          <a:latin typeface="微软雅黑" pitchFamily="34" charset="-122"/>
                          <a:ea typeface="微软雅黑" pitchFamily="34" charset="-122"/>
                        </a:rPr>
                        <a:t>2423</a:t>
                      </a:r>
                      <a:r>
                        <a:rPr lang="zh-CN" sz="1200" b="0" kern="1200" dirty="0">
                          <a:effectLst/>
                          <a:latin typeface="微软雅黑" pitchFamily="34" charset="-122"/>
                          <a:ea typeface="微软雅黑" pitchFamily="34" charset="-122"/>
                        </a:rPr>
                        <a:t>门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243492">
                <a:tc vMerge="1">
                  <a:txBody>
                    <a:bodyPr/>
                    <a:lstStyle/>
                    <a:p>
                      <a:endParaRPr lang="zh-CN" altLang="en-US"/>
                    </a:p>
                  </a:txBody>
                  <a:tcPr/>
                </a:tc>
                <a:tc vMerge="1">
                  <a:txBody>
                    <a:bodyPr/>
                    <a:lstStyle/>
                    <a:p>
                      <a:endParaRPr lang="zh-CN" altLang="en-US"/>
                    </a:p>
                  </a:txBody>
                  <a:tcPr/>
                </a:tc>
                <a:tc rowSpan="2"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高职高专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rowSpan="2"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828</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80505</a:t>
                      </a:r>
                      <a:r>
                        <a:rPr lang="zh-CN" sz="1200" b="0" kern="1200" dirty="0">
                          <a:effectLst/>
                          <a:latin typeface="微软雅黑" pitchFamily="34" charset="-122"/>
                          <a:ea typeface="微软雅黑" pitchFamily="34" charset="-122"/>
                        </a:rPr>
                        <a:t>条</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258110">
                <a:tc vMerge="1">
                  <a:txBody>
                    <a:bodyPr/>
                    <a:lstStyle/>
                    <a:p>
                      <a:endParaRPr lang="zh-CN" altLang="en-US"/>
                    </a:p>
                  </a:txBody>
                  <a:tcPr/>
                </a:tc>
                <a:tc vMerge="1">
                  <a:txBody>
                    <a:bodyPr/>
                    <a:lstStyle/>
                    <a:p>
                      <a:endParaRPr lang="zh-CN" altLang="en-US"/>
                    </a:p>
                  </a:txBody>
                  <a:tcPr/>
                </a:tc>
                <a:tc gridSpan="2" vMerge="1">
                  <a:txBody>
                    <a:bodyPr/>
                    <a:lstStyle/>
                    <a:p>
                      <a:endParaRPr lang="zh-CN" altLang="en-US"/>
                    </a:p>
                  </a:txBody>
                  <a:tcPr/>
                </a:tc>
                <a:tc hMerge="1" v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国家级课程</a:t>
                      </a:r>
                      <a:r>
                        <a:rPr lang="en-US" sz="1200" b="0" kern="1200" dirty="0">
                          <a:effectLst/>
                          <a:latin typeface="微软雅黑" pitchFamily="34" charset="-122"/>
                          <a:ea typeface="微软雅黑" pitchFamily="34" charset="-122"/>
                        </a:rPr>
                        <a:t>1554</a:t>
                      </a:r>
                      <a:r>
                        <a:rPr lang="zh-CN" sz="1200" b="0" kern="1200" dirty="0">
                          <a:effectLst/>
                          <a:latin typeface="微软雅黑" pitchFamily="34" charset="-122"/>
                          <a:ea typeface="微软雅黑" pitchFamily="34" charset="-122"/>
                        </a:rPr>
                        <a:t>门；省级课程</a:t>
                      </a:r>
                      <a:r>
                        <a:rPr lang="en-US" sz="1200" b="0" kern="1200" dirty="0">
                          <a:effectLst/>
                          <a:latin typeface="微软雅黑" pitchFamily="34" charset="-122"/>
                          <a:ea typeface="微软雅黑" pitchFamily="34" charset="-122"/>
                        </a:rPr>
                        <a:t>926</a:t>
                      </a:r>
                      <a:r>
                        <a:rPr lang="zh-CN" sz="1200" b="0" kern="1200" dirty="0">
                          <a:effectLst/>
                          <a:latin typeface="微软雅黑" pitchFamily="34" charset="-122"/>
                          <a:ea typeface="微软雅黑" pitchFamily="34" charset="-122"/>
                        </a:rPr>
                        <a:t>门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r h="243492">
                <a:tc vMerge="1">
                  <a:txBody>
                    <a:bodyPr/>
                    <a:lstStyle/>
                    <a:p>
                      <a:endParaRPr lang="zh-CN" altLang="en-US"/>
                    </a:p>
                  </a:txBody>
                  <a:tcPr/>
                </a:tc>
                <a:tc vMerge="1">
                  <a:txBody>
                    <a:bodyPr/>
                    <a:lstStyle/>
                    <a:p>
                      <a:endParaRPr lang="zh-CN" altLang="en-US"/>
                    </a:p>
                  </a:txBody>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网络教育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h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171</a:t>
                      </a:r>
                      <a:r>
                        <a:rPr lang="zh-CN" sz="1200" b="0" kern="1200" dirty="0">
                          <a:effectLst/>
                          <a:latin typeface="微软雅黑" pitchFamily="34" charset="-122"/>
                          <a:ea typeface="微软雅黑" pitchFamily="34" charset="-122"/>
                        </a:rPr>
                        <a:t>门 </a:t>
                      </a:r>
                      <a:endParaRPr lang="zh-CN" sz="1200" b="0" kern="1200" dirty="0">
                        <a:solidFill>
                          <a:schemeClr val="dk1"/>
                        </a:solidFill>
                        <a:effectLst/>
                        <a:latin typeface="微软雅黑" pitchFamily="34" charset="-122"/>
                        <a:ea typeface="微软雅黑" pitchFamily="34" charset="-122"/>
                        <a:cs typeface="+mn-cs"/>
                      </a:endParaRPr>
                    </a:p>
                  </a:txBody>
                  <a:tcPr marL="70974" marR="70974" marT="35492" marB="35492" anchor="ctr"/>
                </a:tc>
              </a:tr>
            </a:tbl>
          </a:graphicData>
        </a:graphic>
      </p:graphicFrame>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1005308"/>
            <a:ext cx="8143875" cy="498342"/>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2. </a:t>
            </a:r>
            <a:r>
              <a:rPr lang="zh-CN" altLang="en-US" sz="1800" b="1" dirty="0" smtClean="0">
                <a:solidFill>
                  <a:schemeClr val="tx1">
                    <a:lumMod val="75000"/>
                    <a:lumOff val="25000"/>
                  </a:schemeClr>
                </a:solidFill>
                <a:latin typeface="微软雅黑" pitchFamily="34" charset="-122"/>
                <a:ea typeface="微软雅黑" pitchFamily="34" charset="-122"/>
              </a:rPr>
              <a:t>资源整合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aphicFrame>
        <p:nvGraphicFramePr>
          <p:cNvPr id="19" name="表格 18"/>
          <p:cNvGraphicFramePr>
            <a:graphicFrameLocks noGrp="1"/>
          </p:cNvGraphicFramePr>
          <p:nvPr/>
        </p:nvGraphicFramePr>
        <p:xfrm>
          <a:off x="900113" y="1779663"/>
          <a:ext cx="7560319" cy="1800200"/>
        </p:xfrm>
        <a:graphic>
          <a:graphicData uri="http://schemas.openxmlformats.org/drawingml/2006/table">
            <a:tbl>
              <a:tblPr firstRow="1" firstCol="1" bandRow="1">
                <a:tableStyleId>{7DF18680-E054-41AD-8BC1-D1AEF772440D}</a:tableStyleId>
              </a:tblPr>
              <a:tblGrid>
                <a:gridCol w="503535"/>
                <a:gridCol w="2799518"/>
                <a:gridCol w="1305143"/>
                <a:gridCol w="2952123"/>
              </a:tblGrid>
              <a:tr h="360040">
                <a:tc>
                  <a:txBody>
                    <a:bodyPr/>
                    <a:lstStyle/>
                    <a:p>
                      <a:pPr algn="ctr"/>
                      <a:r>
                        <a:rPr lang="zh-CN" altLang="en-US" sz="1200" b="0" dirty="0" smtClean="0">
                          <a:latin typeface="微软雅黑" pitchFamily="34" charset="-122"/>
                          <a:ea typeface="微软雅黑" pitchFamily="34" charset="-122"/>
                        </a:rPr>
                        <a:t>序号</a:t>
                      </a:r>
                      <a:endParaRPr lang="zh-CN" altLang="en-US" sz="1200" b="0" dirty="0">
                        <a:latin typeface="微软雅黑" pitchFamily="34" charset="-122"/>
                        <a:ea typeface="微软雅黑" pitchFamily="34" charset="-122"/>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类型</a:t>
                      </a:r>
                      <a:r>
                        <a:rPr lang="en-US" sz="1200" b="0" kern="1200" dirty="0">
                          <a:effectLst/>
                          <a:latin typeface="微软雅黑" pitchFamily="34" charset="-122"/>
                          <a:ea typeface="微软雅黑" pitchFamily="34" charset="-122"/>
                        </a:rPr>
                        <a:t>/</a:t>
                      </a:r>
                      <a:r>
                        <a:rPr lang="zh-CN" sz="1200" b="0" kern="1200" dirty="0">
                          <a:effectLst/>
                          <a:latin typeface="微软雅黑" pitchFamily="34" charset="-122"/>
                          <a:ea typeface="微软雅黑" pitchFamily="34" charset="-122"/>
                        </a:rPr>
                        <a:t>来源 </a:t>
                      </a:r>
                      <a:endParaRPr lang="zh-CN" sz="1200" b="0" kern="1200" dirty="0">
                        <a:solidFill>
                          <a:schemeClr val="lt1"/>
                        </a:solidFill>
                        <a:effectLst/>
                        <a:latin typeface="微软雅黑" pitchFamily="34" charset="-122"/>
                        <a:ea typeface="微软雅黑" pitchFamily="34" charset="-122"/>
                        <a:cs typeface="+mn-cs"/>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资源形式 </a:t>
                      </a:r>
                      <a:endParaRPr lang="zh-CN" sz="1200" b="0" kern="1200" dirty="0">
                        <a:solidFill>
                          <a:schemeClr val="lt1"/>
                        </a:solidFill>
                        <a:effectLst/>
                        <a:latin typeface="微软雅黑" pitchFamily="34" charset="-122"/>
                        <a:ea typeface="微软雅黑" pitchFamily="34" charset="-122"/>
                        <a:cs typeface="+mn-cs"/>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整合数量 </a:t>
                      </a:r>
                      <a:endParaRPr lang="zh-CN" sz="1200" b="0" kern="1200" dirty="0">
                        <a:solidFill>
                          <a:schemeClr val="lt1"/>
                        </a:solidFill>
                        <a:effectLst/>
                        <a:latin typeface="微软雅黑" pitchFamily="34" charset="-122"/>
                        <a:ea typeface="微软雅黑" pitchFamily="34" charset="-122"/>
                        <a:cs typeface="+mn-cs"/>
                      </a:endParaRPr>
                    </a:p>
                  </a:txBody>
                  <a:tcPr marL="70991" marR="70991" marT="35486" marB="35486" anchor="ctr"/>
                </a:tc>
              </a:tr>
              <a:tr h="360040">
                <a:tc>
                  <a:txBody>
                    <a:bodyPr/>
                    <a:lstStyle/>
                    <a:p>
                      <a:pPr marL="0" algn="ctr" defTabSz="914400" rtl="0" eaLnBrk="0" fontAlgn="base" latinLnBrk="0" hangingPunct="0">
                        <a:spcAft>
                          <a:spcPts val="0"/>
                        </a:spcAft>
                      </a:pPr>
                      <a:r>
                        <a:rPr lang="en-US" sz="1200" b="0" kern="1200" dirty="0" smtClean="0">
                          <a:effectLst/>
                          <a:latin typeface="微软雅黑" pitchFamily="34" charset="-122"/>
                          <a:ea typeface="微软雅黑" pitchFamily="34" charset="-122"/>
                        </a:rPr>
                        <a:t>3 </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中职教育资源 </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课件</a:t>
                      </a:r>
                      <a:r>
                        <a:rPr lang="en-US" sz="1200" b="0" kern="1200" dirty="0">
                          <a:effectLst/>
                          <a:latin typeface="微软雅黑" pitchFamily="34" charset="-122"/>
                          <a:ea typeface="微软雅黑" pitchFamily="34" charset="-122"/>
                        </a:rPr>
                        <a:t>3198</a:t>
                      </a:r>
                      <a:r>
                        <a:rPr lang="zh-CN" sz="1200" b="0" kern="1200" dirty="0">
                          <a:effectLst/>
                          <a:latin typeface="微软雅黑" pitchFamily="34" charset="-122"/>
                          <a:ea typeface="微软雅黑" pitchFamily="34" charset="-122"/>
                        </a:rPr>
                        <a:t>个</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r>
              <a:tr h="360040">
                <a:tc>
                  <a:txBody>
                    <a:bodyPr/>
                    <a:lstStyle/>
                    <a:p>
                      <a:pPr marL="0" algn="ctr" defTabSz="914400" rtl="0" eaLnBrk="0" fontAlgn="base" latinLnBrk="0" hangingPunct="0">
                        <a:spcAft>
                          <a:spcPts val="0"/>
                        </a:spcAft>
                      </a:pPr>
                      <a:r>
                        <a:rPr lang="en-US" sz="1200" b="0" kern="1200" dirty="0" smtClean="0">
                          <a:effectLst/>
                          <a:latin typeface="微软雅黑" pitchFamily="34" charset="-122"/>
                          <a:ea typeface="微软雅黑" pitchFamily="34" charset="-122"/>
                        </a:rPr>
                        <a:t>4</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港台教育资源 </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196</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2842</a:t>
                      </a:r>
                      <a:r>
                        <a:rPr lang="zh-CN" sz="1200" b="0" kern="1200" dirty="0">
                          <a:effectLst/>
                          <a:latin typeface="微软雅黑" pitchFamily="34" charset="-122"/>
                          <a:ea typeface="微软雅黑" pitchFamily="34" charset="-122"/>
                        </a:rPr>
                        <a:t>条 </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r>
              <a:tr h="360040">
                <a:tc rowSpan="2">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5</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row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国外教育资源 </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序号 </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r>
              <a:tr h="360040">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100</a:t>
                      </a:r>
                      <a:r>
                        <a:rPr lang="zh-CN" sz="1200" b="0" kern="1200" dirty="0">
                          <a:effectLst/>
                          <a:latin typeface="微软雅黑" pitchFamily="34" charset="-122"/>
                          <a:ea typeface="微软雅黑" pitchFamily="34" charset="-122"/>
                        </a:rPr>
                        <a:t>门</a:t>
                      </a:r>
                      <a:endParaRPr lang="zh-CN" sz="1200" b="0" kern="1200" dirty="0">
                        <a:solidFill>
                          <a:schemeClr val="dk1"/>
                        </a:solidFill>
                        <a:effectLst/>
                        <a:latin typeface="微软雅黑" pitchFamily="34" charset="-122"/>
                        <a:ea typeface="微软雅黑" pitchFamily="34" charset="-122"/>
                        <a:cs typeface="+mn-cs"/>
                      </a:endParaRPr>
                    </a:p>
                  </a:txBody>
                  <a:tcPr marL="70991" marR="70991" marT="35486" marB="35486" anchor="ctr"/>
                </a:tc>
              </a:tr>
            </a:tbl>
          </a:graphicData>
        </a:graphic>
      </p:graphicFrame>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1005308"/>
            <a:ext cx="8143875" cy="498342"/>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2. </a:t>
            </a:r>
            <a:r>
              <a:rPr lang="zh-CN" altLang="en-US" sz="1800" b="1" dirty="0" smtClean="0">
                <a:solidFill>
                  <a:schemeClr val="tx1">
                    <a:lumMod val="75000"/>
                    <a:lumOff val="25000"/>
                  </a:schemeClr>
                </a:solidFill>
                <a:latin typeface="微软雅黑" pitchFamily="34" charset="-122"/>
                <a:ea typeface="微软雅黑" pitchFamily="34" charset="-122"/>
              </a:rPr>
              <a:t>资源整合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aphicFrame>
        <p:nvGraphicFramePr>
          <p:cNvPr id="20" name="表格 19"/>
          <p:cNvGraphicFramePr>
            <a:graphicFrameLocks noGrp="1"/>
          </p:cNvGraphicFramePr>
          <p:nvPr/>
        </p:nvGraphicFramePr>
        <p:xfrm>
          <a:off x="539553" y="1635646"/>
          <a:ext cx="7992888" cy="3029037"/>
        </p:xfrm>
        <a:graphic>
          <a:graphicData uri="http://schemas.openxmlformats.org/drawingml/2006/table">
            <a:tbl>
              <a:tblPr firstRow="1" firstCol="1" bandRow="1">
                <a:tableStyleId>{7DF18680-E054-41AD-8BC1-D1AEF772440D}</a:tableStyleId>
              </a:tblPr>
              <a:tblGrid>
                <a:gridCol w="495104"/>
                <a:gridCol w="873047"/>
                <a:gridCol w="1296144"/>
                <a:gridCol w="1538862"/>
                <a:gridCol w="3789731"/>
              </a:tblGrid>
              <a:tr h="360040">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序号 </a:t>
                      </a:r>
                      <a:endParaRPr lang="zh-CN" sz="1200" b="0" kern="1200" dirty="0">
                        <a:solidFill>
                          <a:schemeClr val="lt1"/>
                        </a:solidFill>
                        <a:effectLst/>
                        <a:latin typeface="微软雅黑" pitchFamily="34" charset="-122"/>
                        <a:ea typeface="微软雅黑" pitchFamily="34" charset="-122"/>
                        <a:cs typeface="+mn-cs"/>
                      </a:endParaRPr>
                    </a:p>
                  </a:txBody>
                  <a:tcPr marL="70988" marR="70988" marT="35497" marB="35497" anchor="ct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类型</a:t>
                      </a:r>
                      <a:r>
                        <a:rPr lang="en-US" sz="1200" b="0" kern="1200" dirty="0">
                          <a:effectLst/>
                          <a:latin typeface="微软雅黑" pitchFamily="34" charset="-122"/>
                          <a:ea typeface="微软雅黑" pitchFamily="34" charset="-122"/>
                        </a:rPr>
                        <a:t>/</a:t>
                      </a:r>
                      <a:r>
                        <a:rPr lang="zh-CN" sz="1200" b="0" kern="1200" dirty="0">
                          <a:effectLst/>
                          <a:latin typeface="微软雅黑" pitchFamily="34" charset="-122"/>
                          <a:ea typeface="微软雅黑" pitchFamily="34" charset="-122"/>
                        </a:rPr>
                        <a:t>来源 </a:t>
                      </a:r>
                      <a:endParaRPr lang="zh-CN" sz="1200" b="0" kern="1200" dirty="0">
                        <a:solidFill>
                          <a:schemeClr val="lt1"/>
                        </a:solidFill>
                        <a:effectLst/>
                        <a:latin typeface="微软雅黑" pitchFamily="34" charset="-122"/>
                        <a:ea typeface="微软雅黑" pitchFamily="34" charset="-122"/>
                        <a:cs typeface="+mn-cs"/>
                      </a:endParaRPr>
                    </a:p>
                  </a:txBody>
                  <a:tcPr marL="70988" marR="70988" marT="35497" marB="35497" anchor="ct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资源形式 </a:t>
                      </a:r>
                      <a:endParaRPr lang="zh-CN" sz="1200" b="0" kern="1200" dirty="0">
                        <a:solidFill>
                          <a:schemeClr val="lt1"/>
                        </a:solidFill>
                        <a:effectLst/>
                        <a:latin typeface="微软雅黑" pitchFamily="34" charset="-122"/>
                        <a:ea typeface="微软雅黑" pitchFamily="34" charset="-122"/>
                        <a:cs typeface="+mn-cs"/>
                      </a:endParaRPr>
                    </a:p>
                  </a:txBody>
                  <a:tcPr marL="70988" marR="70988" marT="35497" marB="35497" anchor="ct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整合数量 </a:t>
                      </a:r>
                      <a:endParaRPr lang="zh-CN" sz="1200" b="0" kern="1200" dirty="0">
                        <a:solidFill>
                          <a:schemeClr val="lt1"/>
                        </a:solidFill>
                        <a:effectLst/>
                        <a:latin typeface="微软雅黑" pitchFamily="34" charset="-122"/>
                        <a:ea typeface="微软雅黑" pitchFamily="34" charset="-122"/>
                        <a:cs typeface="+mn-cs"/>
                      </a:endParaRPr>
                    </a:p>
                  </a:txBody>
                  <a:tcPr marL="70988" marR="70988" marT="35497" marB="35497" anchor="ctr"/>
                </a:tc>
              </a:tr>
              <a:tr h="359252">
                <a:tc rowSpan="5">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6 </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c rowSpan="5">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引进资源</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仿真实验实训资源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l" defTabSz="914400" rtl="0" eaLnBrk="0" fontAlgn="base" latinLnBrk="0" hangingPunct="0">
                        <a:spcAft>
                          <a:spcPts val="0"/>
                        </a:spcAft>
                      </a:pPr>
                      <a:r>
                        <a:rPr lang="zh-CN" sz="1200" b="0" kern="1200" dirty="0" smtClean="0">
                          <a:effectLst/>
                          <a:latin typeface="微软雅黑" pitchFamily="34" charset="-122"/>
                          <a:ea typeface="微软雅黑" pitchFamily="34" charset="-122"/>
                        </a:rPr>
                        <a:t>目录</a:t>
                      </a:r>
                      <a:r>
                        <a:rPr lang="zh-CN" altLang="en-US" sz="1200" b="0" kern="1200" dirty="0" smtClean="0">
                          <a:effectLst/>
                          <a:latin typeface="微软雅黑" pitchFamily="34" charset="-122"/>
                          <a:ea typeface="微软雅黑" pitchFamily="34" charset="-122"/>
                        </a:rPr>
                        <a:t>信息</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包括</a:t>
                      </a:r>
                      <a:r>
                        <a:rPr lang="en-US" altLang="zh-CN" sz="1200" b="0" kern="1200" dirty="0" smtClean="0">
                          <a:effectLst/>
                          <a:latin typeface="微软雅黑" pitchFamily="34" charset="-122"/>
                          <a:ea typeface="微软雅黑" pitchFamily="34" charset="-122"/>
                        </a:rPr>
                        <a:t>22</a:t>
                      </a:r>
                      <a:r>
                        <a:rPr lang="zh-CN" altLang="en-US" sz="1200" b="0" kern="1200" dirty="0" smtClean="0">
                          <a:effectLst/>
                          <a:latin typeface="微软雅黑" pitchFamily="34" charset="-122"/>
                          <a:ea typeface="微软雅黑" pitchFamily="34" charset="-122"/>
                        </a:rPr>
                        <a:t>家企业，</a:t>
                      </a:r>
                      <a:r>
                        <a:rPr lang="en-US" altLang="zh-CN" sz="1200" b="0" kern="1200" dirty="0" smtClean="0">
                          <a:effectLst/>
                          <a:latin typeface="微软雅黑" pitchFamily="34" charset="-122"/>
                          <a:ea typeface="微软雅黑" pitchFamily="34" charset="-122"/>
                        </a:rPr>
                        <a:t>193</a:t>
                      </a:r>
                      <a:r>
                        <a:rPr lang="zh-CN" altLang="en-US" sz="1200" b="0" kern="1200" dirty="0" smtClean="0">
                          <a:effectLst/>
                          <a:latin typeface="微软雅黑" pitchFamily="34" charset="-122"/>
                          <a:ea typeface="微软雅黑" pitchFamily="34" charset="-122"/>
                        </a:rPr>
                        <a:t>个产品信息及部分试学材料</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r>
              <a:tr h="836393">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出版社资源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marR="0" indent="0" algn="l" defTabSz="914400" rtl="0" eaLnBrk="0" fontAlgn="base" latinLnBrk="0" hangingPunct="0">
                        <a:lnSpc>
                          <a:spcPct val="100000"/>
                        </a:lnSpc>
                        <a:spcBef>
                          <a:spcPts val="0"/>
                        </a:spcBef>
                        <a:spcAft>
                          <a:spcPts val="0"/>
                        </a:spcAft>
                        <a:buClrTx/>
                        <a:buSzTx/>
                        <a:buFontTx/>
                        <a:buNone/>
                        <a:tabLst/>
                        <a:defRPr/>
                      </a:pPr>
                      <a:r>
                        <a:rPr lang="zh-CN" altLang="zh-CN" sz="1200" b="0" kern="1200" dirty="0" smtClean="0">
                          <a:effectLst/>
                          <a:latin typeface="微软雅黑" pitchFamily="34" charset="-122"/>
                          <a:ea typeface="微软雅黑" pitchFamily="34" charset="-122"/>
                        </a:rPr>
                        <a:t>目录</a:t>
                      </a:r>
                      <a:r>
                        <a:rPr lang="zh-CN" altLang="en-US" sz="1200" b="0" kern="1200" dirty="0" smtClean="0">
                          <a:effectLst/>
                          <a:latin typeface="微软雅黑" pitchFamily="34" charset="-122"/>
                          <a:ea typeface="微软雅黑" pitchFamily="34" charset="-122"/>
                        </a:rPr>
                        <a:t>信息</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中央电大音像出版社、中国农影音像出版社、清华大学出版社、电子工业出版社、人民邮电出版社、机械工业出版社等视频、图书信息</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r>
              <a:tr h="518299">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教育资源厂商</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目录</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r>
                        <a:rPr lang="en-US" altLang="zh-CN" sz="1200" b="0" kern="1200" dirty="0" smtClean="0">
                          <a:effectLst/>
                          <a:latin typeface="微软雅黑" pitchFamily="34" charset="-122"/>
                          <a:ea typeface="微软雅黑" pitchFamily="34" charset="-122"/>
                        </a:rPr>
                        <a:t>+</a:t>
                      </a:r>
                      <a:r>
                        <a:rPr lang="en-US" sz="1200" b="0" kern="1200" dirty="0" smtClean="0">
                          <a:effectLst/>
                          <a:latin typeface="微软雅黑" pitchFamily="34" charset="-122"/>
                          <a:ea typeface="微软雅黑" pitchFamily="34" charset="-122"/>
                        </a:rPr>
                        <a:t>URL</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超星学术视频公开课、麦课在线艺术赏析通识课程、万方数据学术视频信息等</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r>
              <a:tr h="359252">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培训机构资源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目录信息</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时代光华、简单科技、</a:t>
                      </a:r>
                      <a:r>
                        <a:rPr lang="en-US" altLang="zh-CN" sz="1200" b="0" kern="1200" dirty="0" smtClean="0">
                          <a:effectLst/>
                          <a:latin typeface="微软雅黑" pitchFamily="34" charset="-122"/>
                          <a:ea typeface="微软雅黑" pitchFamily="34" charset="-122"/>
                        </a:rPr>
                        <a:t>101</a:t>
                      </a:r>
                      <a:r>
                        <a:rPr lang="zh-CN" altLang="en-US" sz="1200" b="0" kern="1200" dirty="0" smtClean="0">
                          <a:effectLst/>
                          <a:latin typeface="微软雅黑" pitchFamily="34" charset="-122"/>
                          <a:ea typeface="微软雅黑" pitchFamily="34" charset="-122"/>
                        </a:rPr>
                        <a:t>网校等培训课程信息、试学材料</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r>
              <a:tr h="518299">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其他机构资源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l" defTabSz="914400" rtl="0" eaLnBrk="0" fontAlgn="base" latinLnBrk="0" hangingPunct="0">
                        <a:spcAft>
                          <a:spcPts val="0"/>
                        </a:spcAft>
                      </a:pPr>
                      <a:r>
                        <a:rPr lang="zh-CN" sz="1200" b="0" kern="1200" dirty="0" smtClean="0">
                          <a:effectLst/>
                          <a:latin typeface="微软雅黑" pitchFamily="34" charset="-122"/>
                          <a:ea typeface="微软雅黑" pitchFamily="34" charset="-122"/>
                        </a:rPr>
                        <a:t>目录</a:t>
                      </a:r>
                      <a:r>
                        <a:rPr lang="zh-CN" altLang="en-US" sz="1200" b="0" kern="1200" dirty="0" smtClean="0">
                          <a:effectLst/>
                          <a:latin typeface="微软雅黑" pitchFamily="34" charset="-122"/>
                          <a:ea typeface="微软雅黑" pitchFamily="34" charset="-122"/>
                        </a:rPr>
                        <a:t>信息</a:t>
                      </a:r>
                      <a:r>
                        <a:rPr lang="en-US" altLang="zh-CN" sz="1200" b="0" kern="1200" dirty="0" smtClean="0">
                          <a:effectLst/>
                          <a:latin typeface="微软雅黑" pitchFamily="34" charset="-122"/>
                          <a:ea typeface="微软雅黑" pitchFamily="34" charset="-122"/>
                        </a:rPr>
                        <a:t>+URL</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国家知识产权局培训中心知识产权培训课程、北交大网院网络课程等</a:t>
                      </a:r>
                      <a:endParaRPr lang="zh-CN" sz="1200" b="0" kern="1200" dirty="0">
                        <a:solidFill>
                          <a:schemeClr val="dk1"/>
                        </a:solidFill>
                        <a:effectLst/>
                        <a:latin typeface="微软雅黑" pitchFamily="34" charset="-122"/>
                        <a:ea typeface="微软雅黑" pitchFamily="34" charset="-122"/>
                        <a:cs typeface="+mn-cs"/>
                      </a:endParaRPr>
                    </a:p>
                  </a:txBody>
                  <a:tcPr marL="70988" marR="70988" marT="35497" marB="35497" anchor="ctr"/>
                </a:tc>
              </a:tr>
            </a:tbl>
          </a:graphicData>
        </a:graphic>
      </p:graphicFrame>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48523" y="699542"/>
            <a:ext cx="7920000" cy="3603600"/>
            <a:chOff x="1539874" y="1837998"/>
            <a:chExt cx="5318126" cy="2420928"/>
          </a:xfrm>
        </p:grpSpPr>
        <p:sp>
          <p:nvSpPr>
            <p:cNvPr id="5" name="矩形 1"/>
            <p:cNvSpPr>
              <a:spLocks noChangeArrowheads="1"/>
            </p:cNvSpPr>
            <p:nvPr/>
          </p:nvSpPr>
          <p:spPr bwMode="auto">
            <a:xfrm>
              <a:off x="1540668" y="2493963"/>
              <a:ext cx="1246188" cy="1498600"/>
            </a:xfrm>
            <a:prstGeom prst="rect">
              <a:avLst/>
            </a:prstGeom>
            <a:solidFill>
              <a:srgbClr val="00B0F0"/>
            </a:solidFill>
            <a:ln>
              <a:noFill/>
            </a:ln>
            <a:effectLst>
              <a:outerShdw blurRad="63500" sx="102000" sy="102000" algn="ctr" rotWithShape="0">
                <a:prstClr val="black">
                  <a:alpha val="40000"/>
                </a:prstClr>
              </a:outerShdw>
            </a:effectLst>
          </p:spPr>
          <p:txBody>
            <a:bodyPr anchor="ctr"/>
            <a:lstStyle/>
            <a:p>
              <a:endParaRPr lang="zh-CN" altLang="en-US">
                <a:solidFill>
                  <a:srgbClr val="FFFFFF"/>
                </a:solidFill>
                <a:latin typeface="Franklin Gothic Medium" pitchFamily="34" charset="0"/>
              </a:endParaRPr>
            </a:p>
          </p:txBody>
        </p:sp>
        <p:sp>
          <p:nvSpPr>
            <p:cNvPr id="6" name="矩形 21"/>
            <p:cNvSpPr>
              <a:spLocks noChangeArrowheads="1"/>
            </p:cNvSpPr>
            <p:nvPr/>
          </p:nvSpPr>
          <p:spPr bwMode="auto">
            <a:xfrm>
              <a:off x="2801143" y="2493963"/>
              <a:ext cx="1246188" cy="1498600"/>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endParaRPr lang="zh-CN" altLang="en-US">
                <a:solidFill>
                  <a:srgbClr val="FFFFFF"/>
                </a:solidFill>
                <a:latin typeface="Franklin Gothic Medium" pitchFamily="34" charset="0"/>
              </a:endParaRPr>
            </a:p>
          </p:txBody>
        </p:sp>
        <p:sp>
          <p:nvSpPr>
            <p:cNvPr id="7" name="矩形 22"/>
            <p:cNvSpPr>
              <a:spLocks noChangeArrowheads="1"/>
            </p:cNvSpPr>
            <p:nvPr/>
          </p:nvSpPr>
          <p:spPr bwMode="auto">
            <a:xfrm>
              <a:off x="4060031" y="2493963"/>
              <a:ext cx="1247775" cy="1498600"/>
            </a:xfrm>
            <a:prstGeom prst="rect">
              <a:avLst/>
            </a:prstGeom>
            <a:solidFill>
              <a:srgbClr val="00B0F0"/>
            </a:solidFill>
            <a:ln>
              <a:noFill/>
            </a:ln>
            <a:effectLst>
              <a:outerShdw blurRad="63500" sx="102000" sy="102000" algn="ctr" rotWithShape="0">
                <a:prstClr val="black">
                  <a:alpha val="40000"/>
                </a:prstClr>
              </a:outerShdw>
            </a:effectLst>
          </p:spPr>
          <p:txBody>
            <a:bodyPr anchor="ctr"/>
            <a:lstStyle/>
            <a:p>
              <a:endParaRPr lang="zh-CN" altLang="en-US">
                <a:solidFill>
                  <a:srgbClr val="FFFFFF"/>
                </a:solidFill>
                <a:latin typeface="Franklin Gothic Medium" pitchFamily="34" charset="0"/>
              </a:endParaRPr>
            </a:p>
          </p:txBody>
        </p:sp>
        <p:sp>
          <p:nvSpPr>
            <p:cNvPr id="8" name="矩形 23"/>
            <p:cNvSpPr>
              <a:spLocks noChangeArrowheads="1"/>
            </p:cNvSpPr>
            <p:nvPr/>
          </p:nvSpPr>
          <p:spPr bwMode="auto">
            <a:xfrm>
              <a:off x="5320506" y="2493963"/>
              <a:ext cx="1247775" cy="1498600"/>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endParaRPr lang="zh-CN" altLang="en-US">
                <a:solidFill>
                  <a:srgbClr val="FFFFFF"/>
                </a:solidFill>
                <a:latin typeface="Franklin Gothic Medium" pitchFamily="34" charset="0"/>
              </a:endParaRPr>
            </a:p>
          </p:txBody>
        </p:sp>
        <p:sp>
          <p:nvSpPr>
            <p:cNvPr id="9" name="矩形 28"/>
            <p:cNvSpPr>
              <a:spLocks noChangeArrowheads="1"/>
            </p:cNvSpPr>
            <p:nvPr/>
          </p:nvSpPr>
          <p:spPr bwMode="auto">
            <a:xfrm>
              <a:off x="2809081" y="2514600"/>
              <a:ext cx="985108" cy="64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dirty="0" smtClean="0">
                  <a:solidFill>
                    <a:srgbClr val="FFFFFF"/>
                  </a:solidFill>
                  <a:latin typeface="微软雅黑" pitchFamily="34" charset="-122"/>
                  <a:ea typeface="微软雅黑" pitchFamily="34" charset="-122"/>
                </a:rPr>
                <a:t>分中心建设</a:t>
              </a:r>
              <a:endParaRPr lang="en-US" altLang="zh-CN" sz="2000" b="1" dirty="0" smtClean="0">
                <a:solidFill>
                  <a:srgbClr val="FFFFFF"/>
                </a:solidFill>
                <a:latin typeface="微软雅黑" pitchFamily="34" charset="-122"/>
                <a:ea typeface="微软雅黑" pitchFamily="34" charset="-122"/>
              </a:endParaRPr>
            </a:p>
            <a:p>
              <a:pPr>
                <a:lnSpc>
                  <a:spcPct val="150000"/>
                </a:lnSpc>
              </a:pPr>
              <a:r>
                <a:rPr lang="zh-CN" altLang="en-US" sz="2000" b="1" dirty="0" smtClean="0">
                  <a:solidFill>
                    <a:srgbClr val="FFFFFF"/>
                  </a:solidFill>
                  <a:latin typeface="微软雅黑" pitchFamily="34" charset="-122"/>
                  <a:ea typeface="微软雅黑" pitchFamily="34" charset="-122"/>
                </a:rPr>
                <a:t>情况</a:t>
              </a:r>
              <a:endParaRPr lang="zh-CN" altLang="en-US" sz="2000" b="1" dirty="0">
                <a:solidFill>
                  <a:srgbClr val="FFFFFF"/>
                </a:solidFill>
                <a:latin typeface="微软雅黑" pitchFamily="34" charset="-122"/>
                <a:ea typeface="微软雅黑" pitchFamily="34" charset="-122"/>
              </a:endParaRPr>
            </a:p>
          </p:txBody>
        </p:sp>
        <p:sp>
          <p:nvSpPr>
            <p:cNvPr id="10" name="矩形 29"/>
            <p:cNvSpPr>
              <a:spLocks noChangeArrowheads="1"/>
            </p:cNvSpPr>
            <p:nvPr/>
          </p:nvSpPr>
          <p:spPr bwMode="auto">
            <a:xfrm>
              <a:off x="4069556" y="2514600"/>
              <a:ext cx="985108" cy="33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dirty="0" smtClean="0">
                  <a:solidFill>
                    <a:srgbClr val="FFFFFF"/>
                  </a:solidFill>
                  <a:latin typeface="微软雅黑" pitchFamily="34" charset="-122"/>
                  <a:ea typeface="微软雅黑" pitchFamily="34" charset="-122"/>
                </a:rPr>
                <a:t>存在的问题</a:t>
              </a:r>
              <a:endParaRPr lang="zh-CN" altLang="en-US" sz="2000" b="1" dirty="0">
                <a:solidFill>
                  <a:srgbClr val="FFFFFF"/>
                </a:solidFill>
                <a:latin typeface="微软雅黑" pitchFamily="34" charset="-122"/>
                <a:ea typeface="微软雅黑" pitchFamily="34" charset="-122"/>
              </a:endParaRPr>
            </a:p>
          </p:txBody>
        </p:sp>
        <p:sp>
          <p:nvSpPr>
            <p:cNvPr id="11" name="矩形 30"/>
            <p:cNvSpPr>
              <a:spLocks noChangeArrowheads="1"/>
            </p:cNvSpPr>
            <p:nvPr/>
          </p:nvSpPr>
          <p:spPr bwMode="auto">
            <a:xfrm>
              <a:off x="5330031" y="2514600"/>
              <a:ext cx="985108" cy="64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dirty="0" smtClean="0">
                  <a:solidFill>
                    <a:srgbClr val="FFFFFF"/>
                  </a:solidFill>
                  <a:latin typeface="微软雅黑" pitchFamily="34" charset="-122"/>
                  <a:ea typeface="微软雅黑" pitchFamily="34" charset="-122"/>
                </a:rPr>
                <a:t>下一步工作</a:t>
              </a:r>
              <a:endParaRPr lang="en-US" altLang="zh-CN" sz="2000" b="1" dirty="0" smtClean="0">
                <a:solidFill>
                  <a:srgbClr val="FFFFFF"/>
                </a:solidFill>
                <a:latin typeface="微软雅黑" pitchFamily="34" charset="-122"/>
                <a:ea typeface="微软雅黑" pitchFamily="34" charset="-122"/>
              </a:endParaRPr>
            </a:p>
            <a:p>
              <a:pPr>
                <a:lnSpc>
                  <a:spcPct val="150000"/>
                </a:lnSpc>
              </a:pPr>
              <a:r>
                <a:rPr lang="zh-CN" altLang="en-US" sz="2000" b="1" dirty="0" smtClean="0">
                  <a:solidFill>
                    <a:srgbClr val="FFFFFF"/>
                  </a:solidFill>
                  <a:latin typeface="微软雅黑" pitchFamily="34" charset="-122"/>
                  <a:ea typeface="微软雅黑" pitchFamily="34" charset="-122"/>
                </a:rPr>
                <a:t>重点</a:t>
              </a:r>
              <a:endParaRPr lang="zh-CN" altLang="en-US" sz="2000" b="1" dirty="0">
                <a:solidFill>
                  <a:srgbClr val="FFFFFF"/>
                </a:solidFill>
                <a:latin typeface="微软雅黑" pitchFamily="34" charset="-122"/>
                <a:ea typeface="微软雅黑" pitchFamily="34" charset="-122"/>
              </a:endParaRPr>
            </a:p>
          </p:txBody>
        </p:sp>
        <p:sp>
          <p:nvSpPr>
            <p:cNvPr id="12" name="TextBox 20"/>
            <p:cNvSpPr txBox="1">
              <a:spLocks noChangeArrowheads="1"/>
            </p:cNvSpPr>
            <p:nvPr/>
          </p:nvSpPr>
          <p:spPr bwMode="auto">
            <a:xfrm>
              <a:off x="2207418" y="3243263"/>
              <a:ext cx="68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sz="6000" dirty="0">
                  <a:latin typeface="Broadway" pitchFamily="82" charset="0"/>
                  <a:cs typeface="Arial" pitchFamily="34" charset="0"/>
                </a:rPr>
                <a:t>1</a:t>
              </a:r>
              <a:endParaRPr lang="zh-CN" altLang="en-US" sz="6000" dirty="0">
                <a:latin typeface="Broadway" pitchFamily="82" charset="0"/>
                <a:ea typeface="宋体" pitchFamily="2" charset="-122"/>
              </a:endParaRPr>
            </a:p>
          </p:txBody>
        </p:sp>
        <p:cxnSp>
          <p:nvCxnSpPr>
            <p:cNvPr id="13" name="直接连接符 7167"/>
            <p:cNvCxnSpPr>
              <a:cxnSpLocks noChangeShapeType="1"/>
            </p:cNvCxnSpPr>
            <p:nvPr/>
          </p:nvCxnSpPr>
          <p:spPr bwMode="auto">
            <a:xfrm>
              <a:off x="1562893" y="2373313"/>
              <a:ext cx="5295107"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14" name="TextBox 38"/>
            <p:cNvSpPr txBox="1">
              <a:spLocks noChangeArrowheads="1"/>
            </p:cNvSpPr>
            <p:nvPr/>
          </p:nvSpPr>
          <p:spPr bwMode="auto">
            <a:xfrm>
              <a:off x="3479006" y="3243263"/>
              <a:ext cx="68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sz="6000" dirty="0">
                  <a:latin typeface="Broadway" pitchFamily="82" charset="0"/>
                  <a:cs typeface="Arial" pitchFamily="34" charset="0"/>
                </a:rPr>
                <a:t>2</a:t>
              </a:r>
              <a:endParaRPr lang="zh-CN" altLang="en-US" sz="6000" dirty="0">
                <a:latin typeface="Broadway" pitchFamily="82" charset="0"/>
                <a:ea typeface="宋体" pitchFamily="2" charset="-122"/>
              </a:endParaRPr>
            </a:p>
          </p:txBody>
        </p:sp>
        <p:sp>
          <p:nvSpPr>
            <p:cNvPr id="15" name="TextBox 39"/>
            <p:cNvSpPr txBox="1">
              <a:spLocks noChangeArrowheads="1"/>
            </p:cNvSpPr>
            <p:nvPr/>
          </p:nvSpPr>
          <p:spPr bwMode="auto">
            <a:xfrm>
              <a:off x="4750593" y="3243263"/>
              <a:ext cx="68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sz="6000" dirty="0">
                  <a:latin typeface="Broadway" pitchFamily="82" charset="0"/>
                  <a:cs typeface="Arial" pitchFamily="34" charset="0"/>
                </a:rPr>
                <a:t>3</a:t>
              </a:r>
              <a:endParaRPr lang="zh-CN" altLang="en-US" sz="6000" dirty="0">
                <a:latin typeface="Broadway" pitchFamily="82" charset="0"/>
                <a:ea typeface="宋体" pitchFamily="2" charset="-122"/>
              </a:endParaRPr>
            </a:p>
          </p:txBody>
        </p:sp>
        <p:sp>
          <p:nvSpPr>
            <p:cNvPr id="16" name="TextBox 40"/>
            <p:cNvSpPr txBox="1">
              <a:spLocks noChangeArrowheads="1"/>
            </p:cNvSpPr>
            <p:nvPr/>
          </p:nvSpPr>
          <p:spPr bwMode="auto">
            <a:xfrm>
              <a:off x="5944393" y="3243263"/>
              <a:ext cx="68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sz="6000" dirty="0">
                  <a:latin typeface="Broadway" pitchFamily="82" charset="0"/>
                  <a:cs typeface="Arial" pitchFamily="34" charset="0"/>
                </a:rPr>
                <a:t>4</a:t>
              </a:r>
              <a:endParaRPr lang="zh-CN" altLang="en-US" sz="6000" dirty="0">
                <a:latin typeface="Broadway" pitchFamily="82" charset="0"/>
                <a:ea typeface="宋体" pitchFamily="2" charset="-122"/>
              </a:endParaRPr>
            </a:p>
          </p:txBody>
        </p:sp>
        <p:cxnSp>
          <p:nvCxnSpPr>
            <p:cNvPr id="17" name="直接连接符 7172"/>
            <p:cNvCxnSpPr>
              <a:cxnSpLocks noChangeShapeType="1"/>
            </p:cNvCxnSpPr>
            <p:nvPr/>
          </p:nvCxnSpPr>
          <p:spPr bwMode="auto">
            <a:xfrm>
              <a:off x="1562893" y="2217738"/>
              <a:ext cx="0" cy="20955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cxnSp>
        <p:cxnSp>
          <p:nvCxnSpPr>
            <p:cNvPr id="18" name="直接连接符 50"/>
            <p:cNvCxnSpPr>
              <a:cxnSpLocks noChangeShapeType="1"/>
            </p:cNvCxnSpPr>
            <p:nvPr/>
          </p:nvCxnSpPr>
          <p:spPr bwMode="auto">
            <a:xfrm>
              <a:off x="2817018" y="2217738"/>
              <a:ext cx="0" cy="20955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cxnSp>
        <p:cxnSp>
          <p:nvCxnSpPr>
            <p:cNvPr id="19" name="直接连接符 51"/>
            <p:cNvCxnSpPr>
              <a:cxnSpLocks noChangeShapeType="1"/>
            </p:cNvCxnSpPr>
            <p:nvPr/>
          </p:nvCxnSpPr>
          <p:spPr bwMode="auto">
            <a:xfrm>
              <a:off x="4071143" y="2217738"/>
              <a:ext cx="0" cy="20955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cxnSp>
          <p:nvCxnSpPr>
            <p:cNvPr id="20" name="直接连接符 52"/>
            <p:cNvCxnSpPr>
              <a:cxnSpLocks noChangeShapeType="1"/>
            </p:cNvCxnSpPr>
            <p:nvPr/>
          </p:nvCxnSpPr>
          <p:spPr bwMode="auto">
            <a:xfrm>
              <a:off x="5325268" y="2217738"/>
              <a:ext cx="0" cy="20955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cxnSp>
          <p:nvCxnSpPr>
            <p:cNvPr id="21" name="直接连接符 53"/>
            <p:cNvCxnSpPr>
              <a:cxnSpLocks noChangeShapeType="1"/>
            </p:cNvCxnSpPr>
            <p:nvPr/>
          </p:nvCxnSpPr>
          <p:spPr bwMode="auto">
            <a:xfrm>
              <a:off x="6579393" y="2217738"/>
              <a:ext cx="0" cy="20955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22" name="TextBox 7177"/>
            <p:cNvSpPr txBox="1">
              <a:spLocks noChangeArrowheads="1"/>
            </p:cNvSpPr>
            <p:nvPr/>
          </p:nvSpPr>
          <p:spPr bwMode="auto">
            <a:xfrm>
              <a:off x="1562893" y="1837998"/>
              <a:ext cx="771463" cy="4084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sz="1400" dirty="0" smtClean="0">
                  <a:solidFill>
                    <a:srgbClr val="00B0F0"/>
                  </a:solidFill>
                  <a:latin typeface="Broadway" pitchFamily="82" charset="0"/>
                  <a:cs typeface="Arial" pitchFamily="34" charset="0"/>
                </a:rPr>
                <a:t>Part   </a:t>
              </a:r>
              <a:r>
                <a:rPr lang="en-US" altLang="zh-CN" sz="2800" dirty="0" smtClean="0">
                  <a:solidFill>
                    <a:srgbClr val="00B0F0"/>
                  </a:solidFill>
                  <a:latin typeface="Broadway" pitchFamily="82" charset="0"/>
                  <a:cs typeface="Arial" pitchFamily="34" charset="0"/>
                </a:rPr>
                <a:t>1</a:t>
              </a:r>
              <a:endParaRPr lang="zh-CN" altLang="en-US" sz="2800" dirty="0">
                <a:solidFill>
                  <a:srgbClr val="00B0F0"/>
                </a:solidFill>
                <a:latin typeface="Broadway" pitchFamily="82" charset="0"/>
                <a:ea typeface="宋体" pitchFamily="2" charset="-122"/>
              </a:endParaRPr>
            </a:p>
          </p:txBody>
        </p:sp>
        <p:sp>
          <p:nvSpPr>
            <p:cNvPr id="23" name="TextBox 7177"/>
            <p:cNvSpPr txBox="1">
              <a:spLocks noChangeArrowheads="1"/>
            </p:cNvSpPr>
            <p:nvPr/>
          </p:nvSpPr>
          <p:spPr bwMode="auto">
            <a:xfrm>
              <a:off x="2843808" y="1837998"/>
              <a:ext cx="988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sz="1400" dirty="0" smtClean="0">
                  <a:solidFill>
                    <a:srgbClr val="7F7F7F"/>
                  </a:solidFill>
                  <a:latin typeface="Broadway" pitchFamily="82" charset="0"/>
                  <a:cs typeface="Arial" pitchFamily="34" charset="0"/>
                </a:rPr>
                <a:t>Part   </a:t>
              </a:r>
              <a:r>
                <a:rPr lang="en-US" altLang="zh-CN" sz="2800" dirty="0" smtClean="0">
                  <a:solidFill>
                    <a:srgbClr val="7F7F7F"/>
                  </a:solidFill>
                  <a:latin typeface="Broadway" pitchFamily="82" charset="0"/>
                  <a:cs typeface="Arial" pitchFamily="34" charset="0"/>
                </a:rPr>
                <a:t>2</a:t>
              </a:r>
              <a:endParaRPr lang="zh-CN" altLang="en-US" sz="2800" dirty="0">
                <a:solidFill>
                  <a:srgbClr val="7F7F7F"/>
                </a:solidFill>
                <a:latin typeface="Broadway" pitchFamily="82" charset="0"/>
                <a:ea typeface="宋体" pitchFamily="2" charset="-122"/>
              </a:endParaRPr>
            </a:p>
          </p:txBody>
        </p:sp>
        <p:sp>
          <p:nvSpPr>
            <p:cNvPr id="24" name="TextBox 7177"/>
            <p:cNvSpPr txBox="1">
              <a:spLocks noChangeArrowheads="1"/>
            </p:cNvSpPr>
            <p:nvPr/>
          </p:nvSpPr>
          <p:spPr bwMode="auto">
            <a:xfrm>
              <a:off x="4122339" y="1855648"/>
              <a:ext cx="788113" cy="35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dirty="0" smtClean="0">
                  <a:solidFill>
                    <a:srgbClr val="00B0F0"/>
                  </a:solidFill>
                  <a:latin typeface="Broadway" pitchFamily="82" charset="0"/>
                  <a:cs typeface="Arial" pitchFamily="34" charset="0"/>
                </a:rPr>
                <a:t>Part  </a:t>
              </a:r>
              <a:r>
                <a:rPr lang="en-US" altLang="zh-CN" sz="2800" dirty="0" smtClean="0">
                  <a:solidFill>
                    <a:srgbClr val="00B0F0"/>
                  </a:solidFill>
                  <a:latin typeface="Broadway" pitchFamily="82" charset="0"/>
                  <a:cs typeface="Arial" pitchFamily="34" charset="0"/>
                </a:rPr>
                <a:t>3</a:t>
              </a:r>
              <a:endParaRPr lang="zh-CN" altLang="en-US" sz="2800" dirty="0" smtClean="0">
                <a:solidFill>
                  <a:srgbClr val="00B0F0"/>
                </a:solidFill>
                <a:latin typeface="Broadway" pitchFamily="82" charset="0"/>
                <a:cs typeface="Arial" pitchFamily="34" charset="0"/>
              </a:endParaRPr>
            </a:p>
          </p:txBody>
        </p:sp>
        <p:sp>
          <p:nvSpPr>
            <p:cNvPr id="25" name="TextBox 7177"/>
            <p:cNvSpPr txBox="1">
              <a:spLocks noChangeArrowheads="1"/>
            </p:cNvSpPr>
            <p:nvPr/>
          </p:nvSpPr>
          <p:spPr bwMode="auto">
            <a:xfrm>
              <a:off x="5307806" y="1837998"/>
              <a:ext cx="9433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bg1"/>
                  </a:solidFill>
                  <a:latin typeface="黑体" pitchFamily="2" charset="-122"/>
                  <a:ea typeface="黑体" pitchFamily="2" charset="-122"/>
                </a:defRPr>
              </a:lvl1pPr>
              <a:lvl2pPr marL="742950" indent="-285750" eaLnBrk="0" hangingPunct="0">
                <a:defRPr sz="1600" b="1">
                  <a:solidFill>
                    <a:schemeClr val="bg1"/>
                  </a:solidFill>
                  <a:latin typeface="黑体" pitchFamily="2" charset="-122"/>
                  <a:ea typeface="黑体" pitchFamily="2" charset="-122"/>
                </a:defRPr>
              </a:lvl2pPr>
              <a:lvl3pPr marL="1143000" indent="-228600" eaLnBrk="0" hangingPunct="0">
                <a:defRPr sz="1600" b="1">
                  <a:solidFill>
                    <a:schemeClr val="bg1"/>
                  </a:solidFill>
                  <a:latin typeface="黑体" pitchFamily="2" charset="-122"/>
                  <a:ea typeface="黑体" pitchFamily="2" charset="-122"/>
                </a:defRPr>
              </a:lvl3pPr>
              <a:lvl4pPr marL="1600200" indent="-228600" eaLnBrk="0" hangingPunct="0">
                <a:defRPr sz="1600" b="1">
                  <a:solidFill>
                    <a:schemeClr val="bg1"/>
                  </a:solidFill>
                  <a:latin typeface="黑体" pitchFamily="2" charset="-122"/>
                  <a:ea typeface="黑体" pitchFamily="2" charset="-122"/>
                </a:defRPr>
              </a:lvl4pPr>
              <a:lvl5pPr marL="2057400" indent="-228600" eaLnBrk="0" hangingPunct="0">
                <a:defRPr sz="1600" b="1">
                  <a:solidFill>
                    <a:schemeClr val="bg1"/>
                  </a:solidFill>
                  <a:latin typeface="黑体" pitchFamily="2" charset="-122"/>
                  <a:ea typeface="黑体" pitchFamily="2" charset="-122"/>
                </a:defRPr>
              </a:lvl5pPr>
              <a:lvl6pPr marL="25146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6pPr>
              <a:lvl7pPr marL="29718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7pPr>
              <a:lvl8pPr marL="34290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8pPr>
              <a:lvl9pPr marL="3886200" indent="-228600" algn="ctr" eaLnBrk="0" fontAlgn="base" hangingPunct="0">
                <a:spcBef>
                  <a:spcPct val="50000"/>
                </a:spcBef>
                <a:spcAft>
                  <a:spcPct val="0"/>
                </a:spcAft>
                <a:defRPr sz="1600" b="1">
                  <a:solidFill>
                    <a:schemeClr val="bg1"/>
                  </a:solidFill>
                  <a:latin typeface="黑体" pitchFamily="2" charset="-122"/>
                  <a:ea typeface="黑体" pitchFamily="2" charset="-122"/>
                </a:defRPr>
              </a:lvl9pPr>
            </a:lstStyle>
            <a:p>
              <a:pPr eaLnBrk="1" hangingPunct="1"/>
              <a:r>
                <a:rPr lang="en-US" altLang="zh-CN" sz="1400" dirty="0" smtClean="0">
                  <a:solidFill>
                    <a:srgbClr val="7F7F7F"/>
                  </a:solidFill>
                  <a:latin typeface="Broadway" pitchFamily="82" charset="0"/>
                  <a:cs typeface="Arial" pitchFamily="34" charset="0"/>
                </a:rPr>
                <a:t>Part  </a:t>
              </a:r>
              <a:r>
                <a:rPr lang="en-US" altLang="zh-CN" sz="2800" dirty="0" smtClean="0">
                  <a:solidFill>
                    <a:srgbClr val="7F7F7F"/>
                  </a:solidFill>
                  <a:latin typeface="Broadway" pitchFamily="82" charset="0"/>
                  <a:cs typeface="Arial" pitchFamily="34" charset="0"/>
                </a:rPr>
                <a:t>4</a:t>
              </a:r>
              <a:endParaRPr lang="zh-CN" altLang="en-US" sz="1400" dirty="0">
                <a:solidFill>
                  <a:srgbClr val="7F7F7F"/>
                </a:solidFill>
                <a:latin typeface="Broadway" pitchFamily="82" charset="0"/>
                <a:ea typeface="宋体" pitchFamily="2" charset="-122"/>
              </a:endParaRPr>
            </a:p>
          </p:txBody>
        </p:sp>
        <p:sp>
          <p:nvSpPr>
            <p:cNvPr id="26" name="矩形 28"/>
            <p:cNvSpPr>
              <a:spLocks noChangeArrowheads="1"/>
            </p:cNvSpPr>
            <p:nvPr/>
          </p:nvSpPr>
          <p:spPr bwMode="auto">
            <a:xfrm>
              <a:off x="1539874" y="2552700"/>
              <a:ext cx="985108" cy="64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dirty="0" smtClean="0">
                  <a:solidFill>
                    <a:srgbClr val="FFFFFF"/>
                  </a:solidFill>
                  <a:latin typeface="微软雅黑" pitchFamily="34" charset="-122"/>
                  <a:ea typeface="微软雅黑" pitchFamily="34" charset="-122"/>
                </a:rPr>
                <a:t>总中心工作</a:t>
              </a:r>
              <a:endParaRPr lang="en-US" altLang="zh-CN" sz="2000" b="1" dirty="0" smtClean="0">
                <a:solidFill>
                  <a:srgbClr val="FFFFFF"/>
                </a:solidFill>
                <a:latin typeface="微软雅黑" pitchFamily="34" charset="-122"/>
                <a:ea typeface="微软雅黑" pitchFamily="34" charset="-122"/>
              </a:endParaRPr>
            </a:p>
            <a:p>
              <a:pPr>
                <a:lnSpc>
                  <a:spcPct val="150000"/>
                </a:lnSpc>
              </a:pPr>
              <a:r>
                <a:rPr lang="zh-CN" altLang="en-US" sz="2000" b="1" dirty="0" smtClean="0">
                  <a:solidFill>
                    <a:srgbClr val="FFFFFF"/>
                  </a:solidFill>
                  <a:latin typeface="微软雅黑" pitchFamily="34" charset="-122"/>
                  <a:ea typeface="微软雅黑" pitchFamily="34" charset="-122"/>
                </a:rPr>
                <a:t>回顾</a:t>
              </a:r>
              <a:endParaRPr lang="zh-CN" altLang="en-US" sz="2000" b="1" dirty="0">
                <a:solidFill>
                  <a:srgbClr val="FFFFFF"/>
                </a:solidFill>
                <a:latin typeface="微软雅黑" pitchFamily="34" charset="-122"/>
                <a:ea typeface="微软雅黑" pitchFamily="34" charset="-122"/>
              </a:endParaRPr>
            </a:p>
          </p:txBody>
        </p:sp>
      </p:grpSp>
      <p:grpSp>
        <p:nvGrpSpPr>
          <p:cNvPr id="31" name="组合 30"/>
          <p:cNvGrpSpPr/>
          <p:nvPr/>
        </p:nvGrpSpPr>
        <p:grpSpPr>
          <a:xfrm>
            <a:off x="0" y="4833605"/>
            <a:ext cx="9144000" cy="330425"/>
            <a:chOff x="0" y="6444822"/>
            <a:chExt cx="9144000" cy="440567"/>
          </a:xfrm>
        </p:grpSpPr>
        <p:sp>
          <p:nvSpPr>
            <p:cNvPr id="32" name="矩形 31"/>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8141472" y="6444822"/>
              <a:ext cx="534984" cy="413178"/>
              <a:chOff x="8072352" y="6444822"/>
              <a:chExt cx="534984" cy="413178"/>
            </a:xfrm>
          </p:grpSpPr>
          <p:sp>
            <p:nvSpPr>
              <p:cNvPr id="35" name="矩形 34"/>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114932334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hidden="1"/>
          <p:cNvPicPr>
            <a:picLocks noChangeAspect="1" noChangeArrowheads="1"/>
          </p:cNvPicPr>
          <p:nvPr/>
        </p:nvPicPr>
        <p:blipFill>
          <a:blip r:embed="rId2" cstate="print"/>
          <a:srcRect/>
          <a:stretch>
            <a:fillRect/>
          </a:stretch>
        </p:blipFill>
        <p:spPr bwMode="auto">
          <a:xfrm>
            <a:off x="0" y="-18284"/>
            <a:ext cx="9144000" cy="5161784"/>
          </a:xfrm>
          <a:prstGeom prst="rect">
            <a:avLst/>
          </a:prstGeom>
          <a:noFill/>
          <a:ln w="9525">
            <a:noFill/>
            <a:miter lim="800000"/>
            <a:headEnd/>
            <a:tailEnd/>
          </a:ln>
          <a:effectLst/>
        </p:spPr>
      </p:pic>
      <p:sp>
        <p:nvSpPr>
          <p:cNvPr id="76" name="矩形 75"/>
          <p:cNvSpPr/>
          <p:nvPr/>
        </p:nvSpPr>
        <p:spPr>
          <a:xfrm>
            <a:off x="0" y="1779662"/>
            <a:ext cx="9144001" cy="252028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8143875" cy="498342"/>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 </a:t>
            </a:r>
            <a:r>
              <a:rPr lang="zh-CN" altLang="en-US" sz="1800" b="1" dirty="0" smtClean="0">
                <a:solidFill>
                  <a:schemeClr val="tx1">
                    <a:lumMod val="75000"/>
                    <a:lumOff val="25000"/>
                  </a:schemeClr>
                </a:solidFill>
                <a:latin typeface="微软雅黑" pitchFamily="34" charset="-122"/>
                <a:ea typeface="微软雅黑" pitchFamily="34" charset="-122"/>
              </a:rPr>
              <a:t>资源服务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72" name="Rectangle 7"/>
          <p:cNvSpPr txBox="1">
            <a:spLocks noChangeArrowheads="1"/>
          </p:cNvSpPr>
          <p:nvPr/>
        </p:nvSpPr>
        <p:spPr bwMode="auto">
          <a:xfrm>
            <a:off x="857224" y="2143122"/>
            <a:ext cx="752949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向各电大分中心提供</a:t>
            </a:r>
            <a:r>
              <a:rPr lang="en-US" altLang="zh-CN" sz="1600" dirty="0" smtClean="0">
                <a:latin typeface="微软雅黑" pitchFamily="34" charset="-122"/>
                <a:ea typeface="微软雅黑" pitchFamily="34" charset="-122"/>
              </a:rPr>
              <a:t>1410</a:t>
            </a:r>
            <a:r>
              <a:rPr lang="zh-CN" altLang="en-US" sz="1600" dirty="0" smtClean="0">
                <a:latin typeface="微软雅黑" pitchFamily="34" charset="-122"/>
                <a:ea typeface="微软雅黑" pitchFamily="34" charset="-122"/>
              </a:rPr>
              <a:t>门课程资源（含</a:t>
            </a:r>
            <a:r>
              <a:rPr lang="en-US" altLang="zh-CN" sz="1600" dirty="0" smtClean="0">
                <a:latin typeface="微软雅黑" pitchFamily="34" charset="-122"/>
                <a:ea typeface="微软雅黑" pitchFamily="34" charset="-122"/>
              </a:rPr>
              <a:t>310</a:t>
            </a:r>
            <a:r>
              <a:rPr lang="zh-CN" altLang="en-US" sz="1600" dirty="0" smtClean="0">
                <a:latin typeface="微软雅黑" pitchFamily="34" charset="-122"/>
                <a:ea typeface="微软雅黑" pitchFamily="34" charset="-122"/>
              </a:rPr>
              <a:t>门实体编目课程及</a:t>
            </a:r>
            <a:r>
              <a:rPr lang="en-US" altLang="zh-CN" sz="1600" dirty="0" smtClean="0">
                <a:latin typeface="微软雅黑" pitchFamily="34" charset="-122"/>
                <a:ea typeface="微软雅黑" pitchFamily="34" charset="-122"/>
              </a:rPr>
              <a:t>1100</a:t>
            </a:r>
            <a:r>
              <a:rPr lang="zh-CN" altLang="en-US" sz="1600" dirty="0" smtClean="0">
                <a:latin typeface="微软雅黑" pitchFamily="34" charset="-122"/>
                <a:ea typeface="微软雅黑" pitchFamily="34" charset="-122"/>
              </a:rPr>
              <a:t>门</a:t>
            </a:r>
            <a:r>
              <a:rPr lang="en-US" altLang="zh-CN" sz="1600" dirty="0" smtClean="0">
                <a:latin typeface="微软雅黑" pitchFamily="34" charset="-122"/>
                <a:ea typeface="微软雅黑" pitchFamily="34" charset="-122"/>
              </a:rPr>
              <a:t>URL</a:t>
            </a:r>
            <a:r>
              <a:rPr lang="zh-CN" altLang="en-US" sz="1600" dirty="0" smtClean="0">
                <a:latin typeface="微软雅黑" pitchFamily="34" charset="-122"/>
                <a:ea typeface="微软雅黑" pitchFamily="34" charset="-122"/>
              </a:rPr>
              <a:t>编目课程）、</a:t>
            </a:r>
            <a:r>
              <a:rPr lang="en-US" altLang="zh-CN" sz="1600" dirty="0" smtClean="0">
                <a:latin typeface="微软雅黑" pitchFamily="34" charset="-122"/>
                <a:ea typeface="微软雅黑" pitchFamily="34" charset="-122"/>
              </a:rPr>
              <a:t>450</a:t>
            </a:r>
            <a:r>
              <a:rPr lang="zh-CN" altLang="en-US" sz="1600" dirty="0" smtClean="0">
                <a:latin typeface="微软雅黑" pitchFamily="34" charset="-122"/>
                <a:ea typeface="微软雅黑" pitchFamily="34" charset="-122"/>
              </a:rPr>
              <a:t>个教育视频资源及</a:t>
            </a:r>
            <a:r>
              <a:rPr lang="en-US" altLang="zh-CN" sz="1600" dirty="0" smtClean="0">
                <a:latin typeface="微软雅黑" pitchFamily="34" charset="-122"/>
                <a:ea typeface="微软雅黑" pitchFamily="34" charset="-122"/>
              </a:rPr>
              <a:t>65</a:t>
            </a:r>
            <a:r>
              <a:rPr lang="zh-CN" altLang="en-US" sz="1600" dirty="0" smtClean="0">
                <a:latin typeface="微软雅黑" pitchFamily="34" charset="-122"/>
                <a:ea typeface="微软雅黑" pitchFamily="34" charset="-122"/>
              </a:rPr>
              <a:t>个多媒体获奖课件，总容量达到</a:t>
            </a:r>
            <a:r>
              <a:rPr lang="en-US" altLang="zh-CN" sz="1600" dirty="0" smtClean="0">
                <a:latin typeface="微软雅黑" pitchFamily="34" charset="-122"/>
                <a:ea typeface="微软雅黑" pitchFamily="34" charset="-122"/>
              </a:rPr>
              <a:t>500G</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提供社区教育、农村教育、教师培训和其他自制课程资源 </a:t>
            </a:r>
            <a:r>
              <a:rPr lang="en-US" altLang="zh-CN" sz="1600" dirty="0" smtClean="0">
                <a:latin typeface="微软雅黑" pitchFamily="34" charset="-122"/>
                <a:ea typeface="微软雅黑" pitchFamily="34" charset="-122"/>
              </a:rPr>
              <a:t>7600</a:t>
            </a:r>
            <a:r>
              <a:rPr lang="zh-CN" altLang="en-US" sz="1600" dirty="0" smtClean="0">
                <a:latin typeface="微软雅黑" pitchFamily="34" charset="-122"/>
                <a:ea typeface="微软雅黑" pitchFamily="34" charset="-122"/>
              </a:rPr>
              <a:t>条</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门</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，作为会员资源，在分中心共享使用。</a:t>
            </a:r>
            <a:endParaRPr lang="en-US" altLang="zh-CN" sz="1600" dirty="0" smtClean="0">
              <a:latin typeface="微软雅黑" pitchFamily="34" charset="-122"/>
              <a:ea typeface="微软雅黑" pitchFamily="34" charset="-122"/>
            </a:endParaRPr>
          </a:p>
        </p:txBody>
      </p:sp>
      <p:pic>
        <p:nvPicPr>
          <p:cNvPr id="7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bg/>
                                          </p:spTgt>
                                        </p:tgtEl>
                                        <p:attrNameLst>
                                          <p:attrName>style.visibility</p:attrName>
                                        </p:attrNameLst>
                                      </p:cBhvr>
                                      <p:to>
                                        <p:strVal val="visible"/>
                                      </p:to>
                                    </p:set>
                                    <p:animEffect transition="in" filter="wipe(left)">
                                      <p:cBhvr>
                                        <p:cTn id="7" dur="500"/>
                                        <p:tgtEl>
                                          <p:spTgt spid="71">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txEl>
                                              <p:pRg st="0" end="0"/>
                                            </p:txEl>
                                          </p:spTgt>
                                        </p:tgtEl>
                                        <p:attrNameLst>
                                          <p:attrName>style.visibility</p:attrName>
                                        </p:attrNameLst>
                                      </p:cBhvr>
                                      <p:to>
                                        <p:strVal val="visible"/>
                                      </p:to>
                                    </p:set>
                                    <p:animEffect transition="in" filter="wipe(left)">
                                      <p:cBhvr>
                                        <p:cTn id="11" dur="500"/>
                                        <p:tgtEl>
                                          <p:spTgt spid="7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1" grpId="0" build="p" animBg="1"/>
      <p:bldP spid="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0" y="1779662"/>
            <a:ext cx="9144001" cy="252028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8143875" cy="498342"/>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 </a:t>
            </a:r>
            <a:r>
              <a:rPr lang="zh-CN" altLang="en-US" sz="1800" b="1" dirty="0" smtClean="0">
                <a:solidFill>
                  <a:schemeClr val="tx1">
                    <a:lumMod val="75000"/>
                    <a:lumOff val="25000"/>
                  </a:schemeClr>
                </a:solidFill>
                <a:latin typeface="微软雅黑" pitchFamily="34" charset="-122"/>
                <a:ea typeface="微软雅黑" pitchFamily="34" charset="-122"/>
              </a:rPr>
              <a:t>资源服务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72" name="Rectangle 7"/>
          <p:cNvSpPr txBox="1">
            <a:spLocks noChangeArrowheads="1"/>
          </p:cNvSpPr>
          <p:nvPr/>
        </p:nvSpPr>
        <p:spPr bwMode="auto">
          <a:xfrm>
            <a:off x="857224" y="2143122"/>
            <a:ext cx="7529490" cy="115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为沈阳、广东、内蒙古、武汉、西安、广州、珠海等</a:t>
            </a:r>
            <a:r>
              <a:rPr lang="en-US" altLang="zh-CN" sz="1600" dirty="0" smtClean="0">
                <a:latin typeface="微软雅黑" pitchFamily="34" charset="-122"/>
                <a:ea typeface="微软雅黑" pitchFamily="34" charset="-122"/>
              </a:rPr>
              <a:t>7</a:t>
            </a:r>
            <a:r>
              <a:rPr lang="zh-CN" altLang="en-US" sz="1600" dirty="0" smtClean="0">
                <a:latin typeface="微软雅黑" pitchFamily="34" charset="-122"/>
                <a:ea typeface="微软雅黑" pitchFamily="34" charset="-122"/>
              </a:rPr>
              <a:t>个分中心提供展示视频资源</a:t>
            </a:r>
            <a:r>
              <a:rPr lang="en-US" altLang="zh-CN" sz="1600" dirty="0" smtClean="0">
                <a:latin typeface="微软雅黑" pitchFamily="34" charset="-122"/>
                <a:ea typeface="微软雅黑" pitchFamily="34" charset="-122"/>
              </a:rPr>
              <a:t>1500</a:t>
            </a:r>
            <a:r>
              <a:rPr lang="zh-CN" altLang="en-US" sz="1600" dirty="0" smtClean="0">
                <a:latin typeface="微软雅黑" pitchFamily="34" charset="-122"/>
                <a:ea typeface="微软雅黑" pitchFamily="34" charset="-122"/>
              </a:rPr>
              <a:t>条，容量</a:t>
            </a:r>
            <a:r>
              <a:rPr lang="en-US" altLang="zh-CN" sz="1600" dirty="0" smtClean="0">
                <a:latin typeface="微软雅黑" pitchFamily="34" charset="-122"/>
                <a:ea typeface="微软雅黑" pitchFamily="34" charset="-122"/>
              </a:rPr>
              <a:t>150G</a:t>
            </a:r>
            <a:r>
              <a:rPr lang="zh-CN" altLang="en-US" sz="1600" dirty="0" smtClean="0">
                <a:latin typeface="微软雅黑" pitchFamily="34" charset="-122"/>
                <a:ea typeface="微软雅黑" pitchFamily="34" charset="-122"/>
              </a:rPr>
              <a:t>，涵盖党员干部培训、农村技术、社区教育、教师培训、国外开放课程等方面，支持分中心在当地的资源应用服务。</a:t>
            </a:r>
            <a:endParaRPr lang="en-US" altLang="zh-CN" sz="1600" dirty="0" smtClean="0">
              <a:latin typeface="微软雅黑" pitchFamily="34" charset="-122"/>
              <a:ea typeface="微软雅黑" pitchFamily="34" charset="-122"/>
            </a:endParaRP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pic>
        <p:nvPicPr>
          <p:cNvPr id="21" name="Picture 5"/>
          <p:cNvPicPr>
            <a:picLocks noChangeAspect="1" noChangeArrowheads="1"/>
          </p:cNvPicPr>
          <p:nvPr/>
        </p:nvPicPr>
        <p:blipFill>
          <a:blip r:embed="rId3" cstate="print"/>
          <a:srcRect/>
          <a:stretch>
            <a:fillRect/>
          </a:stretch>
        </p:blipFill>
        <p:spPr bwMode="auto">
          <a:xfrm>
            <a:off x="571472" y="284240"/>
            <a:ext cx="7715304" cy="4644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0" y="1707654"/>
            <a:ext cx="9144001" cy="2592288"/>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8143875" cy="498342"/>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 </a:t>
            </a:r>
            <a:r>
              <a:rPr lang="zh-CN" altLang="en-US" sz="1800" b="1" dirty="0" smtClean="0">
                <a:solidFill>
                  <a:schemeClr val="tx1">
                    <a:lumMod val="75000"/>
                    <a:lumOff val="25000"/>
                  </a:schemeClr>
                </a:solidFill>
                <a:latin typeface="微软雅黑" pitchFamily="34" charset="-122"/>
                <a:ea typeface="微软雅黑" pitchFamily="34" charset="-122"/>
              </a:rPr>
              <a:t>资源服务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72" name="Rectangle 7"/>
          <p:cNvSpPr txBox="1">
            <a:spLocks noChangeArrowheads="1"/>
          </p:cNvSpPr>
          <p:nvPr/>
        </p:nvSpPr>
        <p:spPr bwMode="auto">
          <a:xfrm>
            <a:off x="500034" y="1995686"/>
            <a:ext cx="81439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总中心安排包括资源服务</a:t>
            </a: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人、技术支持服务</a:t>
            </a:r>
            <a:r>
              <a:rPr lang="en-US" altLang="zh-CN" sz="1600" dirty="0" smtClean="0">
                <a:latin typeface="微软雅黑" pitchFamily="34" charset="-122"/>
                <a:ea typeface="微软雅黑" pitchFamily="34" charset="-122"/>
              </a:rPr>
              <a:t>6</a:t>
            </a:r>
            <a:r>
              <a:rPr lang="zh-CN" altLang="en-US" sz="1600" dirty="0" smtClean="0">
                <a:latin typeface="微软雅黑" pitchFamily="34" charset="-122"/>
                <a:ea typeface="微软雅黑" pitchFamily="34" charset="-122"/>
              </a:rPr>
              <a:t>人在内的系统服务团队，通过上门服务、邮件、电话、</a:t>
            </a:r>
            <a:r>
              <a:rPr lang="en-US" altLang="zh-CN" sz="1600" dirty="0" smtClean="0">
                <a:latin typeface="微软雅黑" pitchFamily="34" charset="-122"/>
                <a:ea typeface="微软雅黑" pitchFamily="34" charset="-122"/>
              </a:rPr>
              <a:t>QQ</a:t>
            </a:r>
            <a:r>
              <a:rPr lang="zh-CN" altLang="en-US" sz="1600" dirty="0" smtClean="0">
                <a:latin typeface="微软雅黑" pitchFamily="34" charset="-122"/>
                <a:ea typeface="微软雅黑" pitchFamily="34" charset="-122"/>
              </a:rPr>
              <a:t>群、远程调试等手段为分中心和典型应用示范点单位提供服务。</a:t>
            </a:r>
          </a:p>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截止目前，共走访天津、山东、黑龙江、青岛、淄博、无锡、八一学院等多家单位，并为各中心解答相关问题</a:t>
            </a:r>
            <a:r>
              <a:rPr lang="en-US" altLang="zh-CN" sz="1600" dirty="0" smtClean="0">
                <a:latin typeface="微软雅黑" pitchFamily="34" charset="-122"/>
                <a:ea typeface="微软雅黑" pitchFamily="34" charset="-122"/>
              </a:rPr>
              <a:t>1500</a:t>
            </a:r>
            <a:r>
              <a:rPr lang="zh-CN" altLang="en-US" sz="1600" dirty="0" smtClean="0">
                <a:latin typeface="微软雅黑" pitchFamily="34" charset="-122"/>
                <a:ea typeface="微软雅黑" pitchFamily="34" charset="-122"/>
              </a:rPr>
              <a:t>余次，解决系统安装、数据库及存储设置、资源导入、资源编目审核发布和系统使用过程中出现的问题</a:t>
            </a:r>
            <a:r>
              <a:rPr lang="en-US" altLang="zh-CN" sz="1600" dirty="0" smtClean="0">
                <a:latin typeface="微软雅黑" pitchFamily="34" charset="-122"/>
                <a:ea typeface="微软雅黑" pitchFamily="34" charset="-122"/>
              </a:rPr>
              <a:t>500</a:t>
            </a:r>
            <a:r>
              <a:rPr lang="zh-CN" altLang="en-US" sz="1600" dirty="0" smtClean="0">
                <a:latin typeface="微软雅黑" pitchFamily="34" charset="-122"/>
                <a:ea typeface="微软雅黑" pitchFamily="34" charset="-122"/>
              </a:rPr>
              <a:t>多个。</a:t>
            </a: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hidden="1"/>
          <p:cNvPicPr>
            <a:picLocks noChangeAspect="1" noChangeArrowheads="1"/>
          </p:cNvPicPr>
          <p:nvPr/>
        </p:nvPicPr>
        <p:blipFill>
          <a:blip r:embed="rId2" cstate="print"/>
          <a:srcRect/>
          <a:stretch>
            <a:fillRect/>
          </a:stretch>
        </p:blipFill>
        <p:spPr bwMode="auto">
          <a:xfrm>
            <a:off x="0" y="-18284"/>
            <a:ext cx="9144000" cy="5161784"/>
          </a:xfrm>
          <a:prstGeom prst="rect">
            <a:avLst/>
          </a:prstGeom>
          <a:noFill/>
          <a:ln w="9525">
            <a:noFill/>
            <a:miter lim="800000"/>
            <a:headEnd/>
            <a:tailEnd/>
          </a:ln>
          <a:effectLst/>
        </p:spPr>
      </p:pic>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4183063"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4. </a:t>
            </a:r>
            <a:r>
              <a:rPr lang="zh-CN" altLang="en-US" sz="1800" b="1" dirty="0" smtClean="0">
                <a:solidFill>
                  <a:schemeClr val="tx1">
                    <a:lumMod val="75000"/>
                    <a:lumOff val="25000"/>
                  </a:schemeClr>
                </a:solidFill>
                <a:latin typeface="微软雅黑" pitchFamily="34" charset="-122"/>
                <a:ea typeface="微软雅黑" pitchFamily="34" charset="-122"/>
              </a:rPr>
              <a:t>初步形成资源共享的机制及模式</a:t>
            </a:r>
          </a:p>
        </p:txBody>
      </p:sp>
      <p:pic>
        <p:nvPicPr>
          <p:cNvPr id="7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a:stretch>
            <a:fillRect/>
          </a:stretch>
        </p:blipFill>
        <p:spPr bwMode="auto">
          <a:xfrm>
            <a:off x="2285984" y="1539639"/>
            <a:ext cx="4386438" cy="3134307"/>
          </a:xfrm>
          <a:prstGeom prst="rect">
            <a:avLst/>
          </a:prstGeom>
          <a:noFill/>
          <a:ln w="9525">
            <a:noFill/>
            <a:miter lim="800000"/>
            <a:headEnd/>
            <a:tailEnd/>
          </a:ln>
        </p:spPr>
      </p:pic>
      <p:sp>
        <p:nvSpPr>
          <p:cNvPr id="22" name="矩形 5"/>
          <p:cNvSpPr>
            <a:spLocks noChangeArrowheads="1"/>
          </p:cNvSpPr>
          <p:nvPr/>
        </p:nvSpPr>
        <p:spPr bwMode="auto">
          <a:xfrm>
            <a:off x="3500430" y="4429138"/>
            <a:ext cx="1714511" cy="418191"/>
          </a:xfrm>
          <a:prstGeom prst="rect">
            <a:avLst/>
          </a:prstGeom>
          <a:noFill/>
          <a:ln w="9525">
            <a:noFill/>
            <a:miter lim="800000"/>
            <a:headEnd/>
            <a:tailEnd/>
          </a:ln>
        </p:spPr>
        <p:txBody>
          <a:bodyPr wrap="square">
            <a:spAutoFit/>
          </a:bodyPr>
          <a:lstStyle/>
          <a:p>
            <a:pPr marL="0" lvl="1">
              <a:lnSpc>
                <a:spcPct val="150000"/>
              </a:lnSpc>
            </a:pPr>
            <a:r>
              <a:rPr lang="zh-CN" altLang="en-US" sz="1600" b="1" dirty="0">
                <a:solidFill>
                  <a:schemeClr val="tx1">
                    <a:lumMod val="75000"/>
                    <a:lumOff val="25000"/>
                  </a:schemeClr>
                </a:solidFill>
                <a:latin typeface="微软雅黑" pitchFamily="34" charset="-122"/>
                <a:ea typeface="微软雅黑" pitchFamily="34" charset="-122"/>
              </a:rPr>
              <a:t>建立生态资源圈</a:t>
            </a:r>
            <a:r>
              <a:rPr lang="en-US" altLang="zh-CN" sz="1600" b="1" dirty="0">
                <a:solidFill>
                  <a:schemeClr val="tx1">
                    <a:lumMod val="75000"/>
                    <a:lumOff val="25000"/>
                  </a:schemeClr>
                </a:solidFill>
                <a:latin typeface="微软雅黑" pitchFamily="34" charset="-122"/>
                <a:ea typeface="微软雅黑" pitchFamily="34" charset="-122"/>
              </a:rPr>
              <a:t>     </a:t>
            </a: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bg/>
                                          </p:spTgt>
                                        </p:tgtEl>
                                        <p:attrNameLst>
                                          <p:attrName>style.visibility</p:attrName>
                                        </p:attrNameLst>
                                      </p:cBhvr>
                                      <p:to>
                                        <p:strVal val="visible"/>
                                      </p:to>
                                    </p:set>
                                    <p:animEffect transition="in" filter="wipe(left)">
                                      <p:cBhvr>
                                        <p:cTn id="7" dur="500"/>
                                        <p:tgtEl>
                                          <p:spTgt spid="71">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txEl>
                                              <p:pRg st="0" end="0"/>
                                            </p:txEl>
                                          </p:spTgt>
                                        </p:tgtEl>
                                        <p:attrNameLst>
                                          <p:attrName>style.visibility</p:attrName>
                                        </p:attrNameLst>
                                      </p:cBhvr>
                                      <p:to>
                                        <p:strVal val="visible"/>
                                      </p:to>
                                    </p:set>
                                    <p:animEffect transition="in" filter="wipe(left)">
                                      <p:cBhvr>
                                        <p:cTn id="11" dur="500"/>
                                        <p:tgtEl>
                                          <p:spTgt spid="71">
                                            <p:txEl>
                                              <p:pRg st="0" end="0"/>
                                            </p:txEl>
                                          </p:spTgt>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1000"/>
                                        <p:tgtEl>
                                          <p:spTgt spid="21"/>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uild="p"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hidden="1"/>
          <p:cNvPicPr>
            <a:picLocks noChangeAspect="1" noChangeArrowheads="1"/>
          </p:cNvPicPr>
          <p:nvPr/>
        </p:nvPicPr>
        <p:blipFill>
          <a:blip r:embed="rId2" cstate="print"/>
          <a:srcRect/>
          <a:stretch>
            <a:fillRect/>
          </a:stretch>
        </p:blipFill>
        <p:spPr bwMode="auto">
          <a:xfrm>
            <a:off x="0" y="-18284"/>
            <a:ext cx="9144000" cy="5161784"/>
          </a:xfrm>
          <a:prstGeom prst="rect">
            <a:avLst/>
          </a:prstGeom>
          <a:noFill/>
          <a:ln w="9525">
            <a:noFill/>
            <a:miter lim="800000"/>
            <a:headEnd/>
            <a:tailEnd/>
          </a:ln>
          <a:effectLst/>
        </p:spPr>
      </p:pic>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1089058"/>
            <a:ext cx="4183063"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4. </a:t>
            </a:r>
            <a:r>
              <a:rPr lang="zh-CN" altLang="en-US" sz="1800" b="1" dirty="0" smtClean="0">
                <a:solidFill>
                  <a:schemeClr val="tx1">
                    <a:lumMod val="75000"/>
                    <a:lumOff val="25000"/>
                  </a:schemeClr>
                </a:solidFill>
                <a:latin typeface="微软雅黑" pitchFamily="34" charset="-122"/>
                <a:ea typeface="微软雅黑" pitchFamily="34" charset="-122"/>
              </a:rPr>
              <a:t>初步形成资源共享的机制及模式</a:t>
            </a:r>
          </a:p>
        </p:txBody>
      </p:sp>
      <p:pic>
        <p:nvPicPr>
          <p:cNvPr id="7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sp>
        <p:nvSpPr>
          <p:cNvPr id="25" name="矩形 24"/>
          <p:cNvSpPr>
            <a:spLocks noChangeArrowheads="1"/>
          </p:cNvSpPr>
          <p:nvPr/>
        </p:nvSpPr>
        <p:spPr bwMode="auto">
          <a:xfrm>
            <a:off x="216024" y="1923678"/>
            <a:ext cx="5148064" cy="1938992"/>
          </a:xfrm>
          <a:prstGeom prst="rect">
            <a:avLst/>
          </a:prstGeom>
          <a:noFill/>
          <a:ln w="9525">
            <a:noFill/>
            <a:miter lim="800000"/>
            <a:headEnd/>
            <a:tailEnd/>
          </a:ln>
        </p:spPr>
        <p:txBody>
          <a:bodyPr wrap="square">
            <a:spAutoFit/>
          </a:bodyPr>
          <a:lstStyle/>
          <a:p>
            <a:pPr marL="873125" lvl="1" indent="-342900">
              <a:lnSpc>
                <a:spcPct val="150000"/>
              </a:lnSpc>
            </a:pPr>
            <a:r>
              <a:rPr lang="zh-CN" altLang="en-US" sz="1600" b="1" dirty="0">
                <a:latin typeface="微软雅黑" pitchFamily="34" charset="-122"/>
                <a:ea typeface="微软雅黑" pitchFamily="34" charset="-122"/>
              </a:rPr>
              <a:t>共享基金来源</a:t>
            </a:r>
            <a:r>
              <a:rPr lang="zh-CN" altLang="en-US" sz="1600" dirty="0">
                <a:latin typeface="微软雅黑" pitchFamily="34" charset="-122"/>
                <a:ea typeface="微软雅黑" pitchFamily="34" charset="-122"/>
              </a:rPr>
              <a:t>：由总中心和分中心缴纳的会员</a:t>
            </a:r>
            <a:r>
              <a:rPr lang="zh-CN" altLang="en-US" sz="1600" dirty="0" smtClean="0">
                <a:latin typeface="微软雅黑" pitchFamily="34" charset="-122"/>
                <a:ea typeface="微软雅黑" pitchFamily="34" charset="-122"/>
              </a:rPr>
              <a:t>费     </a:t>
            </a:r>
            <a:endParaRPr lang="en-US" altLang="zh-CN" sz="1600" dirty="0" smtClean="0">
              <a:latin typeface="微软雅黑" pitchFamily="34" charset="-122"/>
              <a:ea typeface="微软雅黑" pitchFamily="34" charset="-122"/>
            </a:endParaRPr>
          </a:p>
          <a:p>
            <a:pPr marL="873125" lvl="1" indent="-342900">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构成</a:t>
            </a:r>
            <a:r>
              <a:rPr lang="zh-CN" altLang="en-US" sz="1600" dirty="0">
                <a:latin typeface="微软雅黑" pitchFamily="34" charset="-122"/>
                <a:ea typeface="微软雅黑" pitchFamily="34" charset="-122"/>
              </a:rPr>
              <a:t>。</a:t>
            </a:r>
            <a:endParaRPr lang="en-US" altLang="zh-CN" sz="1600" dirty="0">
              <a:latin typeface="微软雅黑" pitchFamily="34" charset="-122"/>
              <a:ea typeface="微软雅黑" pitchFamily="34" charset="-122"/>
            </a:endParaRPr>
          </a:p>
          <a:p>
            <a:pPr marL="873125" lvl="1" indent="-342900">
              <a:lnSpc>
                <a:spcPct val="150000"/>
              </a:lnSpc>
            </a:pPr>
            <a:r>
              <a:rPr lang="zh-CN" altLang="en-US" sz="1600" b="1" dirty="0">
                <a:latin typeface="微软雅黑" pitchFamily="34" charset="-122"/>
                <a:ea typeface="微软雅黑" pitchFamily="34" charset="-122"/>
              </a:rPr>
              <a:t>共享基金使用</a:t>
            </a:r>
            <a:r>
              <a:rPr lang="zh-CN" altLang="en-US" sz="1600" dirty="0">
                <a:latin typeface="微软雅黑" pitchFamily="34" charset="-122"/>
                <a:ea typeface="微软雅黑" pitchFamily="34" charset="-122"/>
              </a:rPr>
              <a:t>：根据分中心会员共享入库资源</a:t>
            </a:r>
            <a:r>
              <a:rPr lang="zh-CN" altLang="en-US" sz="1600" dirty="0" smtClean="0">
                <a:latin typeface="微软雅黑" pitchFamily="34" charset="-122"/>
                <a:ea typeface="微软雅黑" pitchFamily="34" charset="-122"/>
              </a:rPr>
              <a:t>的</a:t>
            </a:r>
            <a:endParaRPr lang="en-US" altLang="zh-CN" sz="1600" dirty="0" smtClean="0">
              <a:latin typeface="微软雅黑" pitchFamily="34" charset="-122"/>
              <a:ea typeface="微软雅黑" pitchFamily="34" charset="-122"/>
            </a:endParaRPr>
          </a:p>
          <a:p>
            <a:pPr marL="873125" lvl="1" indent="-342900">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情况</a:t>
            </a:r>
            <a:r>
              <a:rPr lang="zh-CN" altLang="en-US" sz="1600" dirty="0">
                <a:latin typeface="微软雅黑" pitchFamily="34" charset="-122"/>
                <a:ea typeface="微软雅黑" pitchFamily="34" charset="-122"/>
              </a:rPr>
              <a:t>（</a:t>
            </a:r>
            <a:r>
              <a:rPr lang="zh-CN" altLang="en-US" sz="1600" dirty="0">
                <a:solidFill>
                  <a:srgbClr val="00B0F0"/>
                </a:solidFill>
                <a:latin typeface="微软雅黑" pitchFamily="34" charset="-122"/>
                <a:ea typeface="微软雅黑" pitchFamily="34" charset="-122"/>
              </a:rPr>
              <a:t>贡献率</a:t>
            </a:r>
            <a:r>
              <a:rPr lang="zh-CN" altLang="en-US" sz="1600" dirty="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和入库</a:t>
            </a:r>
            <a:r>
              <a:rPr lang="zh-CN" altLang="en-US" sz="1600" dirty="0">
                <a:latin typeface="微软雅黑" pitchFamily="34" charset="-122"/>
                <a:ea typeface="微软雅黑" pitchFamily="34" charset="-122"/>
              </a:rPr>
              <a:t>资源被</a:t>
            </a:r>
            <a:r>
              <a:rPr lang="zh-CN" altLang="en-US" sz="1600" dirty="0" smtClean="0">
                <a:latin typeface="微软雅黑" pitchFamily="34" charset="-122"/>
                <a:ea typeface="微软雅黑" pitchFamily="34" charset="-122"/>
              </a:rPr>
              <a:t>使</a:t>
            </a:r>
            <a:endParaRPr lang="en-US" altLang="zh-CN" sz="1600" dirty="0" smtClean="0">
              <a:latin typeface="微软雅黑" pitchFamily="34" charset="-122"/>
              <a:ea typeface="微软雅黑" pitchFamily="34" charset="-122"/>
            </a:endParaRPr>
          </a:p>
          <a:p>
            <a:pPr marL="873125" lvl="1" indent="-342900">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用的情况</a:t>
            </a:r>
            <a:r>
              <a:rPr lang="zh-CN" altLang="en-US" sz="1600" dirty="0">
                <a:latin typeface="微软雅黑" pitchFamily="34" charset="-122"/>
                <a:ea typeface="微软雅黑" pitchFamily="34" charset="-122"/>
              </a:rPr>
              <a:t>（</a:t>
            </a:r>
            <a:r>
              <a:rPr lang="zh-CN" altLang="en-US" sz="1600" dirty="0">
                <a:solidFill>
                  <a:srgbClr val="00B0F0"/>
                </a:solidFill>
                <a:latin typeface="微软雅黑" pitchFamily="34" charset="-122"/>
                <a:ea typeface="微软雅黑" pitchFamily="34" charset="-122"/>
              </a:rPr>
              <a:t>使用率</a:t>
            </a:r>
            <a:r>
              <a:rPr lang="zh-CN" altLang="en-US" sz="1600" dirty="0">
                <a:latin typeface="微软雅黑" pitchFamily="34" charset="-122"/>
                <a:ea typeface="微软雅黑" pitchFamily="34" charset="-122"/>
              </a:rPr>
              <a:t>）进行分配。</a:t>
            </a:r>
            <a:endParaRPr lang="en-US" altLang="zh-CN" sz="1600" dirty="0">
              <a:latin typeface="微软雅黑" pitchFamily="34" charset="-122"/>
              <a:ea typeface="微软雅黑" pitchFamily="34" charset="-122"/>
            </a:endParaRPr>
          </a:p>
        </p:txBody>
      </p:sp>
      <p:grpSp>
        <p:nvGrpSpPr>
          <p:cNvPr id="36" name="组合 35"/>
          <p:cNvGrpSpPr/>
          <p:nvPr/>
        </p:nvGrpSpPr>
        <p:grpSpPr>
          <a:xfrm>
            <a:off x="5211522" y="1059582"/>
            <a:ext cx="4040998" cy="3582682"/>
            <a:chOff x="5211522" y="1059582"/>
            <a:chExt cx="4040998" cy="3582682"/>
          </a:xfrm>
        </p:grpSpPr>
        <p:sp>
          <p:nvSpPr>
            <p:cNvPr id="26" name="TextBox 8"/>
            <p:cNvSpPr txBox="1">
              <a:spLocks noChangeArrowheads="1"/>
            </p:cNvSpPr>
            <p:nvPr/>
          </p:nvSpPr>
          <p:spPr bwMode="auto">
            <a:xfrm>
              <a:off x="5211522" y="4303710"/>
              <a:ext cx="4040998" cy="338554"/>
            </a:xfrm>
            <a:prstGeom prst="rect">
              <a:avLst/>
            </a:prstGeom>
            <a:noFill/>
            <a:ln w="9525">
              <a:noFill/>
              <a:miter lim="800000"/>
              <a:headEnd/>
              <a:tailEnd/>
            </a:ln>
          </p:spPr>
          <p:txBody>
            <a:bodyPr wrap="square">
              <a:spAutoFit/>
            </a:bodyPr>
            <a:lstStyle/>
            <a:p>
              <a:r>
                <a:rPr lang="zh-CN" altLang="en-US" sz="1600" dirty="0">
                  <a:latin typeface="微软雅黑" pitchFamily="34" charset="-122"/>
                  <a:ea typeface="微软雅黑" pitchFamily="34" charset="-122"/>
                </a:rPr>
                <a:t>说明：比例将根据需要按年度进行调整</a:t>
              </a:r>
            </a:p>
          </p:txBody>
        </p:sp>
        <p:grpSp>
          <p:nvGrpSpPr>
            <p:cNvPr id="35" name="组合 34"/>
            <p:cNvGrpSpPr/>
            <p:nvPr/>
          </p:nvGrpSpPr>
          <p:grpSpPr>
            <a:xfrm>
              <a:off x="5390878" y="1059582"/>
              <a:ext cx="3429594" cy="3053953"/>
              <a:chOff x="467544" y="1635646"/>
              <a:chExt cx="3429594" cy="3053953"/>
            </a:xfrm>
          </p:grpSpPr>
          <p:sp>
            <p:nvSpPr>
              <p:cNvPr id="24" name="矩形 5"/>
              <p:cNvSpPr>
                <a:spLocks noChangeArrowheads="1"/>
              </p:cNvSpPr>
              <p:nvPr/>
            </p:nvSpPr>
            <p:spPr bwMode="auto">
              <a:xfrm>
                <a:off x="467544" y="4227934"/>
                <a:ext cx="3429594" cy="461665"/>
              </a:xfrm>
              <a:prstGeom prst="rect">
                <a:avLst/>
              </a:prstGeom>
              <a:noFill/>
              <a:ln w="9525">
                <a:noFill/>
                <a:miter lim="800000"/>
                <a:headEnd/>
                <a:tailEnd/>
              </a:ln>
            </p:spPr>
            <p:txBody>
              <a:bodyPr wrap="square">
                <a:spAutoFit/>
              </a:bodyPr>
              <a:lstStyle/>
              <a:p>
                <a:pPr marL="806450" lvl="1" indent="-274638">
                  <a:lnSpc>
                    <a:spcPct val="150000"/>
                  </a:lnSpc>
                </a:pPr>
                <a:r>
                  <a:rPr lang="zh-CN" altLang="en-US" sz="1600" b="1" dirty="0">
                    <a:solidFill>
                      <a:schemeClr val="tx1">
                        <a:lumMod val="75000"/>
                        <a:lumOff val="25000"/>
                      </a:schemeClr>
                    </a:solidFill>
                    <a:latin typeface="微软雅黑" pitchFamily="34" charset="-122"/>
                    <a:ea typeface="微软雅黑" pitchFamily="34" charset="-122"/>
                  </a:rPr>
                  <a:t>建立资源共享基金回馈机制</a:t>
                </a:r>
                <a:endParaRPr lang="en-US" altLang="zh-CN" sz="1600" b="1" dirty="0">
                  <a:solidFill>
                    <a:schemeClr val="tx1">
                      <a:lumMod val="75000"/>
                      <a:lumOff val="25000"/>
                    </a:schemeClr>
                  </a:solidFill>
                  <a:latin typeface="微软雅黑" pitchFamily="34" charset="-122"/>
                  <a:ea typeface="微软雅黑" pitchFamily="34" charset="-122"/>
                </a:endParaRPr>
              </a:p>
            </p:txBody>
          </p:sp>
          <p:grpSp>
            <p:nvGrpSpPr>
              <p:cNvPr id="34" name="组合 33"/>
              <p:cNvGrpSpPr/>
              <p:nvPr/>
            </p:nvGrpSpPr>
            <p:grpSpPr>
              <a:xfrm>
                <a:off x="611560" y="1635646"/>
                <a:ext cx="3041650" cy="2554000"/>
                <a:chOff x="-828600" y="2862401"/>
                <a:chExt cx="3041650" cy="2554000"/>
              </a:xfrm>
            </p:grpSpPr>
            <p:cxnSp>
              <p:nvCxnSpPr>
                <p:cNvPr id="23" name="直接连接符 22"/>
                <p:cNvCxnSpPr/>
                <p:nvPr/>
              </p:nvCxnSpPr>
              <p:spPr>
                <a:xfrm flipV="1">
                  <a:off x="71512" y="3544738"/>
                  <a:ext cx="269875" cy="61118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431875" y="4401988"/>
                  <a:ext cx="593725" cy="15081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828600" y="4155926"/>
                  <a:ext cx="1260475" cy="1260475"/>
                </a:xfrm>
                <a:prstGeom prst="ellipse">
                  <a:avLst/>
                </a:prstGeom>
                <a:solidFill>
                  <a:srgbClr val="00B0F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latin typeface="微软雅黑" pitchFamily="34" charset="-122"/>
                      <a:ea typeface="微软雅黑" pitchFamily="34" charset="-122"/>
                    </a:rPr>
                    <a:t>资源</a:t>
                  </a:r>
                  <a:endParaRPr lang="zh-CN" altLang="en-US" b="1" dirty="0">
                    <a:latin typeface="微软雅黑" pitchFamily="34" charset="-122"/>
                    <a:ea typeface="微软雅黑" pitchFamily="34" charset="-122"/>
                  </a:endParaRPr>
                </a:p>
              </p:txBody>
            </p:sp>
            <p:sp>
              <p:nvSpPr>
                <p:cNvPr id="30" name="矩形 7"/>
                <p:cNvSpPr>
                  <a:spLocks noChangeArrowheads="1"/>
                </p:cNvSpPr>
                <p:nvPr/>
              </p:nvSpPr>
              <p:spPr bwMode="auto">
                <a:xfrm>
                  <a:off x="-161850" y="3400276"/>
                  <a:ext cx="1258887" cy="511175"/>
                </a:xfrm>
                <a:prstGeom prst="roundRect">
                  <a:avLst/>
                </a:prstGeom>
                <a:solidFill>
                  <a:srgbClr val="92D050"/>
                </a:solidFill>
                <a:ln>
                  <a:noFill/>
                </a:ln>
                <a:effectLst>
                  <a:outerShdw blurRad="50800" dist="38100" dir="2700000" algn="tl" rotWithShape="0">
                    <a:prstClr val="black">
                      <a:alpha val="40000"/>
                    </a:prstClr>
                  </a:outerShdw>
                </a:effectLst>
                <a:extLst/>
              </p:spPr>
              <p:txBody>
                <a:bodyPr anchor="ctr"/>
                <a:lstStyle/>
                <a:p>
                  <a:pPr algn="ctr">
                    <a:lnSpc>
                      <a:spcPct val="150000"/>
                    </a:lnSpc>
                    <a:defRPr/>
                  </a:pPr>
                  <a:r>
                    <a:rPr lang="zh-CN" altLang="en-US" sz="1400" b="1" dirty="0" smtClean="0">
                      <a:solidFill>
                        <a:schemeClr val="bg1"/>
                      </a:solidFill>
                      <a:latin typeface="微软雅黑" pitchFamily="34" charset="-122"/>
                      <a:ea typeface="微软雅黑" pitchFamily="34" charset="-122"/>
                    </a:rPr>
                    <a:t>资源使用</a:t>
                  </a:r>
                  <a:endParaRPr lang="zh-CN" altLang="en-US" sz="1400" b="1" dirty="0">
                    <a:solidFill>
                      <a:schemeClr val="bg1"/>
                    </a:solidFill>
                    <a:latin typeface="微软雅黑" pitchFamily="34" charset="-122"/>
                    <a:ea typeface="微软雅黑" pitchFamily="34" charset="-122"/>
                  </a:endParaRPr>
                </a:p>
              </p:txBody>
            </p:sp>
            <p:sp>
              <p:nvSpPr>
                <p:cNvPr id="31" name="矩形 8"/>
                <p:cNvSpPr>
                  <a:spLocks noChangeArrowheads="1"/>
                </p:cNvSpPr>
                <p:nvPr/>
              </p:nvSpPr>
              <p:spPr bwMode="auto">
                <a:xfrm>
                  <a:off x="954162" y="4617888"/>
                  <a:ext cx="1258888" cy="511175"/>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a:extLst/>
              </p:spPr>
              <p:txBody>
                <a:bodyPr wrap="none" anchor="ctr"/>
                <a:lstStyle/>
                <a:p>
                  <a:pPr algn="ctr">
                    <a:lnSpc>
                      <a:spcPct val="150000"/>
                    </a:lnSpc>
                    <a:defRPr/>
                  </a:pPr>
                  <a:r>
                    <a:rPr lang="zh-CN" altLang="en-US" sz="1600" b="1" dirty="0" smtClean="0">
                      <a:solidFill>
                        <a:schemeClr val="bg1"/>
                      </a:solidFill>
                      <a:latin typeface="微软雅黑" pitchFamily="34" charset="-122"/>
                      <a:ea typeface="微软雅黑" pitchFamily="34" charset="-122"/>
                    </a:rPr>
                    <a:t>资源共享</a:t>
                  </a:r>
                  <a:endParaRPr lang="zh-CN" altLang="en-US" sz="1600" b="1" dirty="0">
                    <a:solidFill>
                      <a:schemeClr val="bg1"/>
                    </a:solidFill>
                    <a:latin typeface="微软雅黑" pitchFamily="34" charset="-122"/>
                    <a:ea typeface="微软雅黑" pitchFamily="34" charset="-122"/>
                  </a:endParaRPr>
                </a:p>
              </p:txBody>
            </p:sp>
            <p:sp>
              <p:nvSpPr>
                <p:cNvPr id="32" name="椭圆 31"/>
                <p:cNvSpPr/>
                <p:nvPr/>
              </p:nvSpPr>
              <p:spPr>
                <a:xfrm>
                  <a:off x="1025600" y="3616176"/>
                  <a:ext cx="1079500" cy="1079500"/>
                </a:xfrm>
                <a:prstGeom prst="ellipse">
                  <a:avLst/>
                </a:prstGeom>
                <a:solidFill>
                  <a:schemeClr val="accent4">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b="1" dirty="0" smtClean="0">
                      <a:solidFill>
                        <a:schemeClr val="bg1"/>
                      </a:solidFill>
                      <a:latin typeface="微软雅黑" pitchFamily="34" charset="-122"/>
                    </a:rPr>
                    <a:t>70%</a:t>
                  </a:r>
                  <a:endParaRPr lang="zh-CN" altLang="en-US" b="1" dirty="0">
                    <a:solidFill>
                      <a:schemeClr val="bg1"/>
                    </a:solidFill>
                    <a:latin typeface="微软雅黑" pitchFamily="34" charset="-122"/>
                  </a:endParaRPr>
                </a:p>
              </p:txBody>
            </p:sp>
            <p:sp>
              <p:nvSpPr>
                <p:cNvPr id="33" name="椭圆 32"/>
                <p:cNvSpPr/>
                <p:nvPr/>
              </p:nvSpPr>
              <p:spPr>
                <a:xfrm>
                  <a:off x="87889" y="2862401"/>
                  <a:ext cx="681335" cy="682337"/>
                </a:xfrm>
                <a:prstGeom prst="ellipse">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600" b="1" dirty="0" smtClean="0">
                      <a:solidFill>
                        <a:schemeClr val="bg1"/>
                      </a:solidFill>
                      <a:latin typeface="微软雅黑" pitchFamily="34" charset="-122"/>
                    </a:rPr>
                    <a:t>30%</a:t>
                  </a:r>
                  <a:endParaRPr lang="zh-CN" altLang="en-US" sz="1600" b="1" dirty="0">
                    <a:solidFill>
                      <a:schemeClr val="bg1"/>
                    </a:solidFill>
                    <a:latin typeface="微软雅黑" pitchFamily="34" charset="-122"/>
                  </a:endParaRPr>
                </a:p>
              </p:txBody>
            </p:sp>
          </p:grpSp>
        </p:gr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hidden="1"/>
          <p:cNvPicPr>
            <a:picLocks noChangeAspect="1" noChangeArrowheads="1"/>
          </p:cNvPicPr>
          <p:nvPr/>
        </p:nvPicPr>
        <p:blipFill>
          <a:blip r:embed="rId2" cstate="print"/>
          <a:srcRect/>
          <a:stretch>
            <a:fillRect/>
          </a:stretch>
        </p:blipFill>
        <p:spPr bwMode="auto">
          <a:xfrm>
            <a:off x="0" y="-18284"/>
            <a:ext cx="9144000" cy="5161784"/>
          </a:xfrm>
          <a:prstGeom prst="rect">
            <a:avLst/>
          </a:prstGeom>
          <a:noFill/>
          <a:ln w="9525">
            <a:noFill/>
            <a:miter lim="800000"/>
            <a:headEnd/>
            <a:tailEnd/>
          </a:ln>
          <a:effectLst/>
        </p:spPr>
      </p:pic>
      <p:sp>
        <p:nvSpPr>
          <p:cNvPr id="76" name="矩形 75"/>
          <p:cNvSpPr/>
          <p:nvPr/>
        </p:nvSpPr>
        <p:spPr>
          <a:xfrm>
            <a:off x="0" y="1923678"/>
            <a:ext cx="9144001" cy="237626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5. </a:t>
            </a:r>
            <a:r>
              <a:rPr lang="zh-CN" altLang="en-US" sz="1800" b="1" dirty="0" smtClean="0">
                <a:solidFill>
                  <a:schemeClr val="tx1">
                    <a:lumMod val="75000"/>
                    <a:lumOff val="25000"/>
                  </a:schemeClr>
                </a:solidFill>
                <a:latin typeface="微软雅黑" pitchFamily="34" charset="-122"/>
                <a:ea typeface="微软雅黑" pitchFamily="34" charset="-122"/>
              </a:rPr>
              <a:t>解决方案</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72" name="Rectangle 7"/>
          <p:cNvSpPr txBox="1">
            <a:spLocks noChangeArrowheads="1"/>
          </p:cNvSpPr>
          <p:nvPr/>
        </p:nvSpPr>
        <p:spPr bwMode="auto">
          <a:xfrm>
            <a:off x="1000100" y="2285998"/>
            <a:ext cx="68580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为了提升分中心资源建设水平，总中心研发整合了多款网络课程、课件制作工具、课件录制工具、智能交互式黑板和虚拟演播系统等软硬件设备，并推出了速课、乐课、“未来教室”等数字化资源建设与应用的系列综合解决方案。</a:t>
            </a:r>
            <a:endParaRPr lang="en-US" altLang="zh-CN" sz="1600" dirty="0" smtClean="0">
              <a:latin typeface="微软雅黑" pitchFamily="34" charset="-122"/>
              <a:ea typeface="微软雅黑" pitchFamily="34" charset="-122"/>
            </a:endParaRPr>
          </a:p>
        </p:txBody>
      </p:sp>
      <p:pic>
        <p:nvPicPr>
          <p:cNvPr id="7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bg/>
                                          </p:spTgt>
                                        </p:tgtEl>
                                        <p:attrNameLst>
                                          <p:attrName>style.visibility</p:attrName>
                                        </p:attrNameLst>
                                      </p:cBhvr>
                                      <p:to>
                                        <p:strVal val="visible"/>
                                      </p:to>
                                    </p:set>
                                    <p:animEffect transition="in" filter="wipe(left)">
                                      <p:cBhvr>
                                        <p:cTn id="7" dur="500"/>
                                        <p:tgtEl>
                                          <p:spTgt spid="71">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txEl>
                                              <p:pRg st="0" end="0"/>
                                            </p:txEl>
                                          </p:spTgt>
                                        </p:tgtEl>
                                        <p:attrNameLst>
                                          <p:attrName>style.visibility</p:attrName>
                                        </p:attrNameLst>
                                      </p:cBhvr>
                                      <p:to>
                                        <p:strVal val="visible"/>
                                      </p:to>
                                    </p:set>
                                    <p:animEffect transition="in" filter="wipe(left)">
                                      <p:cBhvr>
                                        <p:cTn id="11" dur="500"/>
                                        <p:tgtEl>
                                          <p:spTgt spid="7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1" grpId="0" build="p" animBg="1"/>
      <p:bldP spid="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sp>
        <p:nvSpPr>
          <p:cNvPr id="50"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5. </a:t>
            </a:r>
            <a:r>
              <a:rPr lang="zh-CN" altLang="en-US" sz="1800" b="1" dirty="0" smtClean="0">
                <a:solidFill>
                  <a:schemeClr val="tx1">
                    <a:lumMod val="75000"/>
                    <a:lumOff val="25000"/>
                  </a:schemeClr>
                </a:solidFill>
                <a:latin typeface="微软雅黑" pitchFamily="34" charset="-122"/>
                <a:ea typeface="微软雅黑" pitchFamily="34" charset="-122"/>
              </a:rPr>
              <a:t>解决方案</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pic>
        <p:nvPicPr>
          <p:cNvPr id="51" name="图片 25" descr="泛在学习平台logo(投影黑).png"/>
          <p:cNvPicPr>
            <a:picLocks noChangeAspect="1"/>
          </p:cNvPicPr>
          <p:nvPr/>
        </p:nvPicPr>
        <p:blipFill>
          <a:blip r:embed="rId4" cstate="print"/>
          <a:stretch>
            <a:fillRect/>
          </a:stretch>
        </p:blipFill>
        <p:spPr bwMode="auto">
          <a:xfrm>
            <a:off x="-2844824" y="2010352"/>
            <a:ext cx="2214563" cy="1050930"/>
          </a:xfrm>
          <a:prstGeom prst="rect">
            <a:avLst/>
          </a:prstGeom>
          <a:noFill/>
          <a:ln w="9525">
            <a:noFill/>
            <a:miter lim="800000"/>
            <a:headEnd/>
            <a:tailEnd/>
          </a:ln>
        </p:spPr>
      </p:pic>
      <p:sp>
        <p:nvSpPr>
          <p:cNvPr id="54" name="TextBox 53"/>
          <p:cNvSpPr txBox="1"/>
          <p:nvPr/>
        </p:nvSpPr>
        <p:spPr>
          <a:xfrm>
            <a:off x="3714744" y="2586266"/>
            <a:ext cx="4857784" cy="1569660"/>
          </a:xfrm>
          <a:prstGeom prst="rect">
            <a:avLst/>
          </a:prstGeom>
          <a:ln w="3175">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zh-CN" altLang="en-US" sz="1600" dirty="0" smtClean="0">
                <a:latin typeface="微软雅黑" pitchFamily="34" charset="-122"/>
                <a:ea typeface="微软雅黑" pitchFamily="34" charset="-122"/>
              </a:rPr>
              <a:t>      乐课</a:t>
            </a:r>
            <a:r>
              <a:rPr lang="en-US" altLang="zh-CN" sz="1600" baseline="30000" dirty="0" smtClean="0">
                <a:latin typeface="微软雅黑" pitchFamily="34" charset="-122"/>
                <a:ea typeface="微软雅黑" pitchFamily="34" charset="-122"/>
              </a:rPr>
              <a:t>TM</a:t>
            </a:r>
            <a:r>
              <a:rPr lang="zh-CN" altLang="en-US" sz="1600" dirty="0" smtClean="0">
                <a:latin typeface="微软雅黑" pitchFamily="34" charset="-122"/>
                <a:ea typeface="微软雅黑" pitchFamily="34" charset="-122"/>
              </a:rPr>
              <a:t>系列软件包，包括智能课件录制软件、智能课件编辑软件、智能导播软件、交互式课件制作工具（</a:t>
            </a:r>
            <a:r>
              <a:rPr lang="en-US" altLang="zh-CN" sz="1600" dirty="0" smtClean="0">
                <a:latin typeface="微软雅黑" pitchFamily="34" charset="-122"/>
                <a:ea typeface="微软雅黑" pitchFamily="34" charset="-122"/>
              </a:rPr>
              <a:t>Snap</a:t>
            </a:r>
            <a:r>
              <a:rPr lang="zh-CN" altLang="en-US" sz="1600" dirty="0" smtClean="0">
                <a:latin typeface="微软雅黑" pitchFamily="34" charset="-122"/>
                <a:ea typeface="微软雅黑" pitchFamily="34" charset="-122"/>
              </a:rPr>
              <a:t>）和精品课件制作工具（</a:t>
            </a:r>
            <a:r>
              <a:rPr lang="en-US" altLang="zh-CN" sz="1600" dirty="0" smtClean="0">
                <a:latin typeface="微软雅黑" pitchFamily="34" charset="-122"/>
                <a:ea typeface="微软雅黑" pitchFamily="34" charset="-122"/>
              </a:rPr>
              <a:t>Lectora</a:t>
            </a:r>
            <a:r>
              <a:rPr lang="zh-CN" altLang="en-US" sz="1600" dirty="0" smtClean="0">
                <a:latin typeface="微软雅黑" pitchFamily="34" charset="-122"/>
                <a:ea typeface="微软雅黑" pitchFamily="34" charset="-122"/>
              </a:rPr>
              <a:t>）。形成了一个完整的课件开发软件包。 </a:t>
            </a:r>
            <a:endParaRPr lang="zh-CN" altLang="en-US" sz="1600" dirty="0">
              <a:solidFill>
                <a:schemeClr val="tx1">
                  <a:lumMod val="50000"/>
                  <a:lumOff val="50000"/>
                </a:schemeClr>
              </a:solidFill>
              <a:latin typeface="微软雅黑" pitchFamily="34" charset="-122"/>
              <a:ea typeface="微软雅黑" pitchFamily="34" charset="-122"/>
            </a:endParaRPr>
          </a:p>
        </p:txBody>
      </p:sp>
      <p:grpSp>
        <p:nvGrpSpPr>
          <p:cNvPr id="29" name="组合 28"/>
          <p:cNvGrpSpPr/>
          <p:nvPr/>
        </p:nvGrpSpPr>
        <p:grpSpPr>
          <a:xfrm>
            <a:off x="0" y="1707654"/>
            <a:ext cx="8813970" cy="432048"/>
            <a:chOff x="0" y="1707654"/>
            <a:chExt cx="8813970" cy="432048"/>
          </a:xfrm>
        </p:grpSpPr>
        <p:sp>
          <p:nvSpPr>
            <p:cNvPr id="38" name="对角圆角矩形 37"/>
            <p:cNvSpPr/>
            <p:nvPr/>
          </p:nvSpPr>
          <p:spPr>
            <a:xfrm>
              <a:off x="757856" y="1707654"/>
              <a:ext cx="2599698"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1</a:t>
              </a:r>
              <a:r>
                <a:rPr lang="zh-CN" altLang="en-US" dirty="0" smtClean="0">
                  <a:solidFill>
                    <a:srgbClr val="00B0F0"/>
                  </a:solidFill>
                  <a:latin typeface="微软雅黑" pitchFamily="34" charset="-122"/>
                  <a:ea typeface="微软雅黑" pitchFamily="34" charset="-122"/>
                </a:rPr>
                <a:t>）乐课系列软件包</a:t>
              </a:r>
              <a:endParaRPr lang="zh-CN" altLang="en-US" dirty="0">
                <a:solidFill>
                  <a:srgbClr val="00B0F0"/>
                </a:solidFill>
                <a:latin typeface="微软雅黑" pitchFamily="34" charset="-122"/>
                <a:ea typeface="微软雅黑" pitchFamily="34" charset="-122"/>
              </a:endParaRPr>
            </a:p>
          </p:txBody>
        </p:sp>
        <p:grpSp>
          <p:nvGrpSpPr>
            <p:cNvPr id="5" name="组合 41"/>
            <p:cNvGrpSpPr/>
            <p:nvPr/>
          </p:nvGrpSpPr>
          <p:grpSpPr>
            <a:xfrm>
              <a:off x="0" y="1776812"/>
              <a:ext cx="8813970" cy="288032"/>
              <a:chOff x="0" y="1851670"/>
              <a:chExt cx="8813970" cy="288032"/>
            </a:xfrm>
          </p:grpSpPr>
          <p:grpSp>
            <p:nvGrpSpPr>
              <p:cNvPr id="6" name="组合 29"/>
              <p:cNvGrpSpPr/>
              <p:nvPr/>
            </p:nvGrpSpPr>
            <p:grpSpPr>
              <a:xfrm>
                <a:off x="0" y="1996826"/>
                <a:ext cx="8813970" cy="5008"/>
                <a:chOff x="-27930" y="1853950"/>
                <a:chExt cx="8813970" cy="5008"/>
              </a:xfrm>
            </p:grpSpPr>
            <p:cxnSp>
              <p:nvCxnSpPr>
                <p:cNvPr id="47" name="直接连接符 2"/>
                <p:cNvCxnSpPr/>
                <p:nvPr/>
              </p:nvCxnSpPr>
              <p:spPr>
                <a:xfrm flipV="1">
                  <a:off x="-27930" y="1853950"/>
                  <a:ext cx="757856" cy="171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357554" y="1857370"/>
                  <a:ext cx="5428486" cy="158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4" name="流程图: 联系 43"/>
              <p:cNvSpPr/>
              <p:nvPr/>
            </p:nvSpPr>
            <p:spPr>
              <a:xfrm>
                <a:off x="6084168" y="1851670"/>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流程图: 联系 44"/>
              <p:cNvSpPr/>
              <p:nvPr/>
            </p:nvSpPr>
            <p:spPr>
              <a:xfrm>
                <a:off x="69842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流程图: 联系 45"/>
              <p:cNvSpPr/>
              <p:nvPr/>
            </p:nvSpPr>
            <p:spPr>
              <a:xfrm>
                <a:off x="78843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0" name="图片 25" descr="泛在学习平台logo(投影黑).png"/>
          <p:cNvPicPr>
            <a:picLocks noChangeAspect="1"/>
          </p:cNvPicPr>
          <p:nvPr/>
        </p:nvPicPr>
        <p:blipFill>
          <a:blip r:embed="rId5">
            <a:extLst>
              <a:ext uri="{28A0092B-C50C-407E-A947-70E740481C1C}">
                <a14:useLocalDpi xmlns:a14="http://schemas.microsoft.com/office/drawing/2010/main" val="0"/>
              </a:ext>
            </a:extLst>
          </a:blip>
          <a:srcRect l="19531" r="58594"/>
          <a:stretch>
            <a:fillRect/>
          </a:stretch>
        </p:blipFill>
        <p:spPr bwMode="auto">
          <a:xfrm>
            <a:off x="950423" y="1920828"/>
            <a:ext cx="2214563"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
                                            <p:bg/>
                                          </p:spTgt>
                                        </p:tgtEl>
                                        <p:attrNameLst>
                                          <p:attrName>style.visibility</p:attrName>
                                        </p:attrNameLst>
                                      </p:cBhvr>
                                      <p:to>
                                        <p:strVal val="visible"/>
                                      </p:to>
                                    </p:set>
                                    <p:animEffect transition="in" filter="fade">
                                      <p:cBhvr>
                                        <p:cTn id="15" dur="500"/>
                                        <p:tgtEl>
                                          <p:spTgt spid="54">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4">
                                            <p:txEl>
                                              <p:pRg st="0" end="0"/>
                                            </p:txEl>
                                          </p:spTgt>
                                        </p:tgtEl>
                                        <p:attrNameLst>
                                          <p:attrName>style.visibility</p:attrName>
                                        </p:attrNameLst>
                                      </p:cBhvr>
                                      <p:to>
                                        <p:strVal val="visible"/>
                                      </p:to>
                                    </p:set>
                                    <p:animEffect transition="in" filter="fade">
                                      <p:cBhvr>
                                        <p:cTn id="19" dur="500"/>
                                        <p:tgtEl>
                                          <p:spTgt spid="54">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50"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5. </a:t>
            </a:r>
            <a:r>
              <a:rPr lang="zh-CN" altLang="en-US" sz="1800" b="1" dirty="0" smtClean="0">
                <a:solidFill>
                  <a:schemeClr val="tx1">
                    <a:lumMod val="75000"/>
                    <a:lumOff val="25000"/>
                  </a:schemeClr>
                </a:solidFill>
                <a:latin typeface="微软雅黑" pitchFamily="34" charset="-122"/>
                <a:ea typeface="微软雅黑" pitchFamily="34" charset="-122"/>
              </a:rPr>
              <a:t>解决方案</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54" name="TextBox 53"/>
          <p:cNvSpPr txBox="1"/>
          <p:nvPr/>
        </p:nvSpPr>
        <p:spPr>
          <a:xfrm>
            <a:off x="3357554" y="2351658"/>
            <a:ext cx="5357850" cy="2308324"/>
          </a:xfrm>
          <a:prstGeom prst="rect">
            <a:avLst/>
          </a:prstGeom>
          <a:ln w="3175">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zh-CN" altLang="en-US" sz="1600" dirty="0" smtClean="0">
                <a:latin typeface="微软雅黑" pitchFamily="34" charset="-122"/>
                <a:ea typeface="微软雅黑" pitchFamily="34" charset="-122"/>
              </a:rPr>
              <a:t>       速课</a:t>
            </a:r>
            <a:r>
              <a:rPr lang="en-US" altLang="zh-CN" sz="1600" baseline="30000" dirty="0" smtClean="0">
                <a:latin typeface="微软雅黑" pitchFamily="34" charset="-122"/>
                <a:ea typeface="微软雅黑" pitchFamily="34" charset="-122"/>
              </a:rPr>
              <a:t>TM</a:t>
            </a:r>
            <a:r>
              <a:rPr lang="zh-CN" altLang="en-US" sz="1600" dirty="0" smtClean="0">
                <a:latin typeface="微软雅黑" pitchFamily="34" charset="-122"/>
                <a:ea typeface="微软雅黑" pitchFamily="34" charset="-122"/>
              </a:rPr>
              <a:t>便携式智能课件录播系统，是一款简单、易用、便携的随堂授课内容录播工具。是目前市场上少有的集课件录制与编辑、学习内容与进度控制、个性化设计等于一体的智能课件录播系统，生成的多媒体课件具有类型多、文件小、音质好、画面清晰、可自由拆分、符合</a:t>
            </a:r>
            <a:r>
              <a:rPr lang="en-US" altLang="zh-CN" sz="1600" dirty="0" smtClean="0">
                <a:latin typeface="微软雅黑" pitchFamily="34" charset="-122"/>
                <a:ea typeface="微软雅黑" pitchFamily="34" charset="-122"/>
              </a:rPr>
              <a:t>SCORM</a:t>
            </a:r>
            <a:r>
              <a:rPr lang="zh-CN" altLang="en-US" sz="1600" dirty="0" smtClean="0">
                <a:latin typeface="微软雅黑" pitchFamily="34" charset="-122"/>
                <a:ea typeface="微软雅黑" pitchFamily="34" charset="-122"/>
              </a:rPr>
              <a:t>标准等特点。</a:t>
            </a:r>
            <a:endParaRPr lang="zh-CN" altLang="en-US" sz="1600" dirty="0">
              <a:solidFill>
                <a:schemeClr val="tx1">
                  <a:lumMod val="50000"/>
                  <a:lumOff val="50000"/>
                </a:schemeClr>
              </a:solidFill>
              <a:latin typeface="微软雅黑" pitchFamily="34" charset="-122"/>
              <a:ea typeface="微软雅黑" pitchFamily="34" charset="-122"/>
            </a:endParaRPr>
          </a:p>
        </p:txBody>
      </p:sp>
      <p:pic>
        <p:nvPicPr>
          <p:cNvPr id="32" name="图片 28" descr="泛在学习平台logo(投影黑).png"/>
          <p:cNvPicPr>
            <a:picLocks noChangeAspect="1"/>
          </p:cNvPicPr>
          <p:nvPr/>
        </p:nvPicPr>
        <p:blipFill>
          <a:blip r:embed="rId3" cstate="print"/>
          <a:stretch>
            <a:fillRect/>
          </a:stretch>
        </p:blipFill>
        <p:spPr bwMode="auto">
          <a:xfrm>
            <a:off x="785786" y="2789765"/>
            <a:ext cx="2357438" cy="1118732"/>
          </a:xfrm>
          <a:prstGeom prst="rect">
            <a:avLst/>
          </a:prstGeom>
          <a:noFill/>
          <a:ln w="9525">
            <a:noFill/>
            <a:miter lim="800000"/>
            <a:headEnd/>
            <a:tailEnd/>
          </a:ln>
        </p:spPr>
      </p:pic>
      <p:grpSp>
        <p:nvGrpSpPr>
          <p:cNvPr id="28" name="组合 27"/>
          <p:cNvGrpSpPr/>
          <p:nvPr/>
        </p:nvGrpSpPr>
        <p:grpSpPr>
          <a:xfrm>
            <a:off x="0" y="1707654"/>
            <a:ext cx="8627586" cy="432048"/>
            <a:chOff x="0" y="1707654"/>
            <a:chExt cx="8627586" cy="432048"/>
          </a:xfrm>
        </p:grpSpPr>
        <p:grpSp>
          <p:nvGrpSpPr>
            <p:cNvPr id="5" name="组合 33"/>
            <p:cNvGrpSpPr/>
            <p:nvPr/>
          </p:nvGrpSpPr>
          <p:grpSpPr>
            <a:xfrm>
              <a:off x="0" y="1776812"/>
              <a:ext cx="8627586" cy="288032"/>
              <a:chOff x="0" y="1851670"/>
              <a:chExt cx="8627586" cy="288032"/>
            </a:xfrm>
          </p:grpSpPr>
          <p:grpSp>
            <p:nvGrpSpPr>
              <p:cNvPr id="6" name="组合 29"/>
              <p:cNvGrpSpPr/>
              <p:nvPr/>
            </p:nvGrpSpPr>
            <p:grpSpPr>
              <a:xfrm>
                <a:off x="0" y="1995238"/>
                <a:ext cx="8627586" cy="3298"/>
                <a:chOff x="-27930" y="1852362"/>
                <a:chExt cx="8627586" cy="3298"/>
              </a:xfrm>
            </p:grpSpPr>
            <p:cxnSp>
              <p:nvCxnSpPr>
                <p:cNvPr id="41" name="直接连接符 2"/>
                <p:cNvCxnSpPr/>
                <p:nvPr/>
              </p:nvCxnSpPr>
              <p:spPr>
                <a:xfrm flipV="1">
                  <a:off x="-27930" y="1853950"/>
                  <a:ext cx="571472" cy="171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4429124" y="1852362"/>
                  <a:ext cx="4170532" cy="329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6" name="流程图: 联系 35"/>
              <p:cNvSpPr/>
              <p:nvPr/>
            </p:nvSpPr>
            <p:spPr>
              <a:xfrm>
                <a:off x="60841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联系 38"/>
              <p:cNvSpPr/>
              <p:nvPr/>
            </p:nvSpPr>
            <p:spPr>
              <a:xfrm>
                <a:off x="6984268" y="1851670"/>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联系 39"/>
              <p:cNvSpPr/>
              <p:nvPr/>
            </p:nvSpPr>
            <p:spPr>
              <a:xfrm>
                <a:off x="78843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对角圆角矩形 43"/>
            <p:cNvSpPr/>
            <p:nvPr/>
          </p:nvSpPr>
          <p:spPr>
            <a:xfrm>
              <a:off x="571472" y="1707654"/>
              <a:ext cx="3885582"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2</a:t>
              </a:r>
              <a:r>
                <a:rPr lang="zh-CN" altLang="en-US" dirty="0" smtClean="0">
                  <a:solidFill>
                    <a:srgbClr val="00B0F0"/>
                  </a:solidFill>
                  <a:latin typeface="微软雅黑" pitchFamily="34" charset="-122"/>
                  <a:ea typeface="微软雅黑" pitchFamily="34" charset="-122"/>
                </a:rPr>
                <a:t>）速课便携式智能课件录播系统</a:t>
              </a:r>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
                                            <p:bg/>
                                          </p:spTgt>
                                        </p:tgtEl>
                                        <p:attrNameLst>
                                          <p:attrName>style.visibility</p:attrName>
                                        </p:attrNameLst>
                                      </p:cBhvr>
                                      <p:to>
                                        <p:strVal val="visible"/>
                                      </p:to>
                                    </p:set>
                                    <p:animEffect transition="in" filter="fade">
                                      <p:cBhvr>
                                        <p:cTn id="15" dur="500"/>
                                        <p:tgtEl>
                                          <p:spTgt spid="54">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4">
                                            <p:txEl>
                                              <p:pRg st="0" end="0"/>
                                            </p:txEl>
                                          </p:spTgt>
                                        </p:tgtEl>
                                        <p:attrNameLst>
                                          <p:attrName>style.visibility</p:attrName>
                                        </p:attrNameLst>
                                      </p:cBhvr>
                                      <p:to>
                                        <p:strVal val="visible"/>
                                      </p:to>
                                    </p:set>
                                    <p:animEffect transition="in" filter="fade">
                                      <p:cBhvr>
                                        <p:cTn id="19"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50"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5. </a:t>
            </a:r>
            <a:r>
              <a:rPr lang="zh-CN" altLang="en-US" sz="1800" b="1" dirty="0" smtClean="0">
                <a:solidFill>
                  <a:schemeClr val="tx1">
                    <a:lumMod val="75000"/>
                    <a:lumOff val="25000"/>
                  </a:schemeClr>
                </a:solidFill>
                <a:latin typeface="微软雅黑" pitchFamily="34" charset="-122"/>
                <a:ea typeface="微软雅黑" pitchFamily="34" charset="-122"/>
              </a:rPr>
              <a:t>解决方案</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pic>
        <p:nvPicPr>
          <p:cNvPr id="32" name="图片 28" descr="泛在学习平台logo(投影黑).png"/>
          <p:cNvPicPr>
            <a:picLocks noChangeAspect="1"/>
          </p:cNvPicPr>
          <p:nvPr/>
        </p:nvPicPr>
        <p:blipFill>
          <a:blip r:embed="rId3" cstate="print"/>
          <a:stretch>
            <a:fillRect/>
          </a:stretch>
        </p:blipFill>
        <p:spPr bwMode="auto">
          <a:xfrm>
            <a:off x="785786" y="2789765"/>
            <a:ext cx="2357438" cy="1118732"/>
          </a:xfrm>
          <a:prstGeom prst="rect">
            <a:avLst/>
          </a:prstGeom>
          <a:noFill/>
          <a:ln w="9525">
            <a:noFill/>
            <a:miter lim="800000"/>
            <a:headEnd/>
            <a:tailEnd/>
          </a:ln>
        </p:spPr>
      </p:pic>
      <p:grpSp>
        <p:nvGrpSpPr>
          <p:cNvPr id="5" name="组合 34"/>
          <p:cNvGrpSpPr/>
          <p:nvPr/>
        </p:nvGrpSpPr>
        <p:grpSpPr>
          <a:xfrm>
            <a:off x="0" y="1776812"/>
            <a:ext cx="8627586" cy="288032"/>
            <a:chOff x="0" y="1851670"/>
            <a:chExt cx="8627586" cy="288032"/>
          </a:xfrm>
        </p:grpSpPr>
        <p:grpSp>
          <p:nvGrpSpPr>
            <p:cNvPr id="6" name="组合 29"/>
            <p:cNvGrpSpPr/>
            <p:nvPr/>
          </p:nvGrpSpPr>
          <p:grpSpPr>
            <a:xfrm>
              <a:off x="0" y="1998536"/>
              <a:ext cx="8627586" cy="3298"/>
              <a:chOff x="-27930" y="1855660"/>
              <a:chExt cx="8627586" cy="3298"/>
            </a:xfrm>
          </p:grpSpPr>
          <p:cxnSp>
            <p:nvCxnSpPr>
              <p:cNvPr id="42" name="直接连接符 2"/>
              <p:cNvCxnSpPr/>
              <p:nvPr/>
            </p:nvCxnSpPr>
            <p:spPr>
              <a:xfrm flipV="1">
                <a:off x="-27930" y="1855660"/>
                <a:ext cx="571472" cy="171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4429124" y="1855660"/>
                <a:ext cx="4170532" cy="329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9" name="流程图: 联系 38"/>
            <p:cNvSpPr/>
            <p:nvPr/>
          </p:nvSpPr>
          <p:spPr>
            <a:xfrm>
              <a:off x="60841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联系 39"/>
            <p:cNvSpPr/>
            <p:nvPr/>
          </p:nvSpPr>
          <p:spPr>
            <a:xfrm>
              <a:off x="6984268" y="1851670"/>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流程图: 联系 40"/>
            <p:cNvSpPr/>
            <p:nvPr/>
          </p:nvSpPr>
          <p:spPr>
            <a:xfrm>
              <a:off x="78843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对角圆角矩形 51"/>
          <p:cNvSpPr/>
          <p:nvPr/>
        </p:nvSpPr>
        <p:spPr>
          <a:xfrm>
            <a:off x="571472" y="1707654"/>
            <a:ext cx="3885582"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2</a:t>
            </a:r>
            <a:r>
              <a:rPr lang="zh-CN" altLang="en-US" dirty="0" smtClean="0">
                <a:solidFill>
                  <a:srgbClr val="00B0F0"/>
                </a:solidFill>
                <a:latin typeface="微软雅黑" pitchFamily="34" charset="-122"/>
                <a:ea typeface="微软雅黑" pitchFamily="34" charset="-122"/>
              </a:rPr>
              <a:t>）速课便携式智能课件录播系统</a:t>
            </a:r>
          </a:p>
        </p:txBody>
      </p:sp>
      <p:grpSp>
        <p:nvGrpSpPr>
          <p:cNvPr id="30" name="组合 29"/>
          <p:cNvGrpSpPr/>
          <p:nvPr/>
        </p:nvGrpSpPr>
        <p:grpSpPr>
          <a:xfrm>
            <a:off x="3643306" y="2218157"/>
            <a:ext cx="5500694" cy="2726515"/>
            <a:chOff x="3643306" y="2367873"/>
            <a:chExt cx="5500694" cy="2726515"/>
          </a:xfrm>
        </p:grpSpPr>
        <p:sp>
          <p:nvSpPr>
            <p:cNvPr id="54" name="TextBox 53"/>
            <p:cNvSpPr txBox="1"/>
            <p:nvPr/>
          </p:nvSpPr>
          <p:spPr>
            <a:xfrm>
              <a:off x="3643306" y="2367873"/>
              <a:ext cx="5500694" cy="418191"/>
            </a:xfrm>
            <a:prstGeom prst="rect">
              <a:avLst/>
            </a:prstGeom>
            <a:noFill/>
          </p:spPr>
          <p:txBody>
            <a:bodyPr wrap="square" rtlCol="0">
              <a:spAutoFit/>
            </a:bodyPr>
            <a:lstStyle/>
            <a:p>
              <a:pPr>
                <a:lnSpc>
                  <a:spcPct val="150000"/>
                </a:lnSpc>
              </a:pPr>
              <a:r>
                <a:rPr lang="zh-CN" altLang="en-US" sz="1600" dirty="0" smtClean="0">
                  <a:latin typeface="微软雅黑" pitchFamily="34" charset="-122"/>
                  <a:ea typeface="微软雅黑" pitchFamily="34" charset="-122"/>
                </a:rPr>
                <a:t> 系统可边拍边录，即时生成六种不同类型的课件：</a:t>
              </a:r>
            </a:p>
          </p:txBody>
        </p:sp>
        <p:sp>
          <p:nvSpPr>
            <p:cNvPr id="29" name="矩形 28"/>
            <p:cNvSpPr/>
            <p:nvPr/>
          </p:nvSpPr>
          <p:spPr>
            <a:xfrm>
              <a:off x="4022758" y="2786064"/>
              <a:ext cx="3357554" cy="2308324"/>
            </a:xfrm>
            <a:prstGeom prst="rect">
              <a:avLst/>
            </a:prstGeom>
          </p:spPr>
          <p:txBody>
            <a:bodyPr wrap="square">
              <a:spAutoFit/>
            </a:bodyPr>
            <a:lstStyle/>
            <a:p>
              <a:pPr>
                <a:lnSpc>
                  <a:spcPct val="150000"/>
                </a:lnSpc>
                <a:buFont typeface="Wingdings" pitchFamily="2" charset="2"/>
                <a:buChar char="Ø"/>
              </a:pPr>
              <a:r>
                <a:rPr lang="zh-CN" altLang="en-US" sz="1600" dirty="0" smtClean="0">
                  <a:latin typeface="微软雅黑" pitchFamily="34" charset="-122"/>
                  <a:ea typeface="微软雅黑" pitchFamily="34" charset="-122"/>
                </a:rPr>
                <a:t>  常规型（音频版</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视频版）</a:t>
              </a:r>
            </a:p>
            <a:p>
              <a:pPr>
                <a:lnSpc>
                  <a:spcPct val="150000"/>
                </a:lnSpc>
                <a:buFont typeface="Wingdings" pitchFamily="2" charset="2"/>
                <a:buChar char="Ø"/>
              </a:pPr>
              <a:r>
                <a:rPr lang="zh-CN" altLang="en-US" sz="1600" dirty="0" smtClean="0">
                  <a:latin typeface="微软雅黑" pitchFamily="34" charset="-122"/>
                  <a:ea typeface="微软雅黑" pitchFamily="34" charset="-122"/>
                </a:rPr>
                <a:t>  互动型（音频版</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视频版）</a:t>
              </a:r>
            </a:p>
            <a:p>
              <a:pPr>
                <a:lnSpc>
                  <a:spcPct val="150000"/>
                </a:lnSpc>
                <a:buFont typeface="Wingdings" pitchFamily="2" charset="2"/>
                <a:buChar char="Ø"/>
              </a:pPr>
              <a:r>
                <a:rPr lang="zh-CN" altLang="en-US" sz="1600" dirty="0" smtClean="0">
                  <a:latin typeface="微软雅黑" pitchFamily="34" charset="-122"/>
                  <a:ea typeface="微软雅黑" pitchFamily="34" charset="-122"/>
                </a:rPr>
                <a:t>  操作演示型（音频版</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视频版）</a:t>
              </a:r>
            </a:p>
            <a:p>
              <a:pPr>
                <a:lnSpc>
                  <a:spcPct val="150000"/>
                </a:lnSpc>
                <a:buFont typeface="Wingdings" pitchFamily="2" charset="2"/>
                <a:buChar char="Ø"/>
              </a:pPr>
              <a:r>
                <a:rPr lang="zh-CN" altLang="en-US" sz="1600" dirty="0" smtClean="0">
                  <a:latin typeface="微软雅黑" pitchFamily="34" charset="-122"/>
                  <a:ea typeface="微软雅黑" pitchFamily="34" charset="-122"/>
                </a:rPr>
                <a:t>  综合型</a:t>
              </a:r>
            </a:p>
            <a:p>
              <a:pPr>
                <a:lnSpc>
                  <a:spcPct val="150000"/>
                </a:lnSpc>
                <a:buFont typeface="Wingdings" pitchFamily="2" charset="2"/>
                <a:buChar char="Ø"/>
              </a:pPr>
              <a:r>
                <a:rPr lang="zh-CN" altLang="en-US" sz="1600" dirty="0" smtClean="0">
                  <a:latin typeface="微软雅黑" pitchFamily="34" charset="-122"/>
                  <a:ea typeface="微软雅黑" pitchFamily="34" charset="-122"/>
                </a:rPr>
                <a:t>  课堂情境模拟型</a:t>
              </a:r>
            </a:p>
            <a:p>
              <a:pPr>
                <a:lnSpc>
                  <a:spcPct val="150000"/>
                </a:lnSpc>
                <a:buFont typeface="Wingdings" pitchFamily="2" charset="2"/>
                <a:buChar char="Ø"/>
              </a:pPr>
              <a:r>
                <a:rPr lang="zh-CN" altLang="en-US" sz="1600" dirty="0" smtClean="0">
                  <a:latin typeface="微软雅黑" pitchFamily="34" charset="-122"/>
                  <a:ea typeface="微软雅黑" pitchFamily="34" charset="-122"/>
                </a:rPr>
                <a:t>  公开课</a:t>
              </a:r>
              <a:endParaRPr lang="zh-CN" altLang="en-US" sz="1600" dirty="0">
                <a:solidFill>
                  <a:schemeClr val="tx1">
                    <a:lumMod val="50000"/>
                    <a:lumOff val="50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50"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5. </a:t>
            </a:r>
            <a:r>
              <a:rPr lang="zh-CN" altLang="en-US" sz="1800" b="1" dirty="0" smtClean="0">
                <a:solidFill>
                  <a:schemeClr val="tx1">
                    <a:lumMod val="75000"/>
                    <a:lumOff val="25000"/>
                  </a:schemeClr>
                </a:solidFill>
                <a:latin typeface="微软雅黑" pitchFamily="34" charset="-122"/>
                <a:ea typeface="微软雅黑" pitchFamily="34" charset="-122"/>
              </a:rPr>
              <a:t>解决方案</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27" name="矩形 26"/>
          <p:cNvSpPr/>
          <p:nvPr/>
        </p:nvSpPr>
        <p:spPr>
          <a:xfrm>
            <a:off x="642910" y="2422034"/>
            <a:ext cx="8215370" cy="2009341"/>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sp>
        <p:nvSpPr>
          <p:cNvPr id="32" name="Rectangle 7"/>
          <p:cNvSpPr txBox="1">
            <a:spLocks noChangeArrowheads="1"/>
          </p:cNvSpPr>
          <p:nvPr/>
        </p:nvSpPr>
        <p:spPr bwMode="auto">
          <a:xfrm>
            <a:off x="1043608" y="2566886"/>
            <a:ext cx="762885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未来教室”综合解决方案，是为适应数字化时代对人才培养的需求，摆脱传统教室的束缚，改变传统教学方式，将先进的科学技术融入到教室的设计与建设中，建构适合于未来社会人才培养的教学环境而提供的一种全新的数字化教学一体化解决方案。 </a:t>
            </a:r>
            <a:endParaRPr lang="en-US" altLang="zh-CN" sz="1600" dirty="0" smtClean="0">
              <a:latin typeface="微软雅黑" pitchFamily="34" charset="-122"/>
              <a:ea typeface="微软雅黑" pitchFamily="34" charset="-122"/>
            </a:endParaRPr>
          </a:p>
        </p:txBody>
      </p:sp>
      <p:grpSp>
        <p:nvGrpSpPr>
          <p:cNvPr id="28" name="组合 27"/>
          <p:cNvGrpSpPr/>
          <p:nvPr/>
        </p:nvGrpSpPr>
        <p:grpSpPr>
          <a:xfrm>
            <a:off x="0" y="1707654"/>
            <a:ext cx="8627586" cy="432048"/>
            <a:chOff x="0" y="1707654"/>
            <a:chExt cx="8627586" cy="432048"/>
          </a:xfrm>
        </p:grpSpPr>
        <p:sp>
          <p:nvSpPr>
            <p:cNvPr id="38" name="对角圆角矩形 37"/>
            <p:cNvSpPr/>
            <p:nvPr/>
          </p:nvSpPr>
          <p:spPr>
            <a:xfrm>
              <a:off x="757856" y="1707654"/>
              <a:ext cx="3671268"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3</a:t>
              </a:r>
              <a:r>
                <a:rPr lang="zh-CN" altLang="en-US" dirty="0" smtClean="0">
                  <a:solidFill>
                    <a:srgbClr val="00B0F0"/>
                  </a:solidFill>
                  <a:latin typeface="微软雅黑" pitchFamily="34" charset="-122"/>
                  <a:ea typeface="微软雅黑" pitchFamily="34" charset="-122"/>
                </a:rPr>
                <a:t>）“未来教室”综合解决方案</a:t>
              </a:r>
              <a:endParaRPr lang="zh-CN" altLang="en-US" dirty="0">
                <a:solidFill>
                  <a:srgbClr val="00B0F0"/>
                </a:solidFill>
                <a:latin typeface="微软雅黑" pitchFamily="34" charset="-122"/>
                <a:ea typeface="微软雅黑" pitchFamily="34" charset="-122"/>
              </a:endParaRPr>
            </a:p>
          </p:txBody>
        </p:sp>
        <p:grpSp>
          <p:nvGrpSpPr>
            <p:cNvPr id="5" name="组合 33"/>
            <p:cNvGrpSpPr/>
            <p:nvPr/>
          </p:nvGrpSpPr>
          <p:grpSpPr>
            <a:xfrm>
              <a:off x="0" y="1776812"/>
              <a:ext cx="8627586" cy="288032"/>
              <a:chOff x="0" y="1851670"/>
              <a:chExt cx="8627586" cy="288032"/>
            </a:xfrm>
          </p:grpSpPr>
          <p:grpSp>
            <p:nvGrpSpPr>
              <p:cNvPr id="6" name="组合 29"/>
              <p:cNvGrpSpPr/>
              <p:nvPr/>
            </p:nvGrpSpPr>
            <p:grpSpPr>
              <a:xfrm>
                <a:off x="0" y="1996826"/>
                <a:ext cx="8627586" cy="5008"/>
                <a:chOff x="-27930" y="1853950"/>
                <a:chExt cx="8627586" cy="5008"/>
              </a:xfrm>
            </p:grpSpPr>
            <p:cxnSp>
              <p:nvCxnSpPr>
                <p:cNvPr id="41" name="直接连接符 2"/>
                <p:cNvCxnSpPr/>
                <p:nvPr/>
              </p:nvCxnSpPr>
              <p:spPr>
                <a:xfrm flipV="1">
                  <a:off x="-27930" y="1853950"/>
                  <a:ext cx="757856" cy="171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4429124" y="1855660"/>
                  <a:ext cx="4170532" cy="329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6" name="流程图: 联系 35"/>
              <p:cNvSpPr/>
              <p:nvPr/>
            </p:nvSpPr>
            <p:spPr>
              <a:xfrm>
                <a:off x="60841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联系 38"/>
              <p:cNvSpPr/>
              <p:nvPr/>
            </p:nvSpPr>
            <p:spPr>
              <a:xfrm>
                <a:off x="6984268" y="1851670"/>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联系 39"/>
              <p:cNvSpPr/>
              <p:nvPr/>
            </p:nvSpPr>
            <p:spPr>
              <a:xfrm>
                <a:off x="7884368" y="1851670"/>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62" name="组合 61"/>
          <p:cNvGrpSpPr/>
          <p:nvPr/>
        </p:nvGrpSpPr>
        <p:grpSpPr>
          <a:xfrm>
            <a:off x="-442291" y="972205"/>
            <a:ext cx="9064434" cy="3831549"/>
            <a:chOff x="-442291" y="972205"/>
            <a:chExt cx="9064434" cy="3831549"/>
          </a:xfrm>
        </p:grpSpPr>
        <p:grpSp>
          <p:nvGrpSpPr>
            <p:cNvPr id="40" name="组合 39"/>
            <p:cNvGrpSpPr/>
            <p:nvPr/>
          </p:nvGrpSpPr>
          <p:grpSpPr>
            <a:xfrm>
              <a:off x="888370" y="1322498"/>
              <a:ext cx="4543057" cy="906677"/>
              <a:chOff x="861791" y="1322498"/>
              <a:chExt cx="4543057" cy="906677"/>
            </a:xfrm>
          </p:grpSpPr>
          <p:sp>
            <p:nvSpPr>
              <p:cNvPr id="41" name="矩形 40"/>
              <p:cNvSpPr/>
              <p:nvPr/>
            </p:nvSpPr>
            <p:spPr>
              <a:xfrm rot="780000">
                <a:off x="861791" y="1322498"/>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rgbClr val="FFFFFF"/>
                    </a:solidFill>
                    <a:latin typeface="Broadway" pitchFamily="82" charset="0"/>
                  </a:rPr>
                  <a:t>1</a:t>
                </a:r>
                <a:endParaRPr lang="zh-CN" altLang="en-US" sz="2800" dirty="0">
                  <a:solidFill>
                    <a:srgbClr val="FFFFFF"/>
                  </a:solidFill>
                  <a:latin typeface="Broadway" pitchFamily="82" charset="0"/>
                </a:endParaRPr>
              </a:p>
            </p:txBody>
          </p:sp>
          <p:sp>
            <p:nvSpPr>
              <p:cNvPr id="42" name="矩形 41"/>
              <p:cNvSpPr/>
              <p:nvPr/>
            </p:nvSpPr>
            <p:spPr>
              <a:xfrm rot="780000">
                <a:off x="1408280" y="1875612"/>
                <a:ext cx="399656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FFFFFF"/>
                    </a:solidFill>
                    <a:latin typeface="华康俪金黑W8(P)" pitchFamily="34" charset="-122"/>
                    <a:ea typeface="华康俪金黑W8(P)" pitchFamily="34" charset="-122"/>
                  </a:rPr>
                  <a:t>软硬件环境建设与平台优化工作</a:t>
                </a:r>
                <a:endParaRPr lang="zh-CN" altLang="en-US" sz="2000" dirty="0">
                  <a:solidFill>
                    <a:srgbClr val="FFFFFF"/>
                  </a:solidFill>
                  <a:latin typeface="华康俪金黑W8(P)" pitchFamily="34" charset="-122"/>
                  <a:ea typeface="华康俪金黑W8(P)" pitchFamily="34" charset="-122"/>
                </a:endParaRPr>
              </a:p>
            </p:txBody>
          </p:sp>
        </p:grpSp>
        <p:grpSp>
          <p:nvGrpSpPr>
            <p:cNvPr id="43" name="组合 42"/>
            <p:cNvGrpSpPr/>
            <p:nvPr/>
          </p:nvGrpSpPr>
          <p:grpSpPr>
            <a:xfrm>
              <a:off x="778033" y="1815509"/>
              <a:ext cx="2171462" cy="636468"/>
              <a:chOff x="861791" y="1322498"/>
              <a:chExt cx="2171462" cy="636468"/>
            </a:xfrm>
          </p:grpSpPr>
          <p:sp>
            <p:nvSpPr>
              <p:cNvPr id="44" name="矩形 43"/>
              <p:cNvSpPr/>
              <p:nvPr/>
            </p:nvSpPr>
            <p:spPr>
              <a:xfrm rot="780000">
                <a:off x="861791" y="1322498"/>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2</a:t>
                </a:r>
                <a:endParaRPr lang="zh-CN" altLang="en-US" sz="2800" dirty="0">
                  <a:latin typeface="Broadway" pitchFamily="82" charset="0"/>
                </a:endParaRPr>
              </a:p>
            </p:txBody>
          </p:sp>
          <p:sp>
            <p:nvSpPr>
              <p:cNvPr id="45" name="矩形 44"/>
              <p:cNvSpPr/>
              <p:nvPr/>
            </p:nvSpPr>
            <p:spPr>
              <a:xfrm rot="780000">
                <a:off x="1439067" y="1605403"/>
                <a:ext cx="1594186"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latin typeface="华康俪金黑W8(P)" pitchFamily="34" charset="-122"/>
                    <a:ea typeface="华康俪金黑W8(P)" pitchFamily="34" charset="-122"/>
                  </a:rPr>
                  <a:t>资源整合</a:t>
                </a:r>
                <a:endParaRPr lang="zh-CN" altLang="en-US" sz="2000" dirty="0">
                  <a:latin typeface="华康俪金黑W8(P)" pitchFamily="34" charset="-122"/>
                  <a:ea typeface="华康俪金黑W8(P)" pitchFamily="34" charset="-122"/>
                </a:endParaRPr>
              </a:p>
            </p:txBody>
          </p:sp>
        </p:grpSp>
        <p:grpSp>
          <p:nvGrpSpPr>
            <p:cNvPr id="46" name="组合 45"/>
            <p:cNvGrpSpPr/>
            <p:nvPr/>
          </p:nvGrpSpPr>
          <p:grpSpPr>
            <a:xfrm>
              <a:off x="687182" y="2262559"/>
              <a:ext cx="2171462" cy="636468"/>
              <a:chOff x="861791" y="1322498"/>
              <a:chExt cx="2171462" cy="636468"/>
            </a:xfrm>
          </p:grpSpPr>
          <p:sp>
            <p:nvSpPr>
              <p:cNvPr id="47" name="矩形 46"/>
              <p:cNvSpPr/>
              <p:nvPr/>
            </p:nvSpPr>
            <p:spPr>
              <a:xfrm rot="780000">
                <a:off x="861791" y="1322498"/>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3</a:t>
                </a:r>
                <a:endParaRPr lang="zh-CN" altLang="en-US" sz="2800" dirty="0">
                  <a:latin typeface="Broadway" pitchFamily="82" charset="0"/>
                </a:endParaRPr>
              </a:p>
            </p:txBody>
          </p:sp>
          <p:sp>
            <p:nvSpPr>
              <p:cNvPr id="48" name="矩形 47"/>
              <p:cNvSpPr/>
              <p:nvPr/>
            </p:nvSpPr>
            <p:spPr>
              <a:xfrm rot="780000">
                <a:off x="1439067" y="1605403"/>
                <a:ext cx="1594186"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latin typeface="华康俪金黑W8(P)" pitchFamily="34" charset="-122"/>
                    <a:ea typeface="华康俪金黑W8(P)" pitchFamily="34" charset="-122"/>
                  </a:rPr>
                  <a:t>资源服务</a:t>
                </a:r>
                <a:endParaRPr lang="zh-CN" altLang="en-US" sz="2000" dirty="0">
                  <a:latin typeface="华康俪金黑W8(P)" pitchFamily="34" charset="-122"/>
                  <a:ea typeface="华康俪金黑W8(P)" pitchFamily="34" charset="-122"/>
                </a:endParaRPr>
              </a:p>
            </p:txBody>
          </p:sp>
        </p:grpSp>
        <p:grpSp>
          <p:nvGrpSpPr>
            <p:cNvPr id="49" name="组合 48"/>
            <p:cNvGrpSpPr/>
            <p:nvPr/>
          </p:nvGrpSpPr>
          <p:grpSpPr>
            <a:xfrm>
              <a:off x="555282" y="2759158"/>
              <a:ext cx="4533901" cy="905634"/>
              <a:chOff x="861791" y="1322498"/>
              <a:chExt cx="4533901" cy="905634"/>
            </a:xfrm>
          </p:grpSpPr>
          <p:sp>
            <p:nvSpPr>
              <p:cNvPr id="50" name="矩形 49"/>
              <p:cNvSpPr/>
              <p:nvPr/>
            </p:nvSpPr>
            <p:spPr>
              <a:xfrm rot="780000">
                <a:off x="861791" y="1322498"/>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4</a:t>
                </a:r>
                <a:endParaRPr lang="zh-CN" altLang="en-US" sz="2800" dirty="0">
                  <a:latin typeface="Broadway" pitchFamily="82" charset="0"/>
                </a:endParaRPr>
              </a:p>
            </p:txBody>
          </p:sp>
          <p:sp>
            <p:nvSpPr>
              <p:cNvPr id="51" name="矩形 50"/>
              <p:cNvSpPr/>
              <p:nvPr/>
            </p:nvSpPr>
            <p:spPr>
              <a:xfrm rot="780000">
                <a:off x="1408399" y="1874569"/>
                <a:ext cx="3987293"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ct val="50000"/>
                  </a:spcBef>
                </a:pPr>
                <a:r>
                  <a:rPr lang="zh-CN" altLang="en-US" sz="2000" dirty="0" smtClean="0">
                    <a:latin typeface="华康俪金黑W8(P)" pitchFamily="34" charset="-122"/>
                    <a:ea typeface="华康俪金黑W8(P)" pitchFamily="34" charset="-122"/>
                  </a:rPr>
                  <a:t>初步形成资源共享的机制及模式</a:t>
                </a:r>
                <a:endParaRPr lang="en-US" altLang="zh-CN" sz="2000" dirty="0" smtClean="0">
                  <a:latin typeface="华康俪金黑W8(P)" pitchFamily="34" charset="-122"/>
                  <a:ea typeface="华康俪金黑W8(P)" pitchFamily="34" charset="-122"/>
                </a:endParaRPr>
              </a:p>
            </p:txBody>
          </p:sp>
        </p:grpSp>
        <p:sp>
          <p:nvSpPr>
            <p:cNvPr id="53" name="TextBox 52"/>
            <p:cNvSpPr txBox="1"/>
            <p:nvPr/>
          </p:nvSpPr>
          <p:spPr>
            <a:xfrm rot="780000">
              <a:off x="6107034" y="2876577"/>
              <a:ext cx="2515109" cy="769441"/>
            </a:xfrm>
            <a:prstGeom prst="rect">
              <a:avLst/>
            </a:prstGeom>
            <a:noFill/>
          </p:spPr>
          <p:txBody>
            <a:bodyPr wrap="square" rtlCol="0">
              <a:spAutoFit/>
            </a:bodyPr>
            <a:lstStyle/>
            <a:p>
              <a:r>
                <a:rPr lang="zh-CN" altLang="en-US" sz="4400" dirty="0" smtClean="0">
                  <a:solidFill>
                    <a:schemeClr val="tx1">
                      <a:lumMod val="50000"/>
                      <a:lumOff val="50000"/>
                    </a:schemeClr>
                  </a:solidFill>
                  <a:latin typeface="华康俪金黑W8(P)" pitchFamily="34" charset="-122"/>
                  <a:ea typeface="华康俪金黑W8(P)" pitchFamily="34" charset="-122"/>
                </a:rPr>
                <a:t>工作回顾</a:t>
              </a:r>
              <a:endParaRPr lang="zh-CN" altLang="en-US" sz="4400" dirty="0">
                <a:solidFill>
                  <a:schemeClr val="tx1">
                    <a:lumMod val="50000"/>
                    <a:lumOff val="50000"/>
                  </a:schemeClr>
                </a:solidFill>
                <a:latin typeface="华康俪金黑W8(P)" pitchFamily="34" charset="-122"/>
                <a:ea typeface="华康俪金黑W8(P)" pitchFamily="34" charset="-122"/>
              </a:endParaRPr>
            </a:p>
          </p:txBody>
        </p:sp>
        <p:sp>
          <p:nvSpPr>
            <p:cNvPr id="54" name="矩形 20"/>
            <p:cNvSpPr/>
            <p:nvPr/>
          </p:nvSpPr>
          <p:spPr>
            <a:xfrm rot="780000">
              <a:off x="-442291" y="972205"/>
              <a:ext cx="884583" cy="3831549"/>
            </a:xfrm>
            <a:custGeom>
              <a:avLst/>
              <a:gdLst/>
              <a:ahLst/>
              <a:cxnLst/>
              <a:rect l="l" t="t" r="r" b="b"/>
              <a:pathLst>
                <a:path w="884583" h="3831549">
                  <a:moveTo>
                    <a:pt x="0" y="0"/>
                  </a:moveTo>
                  <a:lnTo>
                    <a:pt x="884583" y="0"/>
                  </a:lnTo>
                  <a:lnTo>
                    <a:pt x="884583" y="38315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450128" y="3219822"/>
              <a:ext cx="2171462" cy="636468"/>
              <a:chOff x="861791" y="1322498"/>
              <a:chExt cx="2171462" cy="636468"/>
            </a:xfrm>
          </p:grpSpPr>
          <p:sp>
            <p:nvSpPr>
              <p:cNvPr id="56" name="矩形 55"/>
              <p:cNvSpPr/>
              <p:nvPr/>
            </p:nvSpPr>
            <p:spPr>
              <a:xfrm rot="780000">
                <a:off x="861791" y="1322498"/>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5</a:t>
                </a:r>
                <a:endParaRPr lang="zh-CN" altLang="en-US" sz="2800" dirty="0">
                  <a:latin typeface="Broadway" pitchFamily="82" charset="0"/>
                </a:endParaRPr>
              </a:p>
            </p:txBody>
          </p:sp>
          <p:sp>
            <p:nvSpPr>
              <p:cNvPr id="57" name="矩形 56"/>
              <p:cNvSpPr/>
              <p:nvPr/>
            </p:nvSpPr>
            <p:spPr>
              <a:xfrm rot="780000">
                <a:off x="1439067" y="1605403"/>
                <a:ext cx="1594186"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latin typeface="华康俪金黑W8(P)" pitchFamily="34" charset="-122"/>
                    <a:ea typeface="华康俪金黑W8(P)" pitchFamily="34" charset="-122"/>
                  </a:rPr>
                  <a:t>解决方案</a:t>
                </a:r>
                <a:endParaRPr lang="zh-CN" altLang="en-US" sz="2000" dirty="0">
                  <a:latin typeface="华康俪金黑W8(P)" pitchFamily="34" charset="-122"/>
                  <a:ea typeface="华康俪金黑W8(P)" pitchFamily="34" charset="-122"/>
                </a:endParaRPr>
              </a:p>
            </p:txBody>
          </p:sp>
        </p:grpSp>
        <p:grpSp>
          <p:nvGrpSpPr>
            <p:cNvPr id="58" name="组合 57"/>
            <p:cNvGrpSpPr/>
            <p:nvPr/>
          </p:nvGrpSpPr>
          <p:grpSpPr>
            <a:xfrm>
              <a:off x="343370" y="3692814"/>
              <a:ext cx="2171462" cy="636468"/>
              <a:chOff x="861791" y="1322498"/>
              <a:chExt cx="2171462" cy="636468"/>
            </a:xfrm>
          </p:grpSpPr>
          <p:sp>
            <p:nvSpPr>
              <p:cNvPr id="59" name="矩形 58"/>
              <p:cNvSpPr/>
              <p:nvPr/>
            </p:nvSpPr>
            <p:spPr>
              <a:xfrm rot="780000">
                <a:off x="861791" y="1322498"/>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6</a:t>
                </a:r>
                <a:endParaRPr lang="zh-CN" altLang="en-US" sz="2800" dirty="0">
                  <a:latin typeface="Broadway" pitchFamily="82" charset="0"/>
                </a:endParaRPr>
              </a:p>
            </p:txBody>
          </p:sp>
          <p:sp>
            <p:nvSpPr>
              <p:cNvPr id="60" name="矩形 59"/>
              <p:cNvSpPr/>
              <p:nvPr/>
            </p:nvSpPr>
            <p:spPr>
              <a:xfrm rot="780000">
                <a:off x="1439067" y="1605403"/>
                <a:ext cx="1594186"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latin typeface="华康俪金黑W8(P)" pitchFamily="34" charset="-122"/>
                    <a:ea typeface="华康俪金黑W8(P)" pitchFamily="34" charset="-122"/>
                  </a:rPr>
                  <a:t>培训工作</a:t>
                </a:r>
                <a:endParaRPr lang="zh-CN" altLang="en-US" sz="2000" dirty="0">
                  <a:latin typeface="华康俪金黑W8(P)" pitchFamily="34" charset="-122"/>
                  <a:ea typeface="华康俪金黑W8(P)" pitchFamily="34" charset="-122"/>
                </a:endParaRPr>
              </a:p>
            </p:txBody>
          </p:sp>
        </p:gr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hidden="1"/>
          <p:cNvPicPr>
            <a:picLocks noChangeAspect="1" noChangeArrowheads="1"/>
          </p:cNvPicPr>
          <p:nvPr/>
        </p:nvPicPr>
        <p:blipFill>
          <a:blip r:embed="rId2" cstate="print"/>
          <a:srcRect/>
          <a:stretch>
            <a:fillRect/>
          </a:stretch>
        </p:blipFill>
        <p:spPr bwMode="auto">
          <a:xfrm>
            <a:off x="0" y="-18284"/>
            <a:ext cx="9144000" cy="5161784"/>
          </a:xfrm>
          <a:prstGeom prst="rect">
            <a:avLst/>
          </a:prstGeom>
          <a:noFill/>
          <a:ln w="9525">
            <a:noFill/>
            <a:miter lim="800000"/>
            <a:headEnd/>
            <a:tailEnd/>
          </a:ln>
          <a:effectLst/>
        </p:spPr>
      </p:pic>
      <p:sp>
        <p:nvSpPr>
          <p:cNvPr id="76" name="矩形 75"/>
          <p:cNvSpPr/>
          <p:nvPr/>
        </p:nvSpPr>
        <p:spPr>
          <a:xfrm>
            <a:off x="-71470" y="1714494"/>
            <a:ext cx="9429816" cy="2928958"/>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en-US" altLang="zh-CN" sz="2000" dirty="0" smtClean="0">
                <a:solidFill>
                  <a:schemeClr val="tx1">
                    <a:lumMod val="75000"/>
                    <a:lumOff val="25000"/>
                  </a:schemeClr>
                </a:solidFill>
                <a:latin typeface="Broadway" pitchFamily="82" charset="0"/>
              </a:rPr>
              <a:t>6. </a:t>
            </a:r>
            <a:r>
              <a:rPr lang="zh-CN" altLang="en-US" sz="1800" b="1" dirty="0" smtClean="0">
                <a:solidFill>
                  <a:schemeClr val="tx1">
                    <a:lumMod val="75000"/>
                    <a:lumOff val="25000"/>
                  </a:schemeClr>
                </a:solidFill>
                <a:latin typeface="微软雅黑" pitchFamily="34" charset="-122"/>
                <a:ea typeface="微软雅黑" pitchFamily="34" charset="-122"/>
              </a:rPr>
              <a:t>培训工作</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72" name="Rectangle 7"/>
          <p:cNvSpPr txBox="1">
            <a:spLocks noChangeArrowheads="1"/>
          </p:cNvSpPr>
          <p:nvPr/>
        </p:nvSpPr>
        <p:spPr bwMode="auto">
          <a:xfrm>
            <a:off x="571472" y="1869086"/>
            <a:ext cx="8286808"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1500" dirty="0" smtClean="0">
                <a:latin typeface="微软雅黑" pitchFamily="34" charset="-122"/>
                <a:ea typeface="微软雅黑" pitchFamily="34" charset="-122"/>
              </a:rPr>
              <a:t>       为了保证各分中心能更好的使用分中心系统及相关智能制课工具来进行资源的共建共享，自项目推广应用以来，总中心进行了包括系统安装培训、编目培训、智能制课工具使用、虚拟实训资源共建共享等内容的专业培训、研修和高峰论坛等共计</a:t>
            </a:r>
            <a:r>
              <a:rPr lang="en-US" altLang="zh-CN" sz="1500" dirty="0" smtClean="0">
                <a:latin typeface="微软雅黑" pitchFamily="34" charset="-122"/>
                <a:ea typeface="微软雅黑" pitchFamily="34" charset="-122"/>
              </a:rPr>
              <a:t>27</a:t>
            </a:r>
            <a:r>
              <a:rPr lang="zh-CN" altLang="en-US" sz="1500" dirty="0" smtClean="0">
                <a:latin typeface="微软雅黑" pitchFamily="34" charset="-122"/>
                <a:ea typeface="微软雅黑" pitchFamily="34" charset="-122"/>
              </a:rPr>
              <a:t>次，培训人数达</a:t>
            </a:r>
            <a:r>
              <a:rPr lang="en-US" altLang="zh-CN" sz="1500" dirty="0" smtClean="0">
                <a:latin typeface="微软雅黑" pitchFamily="34" charset="-122"/>
                <a:ea typeface="微软雅黑" pitchFamily="34" charset="-122"/>
              </a:rPr>
              <a:t>2500</a:t>
            </a:r>
            <a:r>
              <a:rPr lang="zh-CN" altLang="en-US" sz="1500" dirty="0" smtClean="0">
                <a:latin typeface="微软雅黑" pitchFamily="34" charset="-122"/>
                <a:ea typeface="微软雅黑" pitchFamily="34" charset="-122"/>
              </a:rPr>
              <a:t>人，参培教师回校后组织</a:t>
            </a:r>
            <a:r>
              <a:rPr lang="en-US" altLang="zh-CN" sz="1500" dirty="0" smtClean="0">
                <a:latin typeface="微软雅黑" pitchFamily="34" charset="-122"/>
                <a:ea typeface="微软雅黑" pitchFamily="34" charset="-122"/>
              </a:rPr>
              <a:t>20</a:t>
            </a:r>
            <a:r>
              <a:rPr lang="zh-CN" altLang="en-US" sz="1500" dirty="0" smtClean="0">
                <a:latin typeface="微软雅黑" pitchFamily="34" charset="-122"/>
                <a:ea typeface="微软雅黑" pitchFamily="34" charset="-122"/>
              </a:rPr>
              <a:t>人次以上规模的校本培训为</a:t>
            </a:r>
            <a:r>
              <a:rPr lang="en-US" altLang="zh-CN" sz="1500" dirty="0" smtClean="0">
                <a:latin typeface="微软雅黑" pitchFamily="34" charset="-122"/>
                <a:ea typeface="微软雅黑" pitchFamily="34" charset="-122"/>
              </a:rPr>
              <a:t>24</a:t>
            </a:r>
            <a:r>
              <a:rPr lang="zh-CN" altLang="en-US" sz="1500" dirty="0" smtClean="0">
                <a:latin typeface="微软雅黑" pitchFamily="34" charset="-122"/>
                <a:ea typeface="微软雅黑" pitchFamily="34" charset="-122"/>
              </a:rPr>
              <a:t>次，共有超过</a:t>
            </a:r>
            <a:r>
              <a:rPr lang="en-US" altLang="zh-CN" sz="1500" dirty="0" smtClean="0">
                <a:latin typeface="微软雅黑" pitchFamily="34" charset="-122"/>
                <a:ea typeface="微软雅黑" pitchFamily="34" charset="-122"/>
              </a:rPr>
              <a:t>1800</a:t>
            </a:r>
            <a:r>
              <a:rPr lang="zh-CN" altLang="en-US" sz="1500" dirty="0" smtClean="0">
                <a:latin typeface="微软雅黑" pitchFamily="34" charset="-122"/>
                <a:ea typeface="微软雅黑" pitchFamily="34" charset="-122"/>
              </a:rPr>
              <a:t>人次参加培训。</a:t>
            </a:r>
          </a:p>
          <a:p>
            <a:pPr>
              <a:lnSpc>
                <a:spcPct val="150000"/>
              </a:lnSpc>
              <a:spcBef>
                <a:spcPct val="50000"/>
              </a:spcBef>
              <a:buFont typeface="Arial" pitchFamily="34" charset="0"/>
              <a:buNone/>
              <a:defRPr/>
            </a:pPr>
            <a:r>
              <a:rPr lang="zh-CN" altLang="en-US" sz="1500" dirty="0" smtClean="0">
                <a:latin typeface="微软雅黑" pitchFamily="34" charset="-122"/>
                <a:ea typeface="微软雅黑" pitchFamily="34" charset="-122"/>
              </a:rPr>
              <a:t>       通过培训和研修，参培教师快速掌握了标准化课件开发技术，大大提高了教师参与课件制作的积极性，为分中心快速制作资源提供了相应的技术解决方案，为项目典型应用示范工作打下了良好的基础。</a:t>
            </a:r>
          </a:p>
        </p:txBody>
      </p:sp>
      <p:pic>
        <p:nvPicPr>
          <p:cNvPr id="7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bg/>
                                          </p:spTgt>
                                        </p:tgtEl>
                                        <p:attrNameLst>
                                          <p:attrName>style.visibility</p:attrName>
                                        </p:attrNameLst>
                                      </p:cBhvr>
                                      <p:to>
                                        <p:strVal val="visible"/>
                                      </p:to>
                                    </p:set>
                                    <p:animEffect transition="in" filter="wipe(left)">
                                      <p:cBhvr>
                                        <p:cTn id="7" dur="500"/>
                                        <p:tgtEl>
                                          <p:spTgt spid="71">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txEl>
                                              <p:pRg st="0" end="0"/>
                                            </p:txEl>
                                          </p:spTgt>
                                        </p:tgtEl>
                                        <p:attrNameLst>
                                          <p:attrName>style.visibility</p:attrName>
                                        </p:attrNameLst>
                                      </p:cBhvr>
                                      <p:to>
                                        <p:strVal val="visible"/>
                                      </p:to>
                                    </p:set>
                                    <p:animEffect transition="in" filter="wipe(left)">
                                      <p:cBhvr>
                                        <p:cTn id="11" dur="500"/>
                                        <p:tgtEl>
                                          <p:spTgt spid="7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1" grpId="0" build="p" animBg="1"/>
      <p:bldP spid="7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hidden="1"/>
          <p:cNvPicPr>
            <a:picLocks noChangeAspect="1" noChangeArrowheads="1"/>
          </p:cNvPicPr>
          <p:nvPr/>
        </p:nvPicPr>
        <p:blipFill>
          <a:blip r:embed="rId2" cstate="print"/>
          <a:srcRect/>
          <a:stretch>
            <a:fillRect/>
          </a:stretch>
        </p:blipFill>
        <p:spPr bwMode="auto">
          <a:xfrm>
            <a:off x="0" y="-18284"/>
            <a:ext cx="9144000" cy="5161784"/>
          </a:xfrm>
          <a:prstGeom prst="rect">
            <a:avLst/>
          </a:prstGeom>
          <a:noFill/>
          <a:ln w="9525">
            <a:noFill/>
            <a:miter lim="800000"/>
            <a:headEnd/>
            <a:tailEnd/>
          </a:ln>
          <a:effectLst/>
        </p:spPr>
      </p:pic>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en-US" altLang="zh-CN" sz="2000" dirty="0" smtClean="0">
                <a:solidFill>
                  <a:schemeClr val="tx1">
                    <a:lumMod val="75000"/>
                    <a:lumOff val="25000"/>
                  </a:schemeClr>
                </a:solidFill>
                <a:latin typeface="Broadway" pitchFamily="82" charset="0"/>
              </a:rPr>
              <a:t>6. </a:t>
            </a:r>
            <a:r>
              <a:rPr lang="zh-CN" altLang="en-US" sz="1800" b="1" dirty="0" smtClean="0">
                <a:solidFill>
                  <a:schemeClr val="tx1">
                    <a:lumMod val="75000"/>
                    <a:lumOff val="25000"/>
                  </a:schemeClr>
                </a:solidFill>
                <a:latin typeface="微软雅黑" pitchFamily="34" charset="-122"/>
                <a:ea typeface="微软雅黑" pitchFamily="34" charset="-122"/>
              </a:rPr>
              <a:t>培训工作</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pic>
        <p:nvPicPr>
          <p:cNvPr id="7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pic>
        <p:nvPicPr>
          <p:cNvPr id="27" name="Picture 29"/>
          <p:cNvPicPr>
            <a:picLocks noChangeAspect="1" noChangeArrowheads="1"/>
          </p:cNvPicPr>
          <p:nvPr/>
        </p:nvPicPr>
        <p:blipFill>
          <a:blip r:embed="rId4" cstate="print"/>
          <a:srcRect/>
          <a:stretch>
            <a:fillRect/>
          </a:stretch>
        </p:blipFill>
        <p:spPr bwMode="auto">
          <a:xfrm>
            <a:off x="2843808" y="627534"/>
            <a:ext cx="5214974" cy="3872644"/>
          </a:xfrm>
          <a:prstGeom prst="rect">
            <a:avLst/>
          </a:prstGeom>
          <a:ln>
            <a:noFill/>
          </a:ln>
          <a:effectLst>
            <a:outerShdw blurRad="292100" dist="139700" dir="2700000" algn="tl" rotWithShape="0">
              <a:srgbClr val="333333">
                <a:alpha val="65000"/>
              </a:srgbClr>
            </a:outerShdw>
          </a:effectLst>
        </p:spPr>
        <p:style>
          <a:lnRef idx="3">
            <a:schemeClr val="lt1"/>
          </a:lnRef>
          <a:fillRef idx="1">
            <a:schemeClr val="accent5"/>
          </a:fillRef>
          <a:effectRef idx="1">
            <a:schemeClr val="accent5"/>
          </a:effectRef>
          <a:fontRef idx="minor">
            <a:schemeClr val="lt1"/>
          </a:fontRef>
        </p:style>
      </p:pic>
      <p:pic>
        <p:nvPicPr>
          <p:cNvPr id="28" name="Picture 7"/>
          <p:cNvPicPr>
            <a:picLocks noChangeAspect="1" noChangeArrowheads="1"/>
          </p:cNvPicPr>
          <p:nvPr/>
        </p:nvPicPr>
        <p:blipFill>
          <a:blip r:embed="rId5" cstate="print"/>
          <a:srcRect/>
          <a:stretch>
            <a:fillRect/>
          </a:stretch>
        </p:blipFill>
        <p:spPr bwMode="auto">
          <a:xfrm>
            <a:off x="2843808" y="627534"/>
            <a:ext cx="5772944" cy="3857652"/>
          </a:xfrm>
          <a:prstGeom prst="rect">
            <a:avLst/>
          </a:prstGeom>
          <a:ln>
            <a:noFill/>
          </a:ln>
          <a:effectLst>
            <a:outerShdw blurRad="292100" dist="139700" dir="2700000" algn="tl" rotWithShape="0">
              <a:srgbClr val="333333">
                <a:alpha val="65000"/>
              </a:srgbClr>
            </a:outerShdw>
          </a:effectLst>
        </p:spPr>
      </p:pic>
      <p:pic>
        <p:nvPicPr>
          <p:cNvPr id="29" name="图片 28"/>
          <p:cNvPicPr>
            <a:picLocks noChangeAspect="1"/>
          </p:cNvPicPr>
          <p:nvPr/>
        </p:nvPicPr>
        <p:blipFill>
          <a:blip r:embed="rId6" cstate="print"/>
          <a:stretch>
            <a:fillRect/>
          </a:stretch>
        </p:blipFill>
        <p:spPr>
          <a:xfrm>
            <a:off x="2699792" y="555526"/>
            <a:ext cx="6201689" cy="3960440"/>
          </a:xfrm>
          <a:prstGeom prst="rect">
            <a:avLst/>
          </a:prstGeom>
          <a:ln>
            <a:noFill/>
          </a:ln>
          <a:effectLst>
            <a:outerShdw blurRad="292100" dist="139700" dir="2700000" algn="tl" rotWithShape="0">
              <a:srgbClr val="333333">
                <a:alpha val="65000"/>
              </a:srgbClr>
            </a:outerShdw>
          </a:effectLst>
        </p:spPr>
      </p:pic>
      <p:pic>
        <p:nvPicPr>
          <p:cNvPr id="30" name="内容占位符 3"/>
          <p:cNvPicPr>
            <a:picLocks noChangeAspect="1"/>
          </p:cNvPicPr>
          <p:nvPr/>
        </p:nvPicPr>
        <p:blipFill>
          <a:blip r:embed="rId7" cstate="print"/>
          <a:stretch>
            <a:fillRect/>
          </a:stretch>
        </p:blipFill>
        <p:spPr>
          <a:xfrm>
            <a:off x="2339752" y="411511"/>
            <a:ext cx="6480720" cy="4319864"/>
          </a:xfrm>
          <a:prstGeom prst="rect">
            <a:avLst/>
          </a:prstGeom>
          <a:ln>
            <a:noFill/>
          </a:ln>
          <a:effectLst>
            <a:outerShdw blurRad="292100" dist="139700" dir="2700000" algn="tl" rotWithShape="0">
              <a:srgbClr val="333333">
                <a:alpha val="65000"/>
              </a:srgbClr>
            </a:outerShdw>
          </a:effectLst>
        </p:spPr>
      </p:pic>
      <p:pic>
        <p:nvPicPr>
          <p:cNvPr id="31" name="Picture 2" descr="http://www.nerc.edu.cn/FrontEnd/Uploads/News/图片4.jpg"/>
          <p:cNvPicPr>
            <a:picLocks noChangeAspect="1" noChangeArrowheads="1"/>
          </p:cNvPicPr>
          <p:nvPr/>
        </p:nvPicPr>
        <p:blipFill rotWithShape="1">
          <a:blip r:embed="rId8" cstate="print"/>
          <a:srcRect l="-10595" t="12935" r="22325" b="7380"/>
          <a:stretch/>
        </p:blipFill>
        <p:spPr bwMode="auto">
          <a:xfrm>
            <a:off x="1475656" y="134179"/>
            <a:ext cx="7200800" cy="4669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4000"/>
                            </p:stCondLst>
                            <p:childTnLst>
                              <p:par>
                                <p:cTn id="13" presetID="10" presetClass="entr" presetSubtype="0" fill="hold" nodeType="afterEffect">
                                  <p:stCondLst>
                                    <p:cond delay="20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childTnLst>
                          </p:cTn>
                        </p:par>
                        <p:par>
                          <p:cTn id="16" fill="hold">
                            <p:stCondLst>
                              <p:cond delay="7000"/>
                            </p:stCondLst>
                            <p:childTnLst>
                              <p:par>
                                <p:cTn id="17" presetID="10" presetClass="entr" presetSubtype="0" fill="hold" nodeType="afterEffect">
                                  <p:stCondLst>
                                    <p:cond delay="2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hidden="1"/>
          <p:cNvPicPr>
            <a:picLocks noChangeAspect="1" noChangeArrowheads="1"/>
          </p:cNvPicPr>
          <p:nvPr/>
        </p:nvPicPr>
        <p:blipFill>
          <a:blip r:embed="rId2" cstate="print"/>
          <a:srcRect/>
          <a:stretch>
            <a:fillRect/>
          </a:stretch>
        </p:blipFill>
        <p:spPr bwMode="auto">
          <a:xfrm>
            <a:off x="0" y="-18284"/>
            <a:ext cx="9144000" cy="5161784"/>
          </a:xfrm>
          <a:prstGeom prst="rect">
            <a:avLst/>
          </a:prstGeom>
          <a:noFill/>
          <a:ln w="9525">
            <a:noFill/>
            <a:miter lim="800000"/>
            <a:headEnd/>
            <a:tailEnd/>
          </a:ln>
          <a:effectLst/>
        </p:spPr>
      </p:pic>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en-US" altLang="zh-CN" sz="2000" dirty="0" smtClean="0">
                <a:solidFill>
                  <a:schemeClr val="tx1">
                    <a:lumMod val="75000"/>
                    <a:lumOff val="25000"/>
                  </a:schemeClr>
                </a:solidFill>
                <a:latin typeface="Broadway" pitchFamily="82" charset="0"/>
              </a:rPr>
              <a:t>6. </a:t>
            </a:r>
            <a:r>
              <a:rPr lang="zh-CN" altLang="en-US" sz="1800" b="1" dirty="0" smtClean="0">
                <a:solidFill>
                  <a:schemeClr val="tx1">
                    <a:lumMod val="75000"/>
                    <a:lumOff val="25000"/>
                  </a:schemeClr>
                </a:solidFill>
                <a:latin typeface="微软雅黑" pitchFamily="34" charset="-122"/>
                <a:ea typeface="微软雅黑" pitchFamily="34" charset="-122"/>
              </a:rPr>
              <a:t>培训工作</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pic>
        <p:nvPicPr>
          <p:cNvPr id="77" name="图片 14" descr="nerc2.png"/>
          <p:cNvPicPr>
            <a:picLocks noChangeAspect="1"/>
          </p:cNvPicPr>
          <p:nvPr/>
        </p:nvPicPr>
        <p:blipFill>
          <a:blip r:embed="rId3"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5" name="组合 26"/>
          <p:cNvGrpSpPr/>
          <p:nvPr/>
        </p:nvGrpSpPr>
        <p:grpSpPr>
          <a:xfrm>
            <a:off x="785786" y="1643056"/>
            <a:ext cx="3668103" cy="3071834"/>
            <a:chOff x="857224" y="1643056"/>
            <a:chExt cx="3668103" cy="3071834"/>
          </a:xfrm>
        </p:grpSpPr>
        <p:pic>
          <p:nvPicPr>
            <p:cNvPr id="24" name="Picture 10"/>
            <p:cNvPicPr>
              <a:picLocks noChangeAspect="1" noChangeArrowheads="1"/>
            </p:cNvPicPr>
            <p:nvPr/>
          </p:nvPicPr>
          <p:blipFill>
            <a:blip r:embed="rId4" cstate="print"/>
            <a:srcRect b="9524"/>
            <a:stretch>
              <a:fillRect/>
            </a:stretch>
          </p:blipFill>
          <p:spPr bwMode="auto">
            <a:xfrm>
              <a:off x="857224" y="1643056"/>
              <a:ext cx="3668103" cy="2714644"/>
            </a:xfrm>
            <a:prstGeom prst="rect">
              <a:avLst/>
            </a:prstGeom>
            <a:noFill/>
            <a:ln w="9525">
              <a:noFill/>
              <a:miter lim="800000"/>
              <a:headEnd/>
              <a:tailEnd/>
            </a:ln>
            <a:effectLst/>
          </p:spPr>
        </p:pic>
        <p:sp>
          <p:nvSpPr>
            <p:cNvPr id="23" name="TextBox 1"/>
            <p:cNvSpPr txBox="1">
              <a:spLocks noChangeArrowheads="1"/>
            </p:cNvSpPr>
            <p:nvPr/>
          </p:nvSpPr>
          <p:spPr bwMode="auto">
            <a:xfrm>
              <a:off x="1785918" y="4376336"/>
              <a:ext cx="2071702" cy="338554"/>
            </a:xfrm>
            <a:prstGeom prst="rect">
              <a:avLst/>
            </a:prstGeom>
            <a:noFill/>
            <a:ln w="9525">
              <a:noFill/>
              <a:miter lim="800000"/>
              <a:headEnd/>
              <a:tailEnd/>
            </a:ln>
          </p:spPr>
          <p:txBody>
            <a:bodyPr wrap="square">
              <a:spAutoFit/>
            </a:bodyPr>
            <a:lstStyle/>
            <a:p>
              <a:r>
                <a:rPr lang="zh-CN" altLang="en-US" sz="1600" b="1" dirty="0" smtClean="0"/>
                <a:t>内蒙古电大</a:t>
              </a:r>
              <a:r>
                <a:rPr lang="zh-CN" altLang="en-US" sz="1600" b="1" dirty="0"/>
                <a:t>校本培训</a:t>
              </a:r>
            </a:p>
          </p:txBody>
        </p:sp>
      </p:grpSp>
      <p:grpSp>
        <p:nvGrpSpPr>
          <p:cNvPr id="6" name="组合 30"/>
          <p:cNvGrpSpPr>
            <a:grpSpLocks/>
          </p:cNvGrpSpPr>
          <p:nvPr/>
        </p:nvGrpSpPr>
        <p:grpSpPr bwMode="auto">
          <a:xfrm>
            <a:off x="4572000" y="1643056"/>
            <a:ext cx="4286280" cy="3018295"/>
            <a:chOff x="468313" y="1916832"/>
            <a:chExt cx="4762500" cy="3185400"/>
          </a:xfrm>
        </p:grpSpPr>
        <p:pic>
          <p:nvPicPr>
            <p:cNvPr id="33" name="Picture 2" descr="http://www.gdrtvu.edu.cn/cms/wwwgdrtvu/xuexiaoxinwen/xuexiaoyaowen/resource/07fbe87d66a821ddb46ee021a01c2991.jpg"/>
            <p:cNvPicPr>
              <a:picLocks noChangeAspect="1" noChangeArrowheads="1"/>
            </p:cNvPicPr>
            <p:nvPr/>
          </p:nvPicPr>
          <p:blipFill>
            <a:blip r:embed="rId5" cstate="print"/>
            <a:srcRect/>
            <a:stretch>
              <a:fillRect/>
            </a:stretch>
          </p:blipFill>
          <p:spPr bwMode="auto">
            <a:xfrm>
              <a:off x="468313" y="1916832"/>
              <a:ext cx="4762500" cy="2800351"/>
            </a:xfrm>
            <a:prstGeom prst="rect">
              <a:avLst/>
            </a:prstGeom>
            <a:noFill/>
            <a:ln w="9525">
              <a:noFill/>
              <a:miter lim="800000"/>
              <a:headEnd/>
              <a:tailEnd/>
            </a:ln>
          </p:spPr>
        </p:pic>
        <p:sp>
          <p:nvSpPr>
            <p:cNvPr id="34" name="TextBox 1"/>
            <p:cNvSpPr txBox="1">
              <a:spLocks noChangeArrowheads="1"/>
            </p:cNvSpPr>
            <p:nvPr/>
          </p:nvSpPr>
          <p:spPr bwMode="auto">
            <a:xfrm>
              <a:off x="1691680" y="4744934"/>
              <a:ext cx="2031008" cy="357298"/>
            </a:xfrm>
            <a:prstGeom prst="rect">
              <a:avLst/>
            </a:prstGeom>
            <a:noFill/>
            <a:ln w="9525">
              <a:noFill/>
              <a:miter lim="800000"/>
              <a:headEnd/>
              <a:tailEnd/>
            </a:ln>
          </p:spPr>
          <p:txBody>
            <a:bodyPr wrap="square">
              <a:spAutoFit/>
            </a:bodyPr>
            <a:lstStyle/>
            <a:p>
              <a:r>
                <a:rPr lang="zh-CN" altLang="en-US" sz="1600" b="1" dirty="0"/>
                <a:t>广东电大校本培训</a:t>
              </a:r>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5" name="组合 61"/>
          <p:cNvGrpSpPr/>
          <p:nvPr/>
        </p:nvGrpSpPr>
        <p:grpSpPr>
          <a:xfrm>
            <a:off x="-442291" y="972205"/>
            <a:ext cx="9064434" cy="3831549"/>
            <a:chOff x="-442291" y="972205"/>
            <a:chExt cx="9064434" cy="3831549"/>
          </a:xfrm>
        </p:grpSpPr>
        <p:grpSp>
          <p:nvGrpSpPr>
            <p:cNvPr id="6" name="组合 39"/>
            <p:cNvGrpSpPr/>
            <p:nvPr/>
          </p:nvGrpSpPr>
          <p:grpSpPr>
            <a:xfrm>
              <a:off x="834839" y="1607911"/>
              <a:ext cx="4543057" cy="1395334"/>
              <a:chOff x="808260" y="1607911"/>
              <a:chExt cx="4543057" cy="1395334"/>
            </a:xfrm>
          </p:grpSpPr>
          <p:sp>
            <p:nvSpPr>
              <p:cNvPr id="41" name="矩形 40"/>
              <p:cNvSpPr/>
              <p:nvPr/>
            </p:nvSpPr>
            <p:spPr>
              <a:xfrm rot="780000">
                <a:off x="808260" y="1607911"/>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rgbClr val="FFFFFF"/>
                    </a:solidFill>
                    <a:latin typeface="Broadway" pitchFamily="82" charset="0"/>
                  </a:rPr>
                  <a:t>1</a:t>
                </a:r>
                <a:endParaRPr lang="zh-CN" altLang="en-US" sz="2800" dirty="0">
                  <a:solidFill>
                    <a:srgbClr val="FFFFFF"/>
                  </a:solidFill>
                  <a:latin typeface="Broadway" pitchFamily="82" charset="0"/>
                </a:endParaRPr>
              </a:p>
            </p:txBody>
          </p:sp>
          <p:sp>
            <p:nvSpPr>
              <p:cNvPr id="42" name="矩形 41"/>
              <p:cNvSpPr/>
              <p:nvPr/>
            </p:nvSpPr>
            <p:spPr>
              <a:xfrm rot="780000">
                <a:off x="1354749" y="2161025"/>
                <a:ext cx="399656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FFFFFF"/>
                    </a:solidFill>
                    <a:latin typeface="华康俪金黑W8(P)" pitchFamily="34" charset="-122"/>
                    <a:ea typeface="华康俪金黑W8(P)" pitchFamily="34" charset="-122"/>
                  </a:rPr>
                  <a:t>电大分中心系统安装部署情况</a:t>
                </a:r>
                <a:endParaRPr lang="zh-CN" altLang="en-US" sz="2000" dirty="0">
                  <a:solidFill>
                    <a:srgbClr val="FFFFFF"/>
                  </a:solidFill>
                  <a:latin typeface="华康俪金黑W8(P)" pitchFamily="34" charset="-122"/>
                  <a:ea typeface="华康俪金黑W8(P)" pitchFamily="34" charset="-122"/>
                </a:endParaRPr>
              </a:p>
            </p:txBody>
          </p:sp>
          <p:sp>
            <p:nvSpPr>
              <p:cNvPr id="77" name="矩形 76"/>
              <p:cNvSpPr/>
              <p:nvPr/>
            </p:nvSpPr>
            <p:spPr>
              <a:xfrm rot="780000">
                <a:off x="1251443" y="2649682"/>
                <a:ext cx="399656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FFFFFF"/>
                    </a:solidFill>
                    <a:latin typeface="华康俪金黑W8(P)" pitchFamily="34" charset="-122"/>
                    <a:ea typeface="华康俪金黑W8(P)" pitchFamily="34" charset="-122"/>
                  </a:rPr>
                  <a:t>电大分中心资源入库情况</a:t>
                </a:r>
                <a:endParaRPr lang="zh-CN" altLang="en-US" sz="2000" dirty="0">
                  <a:solidFill>
                    <a:srgbClr val="FFFFFF"/>
                  </a:solidFill>
                  <a:latin typeface="华康俪金黑W8(P)" pitchFamily="34" charset="-122"/>
                  <a:ea typeface="华康俪金黑W8(P)" pitchFamily="34" charset="-122"/>
                </a:endParaRPr>
              </a:p>
            </p:txBody>
          </p:sp>
        </p:grpSp>
        <p:sp>
          <p:nvSpPr>
            <p:cNvPr id="44" name="矩形 43"/>
            <p:cNvSpPr/>
            <p:nvPr/>
          </p:nvSpPr>
          <p:spPr>
            <a:xfrm rot="780000">
              <a:off x="724502" y="2100922"/>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2</a:t>
              </a:r>
              <a:endParaRPr lang="zh-CN" altLang="en-US" sz="2800" dirty="0">
                <a:latin typeface="Broadway" pitchFamily="82" charset="0"/>
              </a:endParaRPr>
            </a:p>
          </p:txBody>
        </p:sp>
        <p:grpSp>
          <p:nvGrpSpPr>
            <p:cNvPr id="7" name="组合 45"/>
            <p:cNvGrpSpPr/>
            <p:nvPr/>
          </p:nvGrpSpPr>
          <p:grpSpPr>
            <a:xfrm>
              <a:off x="633651" y="2547972"/>
              <a:ext cx="3343115" cy="769962"/>
              <a:chOff x="808260" y="1607911"/>
              <a:chExt cx="3343115" cy="769962"/>
            </a:xfrm>
          </p:grpSpPr>
          <p:sp>
            <p:nvSpPr>
              <p:cNvPr id="47" name="矩形 46"/>
              <p:cNvSpPr/>
              <p:nvPr/>
            </p:nvSpPr>
            <p:spPr>
              <a:xfrm rot="780000">
                <a:off x="808260" y="1607911"/>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3</a:t>
                </a:r>
                <a:endParaRPr lang="zh-CN" altLang="en-US" sz="2800" dirty="0">
                  <a:latin typeface="Broadway" pitchFamily="82" charset="0"/>
                </a:endParaRPr>
              </a:p>
            </p:txBody>
          </p:sp>
          <p:sp>
            <p:nvSpPr>
              <p:cNvPr id="48" name="矩形 47"/>
              <p:cNvSpPr/>
              <p:nvPr/>
            </p:nvSpPr>
            <p:spPr>
              <a:xfrm rot="780000">
                <a:off x="1370327" y="2024310"/>
                <a:ext cx="278104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latin typeface="华康俪金黑W8(P)" pitchFamily="34" charset="-122"/>
                    <a:ea typeface="华康俪金黑W8(P)" pitchFamily="34" charset="-122"/>
                  </a:rPr>
                  <a:t>资源共享应用服务</a:t>
                </a:r>
                <a:endParaRPr lang="zh-CN" altLang="en-US" sz="2000" dirty="0">
                  <a:latin typeface="华康俪金黑W8(P)" pitchFamily="34" charset="-122"/>
                  <a:ea typeface="华康俪金黑W8(P)" pitchFamily="34" charset="-122"/>
                </a:endParaRPr>
              </a:p>
            </p:txBody>
          </p:sp>
        </p:grpSp>
        <p:grpSp>
          <p:nvGrpSpPr>
            <p:cNvPr id="9" name="组合 48"/>
            <p:cNvGrpSpPr/>
            <p:nvPr/>
          </p:nvGrpSpPr>
          <p:grpSpPr>
            <a:xfrm>
              <a:off x="501751" y="3044571"/>
              <a:ext cx="3349192" cy="770653"/>
              <a:chOff x="808260" y="1607911"/>
              <a:chExt cx="3349192" cy="770653"/>
            </a:xfrm>
          </p:grpSpPr>
          <p:sp>
            <p:nvSpPr>
              <p:cNvPr id="50" name="矩形 49"/>
              <p:cNvSpPr/>
              <p:nvPr/>
            </p:nvSpPr>
            <p:spPr>
              <a:xfrm rot="780000">
                <a:off x="808260" y="1607911"/>
                <a:ext cx="433898"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Broadway" pitchFamily="82" charset="0"/>
                  </a:rPr>
                  <a:t>4</a:t>
                </a:r>
                <a:endParaRPr lang="zh-CN" altLang="en-US" sz="2800" dirty="0">
                  <a:latin typeface="Broadway" pitchFamily="82" charset="0"/>
                </a:endParaRPr>
              </a:p>
            </p:txBody>
          </p:sp>
          <p:sp>
            <p:nvSpPr>
              <p:cNvPr id="51" name="矩形 50"/>
              <p:cNvSpPr/>
              <p:nvPr/>
            </p:nvSpPr>
            <p:spPr>
              <a:xfrm rot="780000">
                <a:off x="1370248" y="2025001"/>
                <a:ext cx="2787204" cy="3535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ct val="50000"/>
                  </a:spcBef>
                </a:pPr>
                <a:r>
                  <a:rPr lang="zh-CN" altLang="en-US" sz="2000" dirty="0" smtClean="0">
                    <a:latin typeface="华康俪金黑W8(P)" pitchFamily="34" charset="-122"/>
                    <a:ea typeface="华康俪金黑W8(P)" pitchFamily="34" charset="-122"/>
                  </a:rPr>
                  <a:t>    参与课题研究情况</a:t>
                </a:r>
                <a:endParaRPr lang="en-US" altLang="zh-CN" sz="2000" dirty="0" smtClean="0">
                  <a:latin typeface="华康俪金黑W8(P)" pitchFamily="34" charset="-122"/>
                  <a:ea typeface="华康俪金黑W8(P)" pitchFamily="34" charset="-122"/>
                </a:endParaRPr>
              </a:p>
            </p:txBody>
          </p:sp>
        </p:grpSp>
        <p:sp>
          <p:nvSpPr>
            <p:cNvPr id="53" name="TextBox 52"/>
            <p:cNvSpPr txBox="1"/>
            <p:nvPr/>
          </p:nvSpPr>
          <p:spPr>
            <a:xfrm rot="780000">
              <a:off x="6107034" y="2876577"/>
              <a:ext cx="2515109" cy="769441"/>
            </a:xfrm>
            <a:prstGeom prst="rect">
              <a:avLst/>
            </a:prstGeom>
            <a:noFill/>
          </p:spPr>
          <p:txBody>
            <a:bodyPr wrap="square" rtlCol="0">
              <a:spAutoFit/>
            </a:bodyPr>
            <a:lstStyle/>
            <a:p>
              <a:r>
                <a:rPr lang="zh-CN" altLang="en-US" sz="4400" dirty="0" smtClean="0">
                  <a:solidFill>
                    <a:schemeClr val="tx1">
                      <a:lumMod val="50000"/>
                      <a:lumOff val="50000"/>
                    </a:schemeClr>
                  </a:solidFill>
                  <a:latin typeface="华康俪金黑W8(P)" pitchFamily="34" charset="-122"/>
                  <a:ea typeface="华康俪金黑W8(P)" pitchFamily="34" charset="-122"/>
                </a:rPr>
                <a:t>建设情况</a:t>
              </a:r>
              <a:endParaRPr lang="zh-CN" altLang="en-US" sz="4400" dirty="0">
                <a:solidFill>
                  <a:schemeClr val="tx1">
                    <a:lumMod val="50000"/>
                    <a:lumOff val="50000"/>
                  </a:schemeClr>
                </a:solidFill>
                <a:latin typeface="华康俪金黑W8(P)" pitchFamily="34" charset="-122"/>
                <a:ea typeface="华康俪金黑W8(P)" pitchFamily="34" charset="-122"/>
              </a:endParaRPr>
            </a:p>
          </p:txBody>
        </p:sp>
        <p:sp>
          <p:nvSpPr>
            <p:cNvPr id="54" name="矩形 20"/>
            <p:cNvSpPr/>
            <p:nvPr/>
          </p:nvSpPr>
          <p:spPr>
            <a:xfrm rot="780000">
              <a:off x="-442291" y="972205"/>
              <a:ext cx="884583" cy="3831549"/>
            </a:xfrm>
            <a:custGeom>
              <a:avLst/>
              <a:gdLst/>
              <a:ahLst/>
              <a:cxnLst/>
              <a:rect l="l" t="t" r="r" b="b"/>
              <a:pathLst>
                <a:path w="884583" h="3831549">
                  <a:moveTo>
                    <a:pt x="0" y="0"/>
                  </a:moveTo>
                  <a:lnTo>
                    <a:pt x="884583" y="0"/>
                  </a:lnTo>
                  <a:lnTo>
                    <a:pt x="884583" y="38315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75"/>
          <p:cNvGrpSpPr/>
          <p:nvPr/>
        </p:nvGrpSpPr>
        <p:grpSpPr>
          <a:xfrm>
            <a:off x="-86622" y="288624"/>
            <a:ext cx="2599610" cy="702787"/>
            <a:chOff x="-86622" y="288624"/>
            <a:chExt cx="2599610" cy="702787"/>
          </a:xfrm>
        </p:grpSpPr>
        <p:sp>
          <p:nvSpPr>
            <p:cNvPr id="3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45" name="TextBox 44"/>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46"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7" name="矩形 16"/>
          <p:cNvSpPr/>
          <p:nvPr/>
        </p:nvSpPr>
        <p:spPr>
          <a:xfrm>
            <a:off x="-71470" y="1285866"/>
            <a:ext cx="9144001" cy="307183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sp>
        <p:nvSpPr>
          <p:cNvPr id="19" name="Rectangle 7"/>
          <p:cNvSpPr txBox="1">
            <a:spLocks noChangeArrowheads="1"/>
          </p:cNvSpPr>
          <p:nvPr/>
        </p:nvSpPr>
        <p:spPr bwMode="auto">
          <a:xfrm>
            <a:off x="714348" y="1588841"/>
            <a:ext cx="771530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2011</a:t>
            </a:r>
            <a:r>
              <a:rPr lang="zh-CN" altLang="en-US" sz="1600" dirty="0" smtClean="0">
                <a:latin typeface="微软雅黑" pitchFamily="34" charset="-122"/>
                <a:ea typeface="微软雅黑" pitchFamily="34" charset="-122"/>
              </a:rPr>
              <a:t>年</a:t>
            </a: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月 首次典型应用示范会议在北京召开，公布首批</a:t>
            </a:r>
            <a:r>
              <a:rPr lang="en-US" altLang="zh-CN" sz="1600" dirty="0" smtClean="0">
                <a:latin typeface="微软雅黑" pitchFamily="34" charset="-122"/>
                <a:ea typeface="微软雅黑" pitchFamily="34" charset="-122"/>
              </a:rPr>
              <a:t>18</a:t>
            </a:r>
            <a:r>
              <a:rPr lang="zh-CN" altLang="en-US" sz="1600" dirty="0" smtClean="0">
                <a:latin typeface="微软雅黑" pitchFamily="34" charset="-122"/>
                <a:ea typeface="微软雅黑" pitchFamily="34" charset="-122"/>
              </a:rPr>
              <a:t>家分中心和</a:t>
            </a:r>
            <a:r>
              <a:rPr lang="en-US" altLang="zh-CN" sz="1600" dirty="0" smtClean="0">
                <a:latin typeface="微软雅黑" pitchFamily="34" charset="-122"/>
                <a:ea typeface="微软雅黑" pitchFamily="34" charset="-122"/>
              </a:rPr>
              <a:t>5</a:t>
            </a:r>
            <a:r>
              <a:rPr lang="zh-CN" altLang="en-US" sz="1600" dirty="0" smtClean="0">
                <a:latin typeface="微软雅黑" pitchFamily="34" charset="-122"/>
                <a:ea typeface="微软雅黑" pitchFamily="34" charset="-122"/>
              </a:rPr>
              <a:t>家典型应用示范点单位。</a:t>
            </a:r>
          </a:p>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2011</a:t>
            </a:r>
            <a:r>
              <a:rPr lang="zh-CN" altLang="en-US" sz="1600" dirty="0" smtClean="0">
                <a:latin typeface="微软雅黑" pitchFamily="34" charset="-122"/>
                <a:ea typeface="微软雅黑" pitchFamily="34" charset="-122"/>
              </a:rPr>
              <a:t>年</a:t>
            </a:r>
            <a:r>
              <a:rPr lang="en-US" altLang="zh-CN" sz="1600" dirty="0" smtClean="0">
                <a:latin typeface="微软雅黑" pitchFamily="34" charset="-122"/>
                <a:ea typeface="微软雅黑" pitchFamily="34" charset="-122"/>
              </a:rPr>
              <a:t>11</a:t>
            </a:r>
            <a:r>
              <a:rPr lang="zh-CN" altLang="en-US" sz="1600" dirty="0" smtClean="0">
                <a:latin typeface="微软雅黑" pitchFamily="34" charset="-122"/>
                <a:ea typeface="微软雅黑" pitchFamily="34" charset="-122"/>
              </a:rPr>
              <a:t>月 第二批典型应用示范工作会议在广州召开， 公布第二批</a:t>
            </a:r>
            <a:r>
              <a:rPr lang="en-US" altLang="zh-CN" sz="1600" dirty="0" smtClean="0">
                <a:latin typeface="微软雅黑" pitchFamily="34" charset="-122"/>
                <a:ea typeface="微软雅黑" pitchFamily="34" charset="-122"/>
              </a:rPr>
              <a:t>16</a:t>
            </a:r>
            <a:r>
              <a:rPr lang="zh-CN" altLang="en-US" sz="1600" dirty="0" smtClean="0">
                <a:latin typeface="微软雅黑" pitchFamily="34" charset="-122"/>
                <a:ea typeface="微软雅黑" pitchFamily="34" charset="-122"/>
              </a:rPr>
              <a:t>家分中心和</a:t>
            </a:r>
            <a:r>
              <a:rPr lang="en-US" altLang="zh-CN" sz="1600" dirty="0" smtClean="0">
                <a:latin typeface="微软雅黑" pitchFamily="34" charset="-122"/>
                <a:ea typeface="微软雅黑" pitchFamily="34" charset="-122"/>
              </a:rPr>
              <a:t>5</a:t>
            </a:r>
            <a:r>
              <a:rPr lang="zh-CN" altLang="en-US" sz="1600" dirty="0" smtClean="0">
                <a:latin typeface="微软雅黑" pitchFamily="34" charset="-122"/>
                <a:ea typeface="微软雅黑" pitchFamily="34" charset="-122"/>
              </a:rPr>
              <a:t>家典型应用示范点单位。</a:t>
            </a:r>
          </a:p>
          <a:p>
            <a:pPr>
              <a:lnSpc>
                <a:spcPct val="150000"/>
              </a:lnSpc>
              <a:spcBef>
                <a:spcPct val="50000"/>
              </a:spcBef>
              <a:buFont typeface="Arial" pitchFamily="34" charset="0"/>
              <a:buNone/>
              <a:defRPr/>
            </a:pP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2011</a:t>
            </a:r>
            <a:r>
              <a:rPr lang="zh-CN" altLang="en-US" sz="1600" dirty="0" smtClean="0">
                <a:latin typeface="微软雅黑" pitchFamily="34" charset="-122"/>
                <a:ea typeface="微软雅黑" pitchFamily="34" charset="-122"/>
              </a:rPr>
              <a:t>年</a:t>
            </a:r>
            <a:r>
              <a:rPr lang="en-US" altLang="zh-CN" sz="1600" dirty="0" smtClean="0">
                <a:latin typeface="微软雅黑" pitchFamily="34" charset="-122"/>
                <a:ea typeface="微软雅黑" pitchFamily="34" charset="-122"/>
              </a:rPr>
              <a:t>11</a:t>
            </a:r>
            <a:r>
              <a:rPr lang="zh-CN" altLang="en-US" sz="1600" dirty="0" smtClean="0">
                <a:latin typeface="微软雅黑" pitchFamily="34" charset="-122"/>
                <a:ea typeface="微软雅黑" pitchFamily="34" charset="-122"/>
              </a:rPr>
              <a:t>月 职业院校典型应用示范工作会议在北京召开，公布</a:t>
            </a:r>
            <a:r>
              <a:rPr lang="en-US" altLang="zh-CN" sz="1600" dirty="0" smtClean="0">
                <a:latin typeface="微软雅黑" pitchFamily="34" charset="-122"/>
                <a:ea typeface="微软雅黑" pitchFamily="34" charset="-122"/>
              </a:rPr>
              <a:t>46</a:t>
            </a:r>
            <a:r>
              <a:rPr lang="zh-CN" altLang="en-US" sz="1600" dirty="0" smtClean="0">
                <a:latin typeface="微软雅黑" pitchFamily="34" charset="-122"/>
                <a:ea typeface="微软雅黑" pitchFamily="34" charset="-122"/>
              </a:rPr>
              <a:t>家高职分中心和</a:t>
            </a:r>
            <a:r>
              <a:rPr lang="en-US" altLang="zh-CN" sz="1600" dirty="0" smtClean="0">
                <a:latin typeface="微软雅黑" pitchFamily="34" charset="-122"/>
                <a:ea typeface="微软雅黑" pitchFamily="34" charset="-122"/>
              </a:rPr>
              <a:t>29</a:t>
            </a:r>
            <a:r>
              <a:rPr lang="zh-CN" altLang="en-US" sz="1600" dirty="0" smtClean="0">
                <a:latin typeface="微软雅黑" pitchFamily="34" charset="-122"/>
                <a:ea typeface="微软雅黑" pitchFamily="34" charset="-122"/>
              </a:rPr>
              <a:t>家中职分中心单位。</a:t>
            </a:r>
            <a:endParaRPr lang="en-US" altLang="zh-CN" sz="1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4" name="组合 75"/>
          <p:cNvGrpSpPr/>
          <p:nvPr/>
        </p:nvGrpSpPr>
        <p:grpSpPr>
          <a:xfrm>
            <a:off x="-86622" y="288624"/>
            <a:ext cx="2599610" cy="702787"/>
            <a:chOff x="-86622" y="288624"/>
            <a:chExt cx="2599610" cy="702787"/>
          </a:xfrm>
        </p:grpSpPr>
        <p:sp>
          <p:nvSpPr>
            <p:cNvPr id="21"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24" name="TextBox 2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2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0" y="1707654"/>
            <a:ext cx="3422754" cy="1754326"/>
          </a:xfrm>
          <a:prstGeom prst="rect">
            <a:avLst/>
          </a:prstGeom>
        </p:spPr>
        <p:txBody>
          <a:bodyPr wrap="square">
            <a:spAutoFit/>
          </a:bodyPr>
          <a:lstStyle/>
          <a:p>
            <a:pPr lvl="1">
              <a:lnSpc>
                <a:spcPct val="150000"/>
              </a:lnSpc>
              <a:spcBef>
                <a:spcPct val="50000"/>
              </a:spcBef>
              <a:defRPr/>
            </a:pPr>
            <a:r>
              <a:rPr lang="zh-CN" altLang="en-US" dirty="0" smtClean="0">
                <a:solidFill>
                  <a:srgbClr val="000000"/>
                </a:solidFill>
                <a:latin typeface="微软雅黑" pitchFamily="34" charset="-122"/>
                <a:ea typeface="微软雅黑" pitchFamily="34" charset="-122"/>
              </a:rPr>
              <a:t>目前</a:t>
            </a:r>
            <a:r>
              <a:rPr lang="zh-CN" altLang="en-US" dirty="0">
                <a:solidFill>
                  <a:srgbClr val="000000"/>
                </a:solidFill>
                <a:latin typeface="微软雅黑" pitchFamily="34" charset="-122"/>
                <a:ea typeface="微软雅黑" pitchFamily="34" charset="-122"/>
              </a:rPr>
              <a:t>已建成覆盖除青海、宁夏外所有省市自治区，包含</a:t>
            </a:r>
            <a:r>
              <a:rPr lang="en-US" altLang="zh-CN" dirty="0">
                <a:solidFill>
                  <a:srgbClr val="000000"/>
                </a:solidFill>
                <a:latin typeface="微软雅黑" pitchFamily="34" charset="-122"/>
                <a:ea typeface="微软雅黑" pitchFamily="34" charset="-122"/>
              </a:rPr>
              <a:t>109</a:t>
            </a:r>
            <a:r>
              <a:rPr lang="zh-CN" altLang="en-US" dirty="0">
                <a:solidFill>
                  <a:srgbClr val="000000"/>
                </a:solidFill>
                <a:latin typeface="微软雅黑" pitchFamily="34" charset="-122"/>
                <a:ea typeface="微软雅黑" pitchFamily="34" charset="-122"/>
              </a:rPr>
              <a:t>家分中心及</a:t>
            </a:r>
            <a:r>
              <a:rPr lang="en-US" altLang="zh-CN" dirty="0">
                <a:solidFill>
                  <a:srgbClr val="000000"/>
                </a:solidFill>
                <a:latin typeface="微软雅黑" pitchFamily="34" charset="-122"/>
                <a:ea typeface="微软雅黑" pitchFamily="34" charset="-122"/>
              </a:rPr>
              <a:t>10</a:t>
            </a:r>
            <a:r>
              <a:rPr lang="zh-CN" altLang="en-US" dirty="0">
                <a:solidFill>
                  <a:srgbClr val="000000"/>
                </a:solidFill>
                <a:latin typeface="微软雅黑" pitchFamily="34" charset="-122"/>
                <a:ea typeface="微软雅黑" pitchFamily="34" charset="-122"/>
              </a:rPr>
              <a:t>家典型应用示范点的分中心体系</a:t>
            </a:r>
            <a:endParaRPr lang="zh-CN" altLang="en-US" dirty="0">
              <a:latin typeface="微软雅黑" pitchFamily="34" charset="-122"/>
              <a:ea typeface="微软雅黑" pitchFamily="34" charset="-122"/>
            </a:endParaRPr>
          </a:p>
        </p:txBody>
      </p:sp>
      <p:pic>
        <p:nvPicPr>
          <p:cNvPr id="27" name="Picture 4"/>
          <p:cNvPicPr>
            <a:picLocks noChangeAspect="1" noChangeArrowheads="1"/>
          </p:cNvPicPr>
          <p:nvPr/>
        </p:nvPicPr>
        <p:blipFill>
          <a:blip r:embed="rId3" cstate="print"/>
          <a:srcRect/>
          <a:stretch>
            <a:fillRect/>
          </a:stretch>
        </p:blipFill>
        <p:spPr bwMode="auto">
          <a:xfrm>
            <a:off x="3563888" y="555526"/>
            <a:ext cx="5328592" cy="3934231"/>
          </a:xfrm>
          <a:prstGeom prst="rect">
            <a:avLst/>
          </a:prstGeom>
          <a:noFill/>
          <a:ln w="9525">
            <a:noFill/>
            <a:miter lim="800000"/>
            <a:headEnd/>
            <a:tailEnd/>
          </a:ln>
          <a:effectLst/>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animEffect transition="in" filter="fade">
                                      <p:cBhvr>
                                        <p:cTn id="1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987574"/>
            <a:ext cx="3607569"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a:t>
            </a:r>
            <a:r>
              <a:rPr lang="zh-CN" altLang="en-US" sz="1800" b="1" dirty="0" smtClean="0">
                <a:solidFill>
                  <a:schemeClr val="tx1">
                    <a:lumMod val="75000"/>
                    <a:lumOff val="25000"/>
                  </a:schemeClr>
                </a:solidFill>
                <a:latin typeface="微软雅黑" pitchFamily="34" charset="-122"/>
                <a:ea typeface="微软雅黑" pitchFamily="34" charset="-122"/>
              </a:rPr>
              <a:t>电大分中心系统安装部署情况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4" name="组合 75"/>
          <p:cNvGrpSpPr/>
          <p:nvPr/>
        </p:nvGrpSpPr>
        <p:grpSpPr>
          <a:xfrm>
            <a:off x="-86622" y="288624"/>
            <a:ext cx="2599610" cy="702787"/>
            <a:chOff x="-86622" y="288624"/>
            <a:chExt cx="2599610" cy="702787"/>
          </a:xfrm>
        </p:grpSpPr>
        <p:sp>
          <p:nvSpPr>
            <p:cNvPr id="21"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24" name="TextBox 2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2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Picture 2"/>
          <p:cNvPicPr>
            <a:picLocks noChangeAspect="1" noChangeArrowheads="1"/>
          </p:cNvPicPr>
          <p:nvPr/>
        </p:nvPicPr>
        <p:blipFill>
          <a:blip r:embed="rId3" cstate="print"/>
          <a:srcRect/>
          <a:stretch>
            <a:fillRect/>
          </a:stretch>
        </p:blipFill>
        <p:spPr bwMode="auto">
          <a:xfrm>
            <a:off x="3203848" y="1707654"/>
            <a:ext cx="5544616" cy="2933905"/>
          </a:xfrm>
          <a:prstGeom prst="rect">
            <a:avLst/>
          </a:prstGeom>
          <a:noFill/>
          <a:ln w="9525">
            <a:noFill/>
            <a:miter lim="800000"/>
            <a:headEnd/>
            <a:tailEnd/>
          </a:ln>
          <a:effectLst/>
        </p:spPr>
      </p:pic>
      <p:sp>
        <p:nvSpPr>
          <p:cNvPr id="26" name="内容占位符 2"/>
          <p:cNvSpPr txBox="1">
            <a:spLocks/>
          </p:cNvSpPr>
          <p:nvPr/>
        </p:nvSpPr>
        <p:spPr>
          <a:xfrm>
            <a:off x="179512" y="2067694"/>
            <a:ext cx="2701534" cy="17145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50000"/>
              </a:lnSpc>
              <a:spcBef>
                <a:spcPct val="50000"/>
              </a:spcBef>
              <a:buFont typeface="Arial" pitchFamily="34" charset="0"/>
              <a:buNone/>
              <a:defRPr/>
            </a:pPr>
            <a:r>
              <a:rPr lang="zh-CN" altLang="en-US" sz="1800" dirty="0" smtClean="0">
                <a:solidFill>
                  <a:srgbClr val="000000"/>
                </a:solidFill>
                <a:latin typeface="微软雅黑" pitchFamily="34" charset="-122"/>
                <a:ea typeface="微软雅黑" pitchFamily="34" charset="-122"/>
              </a:rPr>
              <a:t>目前共有</a:t>
            </a:r>
            <a:r>
              <a:rPr lang="en-US" altLang="zh-CN" sz="1800" dirty="0" smtClean="0">
                <a:solidFill>
                  <a:srgbClr val="000000"/>
                </a:solidFill>
                <a:latin typeface="微软雅黑" pitchFamily="34" charset="-122"/>
                <a:ea typeface="微软雅黑" pitchFamily="34" charset="-122"/>
              </a:rPr>
              <a:t>28</a:t>
            </a:r>
            <a:r>
              <a:rPr lang="zh-CN" altLang="en-US" sz="1800" dirty="0" smtClean="0">
                <a:solidFill>
                  <a:srgbClr val="000000"/>
                </a:solidFill>
                <a:latin typeface="微软雅黑" pitchFamily="34" charset="-122"/>
                <a:ea typeface="微软雅黑" pitchFamily="34" charset="-122"/>
              </a:rPr>
              <a:t>家分中心与总中心完成了系统连通（不含西藏分中心内网使用）</a:t>
            </a:r>
            <a:endParaRPr lang="zh-CN"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wipe(left)">
                                      <p:cBhvr>
                                        <p:cTn id="7" dur="500"/>
                                        <p:tgtEl>
                                          <p:spTgt spid="7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bg/>
                                          </p:spTgt>
                                        </p:tgtEl>
                                        <p:attrNameLst>
                                          <p:attrName>style.visibility</p:attrName>
                                        </p:attrNameLst>
                                      </p:cBhvr>
                                      <p:to>
                                        <p:strVal val="visible"/>
                                      </p:to>
                                    </p:set>
                                    <p:animEffect transition="in" filter="wipe(left)">
                                      <p:cBhvr>
                                        <p:cTn id="11" dur="500"/>
                                        <p:tgtEl>
                                          <p:spTgt spid="71">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53"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uild="p" animBg="1"/>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9" name="Rectangle 7"/>
          <p:cNvSpPr txBox="1">
            <a:spLocks noChangeArrowheads="1"/>
          </p:cNvSpPr>
          <p:nvPr/>
        </p:nvSpPr>
        <p:spPr bwMode="auto">
          <a:xfrm>
            <a:off x="460375" y="987574"/>
            <a:ext cx="8143875" cy="498342"/>
          </a:xfrm>
          <a:prstGeom prst="rect">
            <a:avLst/>
          </a:prstGeom>
          <a:noFill/>
          <a:ln>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50000"/>
              </a:lnSpc>
              <a:spcBef>
                <a:spcPct val="50000"/>
              </a:spcBef>
              <a:spcAft>
                <a:spcPts val="0"/>
              </a:spcAft>
              <a:buClrTx/>
              <a:buSzTx/>
              <a:buFont typeface="Arial" pitchFamily="34" charset="0"/>
              <a:buNone/>
              <a:tabLst/>
              <a:defRPr/>
            </a:pPr>
            <a:r>
              <a:rPr kumimoji="0" lang="zh-CN" altLang="en-US" sz="2000" b="0" i="0" u="none" strike="noStrike" kern="1200" cap="none" spc="0" normalizeH="0" baseline="0" noProof="0" dirty="0" smtClean="0">
                <a:ln>
                  <a:noFill/>
                </a:ln>
                <a:solidFill>
                  <a:schemeClr val="tx1">
                    <a:lumMod val="75000"/>
                    <a:lumOff val="25000"/>
                  </a:schemeClr>
                </a:solidFill>
                <a:effectLst/>
                <a:uLnTx/>
                <a:uFillTx/>
                <a:latin typeface="Broadway" pitchFamily="82" charset="0"/>
                <a:ea typeface="+mn-ea"/>
                <a:cs typeface="+mn-cs"/>
              </a:rPr>
              <a:t> </a:t>
            </a:r>
            <a:r>
              <a:rPr lang="en-US" altLang="zh-CN" sz="2000" dirty="0" smtClean="0">
                <a:solidFill>
                  <a:schemeClr val="tx1">
                    <a:lumMod val="75000"/>
                    <a:lumOff val="25000"/>
                  </a:schemeClr>
                </a:solidFill>
                <a:latin typeface="Broadway" pitchFamily="82" charset="0"/>
              </a:rPr>
              <a:t>2</a:t>
            </a:r>
            <a:r>
              <a:rPr kumimoji="0" lang="en-US" altLang="zh-CN" sz="2000" b="0" i="0" u="none" strike="noStrike" kern="1200" cap="none" spc="0" normalizeH="0" baseline="0" noProof="0" dirty="0" smtClean="0">
                <a:ln>
                  <a:noFill/>
                </a:ln>
                <a:solidFill>
                  <a:schemeClr val="tx1">
                    <a:lumMod val="75000"/>
                    <a:lumOff val="25000"/>
                  </a:schemeClr>
                </a:solidFill>
                <a:effectLst/>
                <a:uLnTx/>
                <a:uFillTx/>
                <a:latin typeface="Broadway" pitchFamily="82" charset="0"/>
                <a:ea typeface="+mn-ea"/>
                <a:cs typeface="+mn-cs"/>
              </a:rPr>
              <a:t>.</a:t>
            </a:r>
            <a:r>
              <a:rPr kumimoji="0" lang="zh-CN" altLang="en-US" sz="1800" b="1"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电大分中心资源入库情况       </a:t>
            </a:r>
            <a:r>
              <a:rPr kumimoji="0" lang="en-US" altLang="zh-CN" sz="1800" b="1"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  </a:t>
            </a:r>
          </a:p>
        </p:txBody>
      </p:sp>
      <p:graphicFrame>
        <p:nvGraphicFramePr>
          <p:cNvPr id="20" name="表格 19"/>
          <p:cNvGraphicFramePr>
            <a:graphicFrameLocks noGrp="1"/>
          </p:cNvGraphicFramePr>
          <p:nvPr/>
        </p:nvGraphicFramePr>
        <p:xfrm>
          <a:off x="642912" y="1635646"/>
          <a:ext cx="7961536" cy="2833202"/>
        </p:xfrm>
        <a:graphic>
          <a:graphicData uri="http://schemas.openxmlformats.org/drawingml/2006/table">
            <a:tbl>
              <a:tblPr firstRow="1" bandRow="1">
                <a:tableStyleId>{7DF18680-E054-41AD-8BC1-D1AEF772440D}</a:tableStyleId>
              </a:tblPr>
              <a:tblGrid>
                <a:gridCol w="1423457"/>
                <a:gridCol w="1117558"/>
                <a:gridCol w="1181395"/>
                <a:gridCol w="1459371"/>
                <a:gridCol w="1250889"/>
                <a:gridCol w="1528866"/>
              </a:tblGrid>
              <a:tr h="382473">
                <a:tc>
                  <a:txBody>
                    <a:bodyPr/>
                    <a:lstStyle/>
                    <a:p>
                      <a:pPr algn="ctr" fontAlgn="ctr"/>
                      <a:r>
                        <a:rPr lang="zh-CN" altLang="en-US" sz="1200" u="none" strike="noStrike" dirty="0">
                          <a:effectLst/>
                          <a:latin typeface="微软雅黑" pitchFamily="34" charset="-122"/>
                          <a:ea typeface="微软雅黑" pitchFamily="34" charset="-122"/>
                        </a:rPr>
                        <a:t>分中心名称</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上传课程数量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上传媒体数量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分中心名称</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上传课程数量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上传媒体数量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dirty="0">
                          <a:effectLst/>
                          <a:latin typeface="微软雅黑" pitchFamily="34" charset="-122"/>
                          <a:ea typeface="微软雅黑" pitchFamily="34" charset="-122"/>
                        </a:rPr>
                        <a:t>北京广播电视大学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22</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313</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山西广播电视大学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13</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dirty="0">
                          <a:effectLst/>
                          <a:latin typeface="微软雅黑" pitchFamily="34" charset="-122"/>
                          <a:ea typeface="微软雅黑" pitchFamily="34" charset="-122"/>
                        </a:rPr>
                        <a:t>天津广播电视大学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8</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617</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辽宁广播电视大学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10</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r>
              <a:tr h="382473">
                <a:tc>
                  <a:txBody>
                    <a:bodyPr/>
                    <a:lstStyle/>
                    <a:p>
                      <a:pPr algn="ctr" fontAlgn="ctr"/>
                      <a:r>
                        <a:rPr lang="zh-CN" altLang="en-US" sz="1200" u="none" strike="noStrike" dirty="0">
                          <a:effectLst/>
                          <a:latin typeface="微软雅黑" pitchFamily="34" charset="-122"/>
                          <a:ea typeface="微软雅黑" pitchFamily="34" charset="-122"/>
                        </a:rPr>
                        <a:t>内蒙古广播电视大学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13</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4</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大连广播电视大学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r>
              <a:tr h="382473">
                <a:tc>
                  <a:txBody>
                    <a:bodyPr/>
                    <a:lstStyle/>
                    <a:p>
                      <a:pPr algn="ctr" fontAlgn="ctr"/>
                      <a:r>
                        <a:rPr lang="zh-CN" altLang="en-US" sz="1200" u="none" strike="noStrike">
                          <a:effectLst/>
                          <a:latin typeface="微软雅黑" pitchFamily="34" charset="-122"/>
                          <a:ea typeface="微软雅黑" pitchFamily="34" charset="-122"/>
                        </a:rPr>
                        <a:t>沈阳广播电视大学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44</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434</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哈尔滨广播电视大学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0</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a:effectLst/>
                          <a:latin typeface="微软雅黑" pitchFamily="34" charset="-122"/>
                          <a:ea typeface="微软雅黑" pitchFamily="34" charset="-122"/>
                        </a:rPr>
                        <a:t>长春广播电视大学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4</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21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江苏广播电视大学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19</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1261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r>
              <a:tr h="382473">
                <a:tc>
                  <a:txBody>
                    <a:bodyPr/>
                    <a:lstStyle/>
                    <a:p>
                      <a:pPr algn="ctr" fontAlgn="ctr"/>
                      <a:r>
                        <a:rPr lang="zh-CN" altLang="en-US" sz="1200" u="none" strike="noStrike" dirty="0">
                          <a:effectLst/>
                          <a:latin typeface="微软雅黑" pitchFamily="34" charset="-122"/>
                          <a:ea typeface="微软雅黑" pitchFamily="34" charset="-122"/>
                        </a:rPr>
                        <a:t>黑龙江广播电视大学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25</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796</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福建广播电视大学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a:effectLst/>
                          <a:latin typeface="微软雅黑" pitchFamily="34" charset="-122"/>
                          <a:ea typeface="微软雅黑" pitchFamily="34" charset="-122"/>
                        </a:rPr>
                        <a:t>浙江广播电视大学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0</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7</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河南广播电视大学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3</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2</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a:effectLst/>
                          <a:latin typeface="微软雅黑" pitchFamily="34" charset="-122"/>
                          <a:ea typeface="微软雅黑" pitchFamily="34" charset="-122"/>
                        </a:rPr>
                        <a:t>安徽广播电视大学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22</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461</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广东广播电视大学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3</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r>
            </a:tbl>
          </a:graphicData>
        </a:graphic>
      </p:graphicFrame>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bg/>
                                          </p:spTgt>
                                        </p:tgtEl>
                                        <p:attrNameLst>
                                          <p:attrName>style.visibility</p:attrName>
                                        </p:attrNameLst>
                                      </p:cBhvr>
                                      <p:to>
                                        <p:strVal val="visible"/>
                                      </p:to>
                                    </p:set>
                                    <p:animEffect transition="in" filter="wipe(left)">
                                      <p:cBhvr>
                                        <p:cTn id="11" dur="500"/>
                                        <p:tgtEl>
                                          <p:spTgt spid="19">
                                            <p:bg/>
                                          </p:spTgt>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lide(fromBottom)">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9" name="Rectangle 7"/>
          <p:cNvSpPr txBox="1">
            <a:spLocks noChangeArrowheads="1"/>
          </p:cNvSpPr>
          <p:nvPr/>
        </p:nvSpPr>
        <p:spPr bwMode="auto">
          <a:xfrm>
            <a:off x="460375" y="987574"/>
            <a:ext cx="8143875" cy="498342"/>
          </a:xfrm>
          <a:prstGeom prst="rect">
            <a:avLst/>
          </a:prstGeom>
          <a:noFill/>
          <a:ln>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50000"/>
              </a:lnSpc>
              <a:spcBef>
                <a:spcPct val="50000"/>
              </a:spcBef>
              <a:spcAft>
                <a:spcPts val="0"/>
              </a:spcAft>
              <a:buClrTx/>
              <a:buSzTx/>
              <a:buFont typeface="Arial" pitchFamily="34" charset="0"/>
              <a:buNone/>
              <a:tabLst/>
              <a:defRPr/>
            </a:pPr>
            <a:r>
              <a:rPr kumimoji="0" lang="zh-CN" altLang="en-US" sz="2000" b="0" i="0" u="none" strike="noStrike" kern="1200" cap="none" spc="0" normalizeH="0" baseline="0" noProof="0" dirty="0" smtClean="0">
                <a:ln>
                  <a:noFill/>
                </a:ln>
                <a:solidFill>
                  <a:schemeClr val="tx1">
                    <a:lumMod val="75000"/>
                    <a:lumOff val="25000"/>
                  </a:schemeClr>
                </a:solidFill>
                <a:effectLst/>
                <a:uLnTx/>
                <a:uFillTx/>
                <a:latin typeface="Broadway" pitchFamily="82" charset="0"/>
                <a:ea typeface="+mn-ea"/>
                <a:cs typeface="+mn-cs"/>
              </a:rPr>
              <a:t> </a:t>
            </a:r>
            <a:r>
              <a:rPr lang="en-US" altLang="zh-CN" sz="2000" dirty="0" smtClean="0">
                <a:solidFill>
                  <a:schemeClr val="tx1">
                    <a:lumMod val="75000"/>
                    <a:lumOff val="25000"/>
                  </a:schemeClr>
                </a:solidFill>
                <a:latin typeface="Broadway" pitchFamily="82" charset="0"/>
              </a:rPr>
              <a:t>2</a:t>
            </a:r>
            <a:r>
              <a:rPr kumimoji="0" lang="en-US" altLang="zh-CN" sz="2000" b="0" i="0" u="none" strike="noStrike" kern="1200" cap="none" spc="0" normalizeH="0" baseline="0" noProof="0" dirty="0" smtClean="0">
                <a:ln>
                  <a:noFill/>
                </a:ln>
                <a:solidFill>
                  <a:schemeClr val="tx1">
                    <a:lumMod val="75000"/>
                    <a:lumOff val="25000"/>
                  </a:schemeClr>
                </a:solidFill>
                <a:effectLst/>
                <a:uLnTx/>
                <a:uFillTx/>
                <a:latin typeface="Broadway" pitchFamily="82" charset="0"/>
                <a:ea typeface="+mn-ea"/>
                <a:cs typeface="+mn-cs"/>
              </a:rPr>
              <a:t>.</a:t>
            </a:r>
            <a:r>
              <a:rPr kumimoji="0" lang="zh-CN" altLang="en-US" sz="1800" b="1"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电大分中心资源入库情况       </a:t>
            </a:r>
            <a:r>
              <a:rPr kumimoji="0" lang="en-US" altLang="zh-CN" sz="1800" b="1"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  </a:t>
            </a:r>
          </a:p>
        </p:txBody>
      </p:sp>
      <p:graphicFrame>
        <p:nvGraphicFramePr>
          <p:cNvPr id="20" name="表格 19"/>
          <p:cNvGraphicFramePr>
            <a:graphicFrameLocks noGrp="1"/>
          </p:cNvGraphicFramePr>
          <p:nvPr/>
        </p:nvGraphicFramePr>
        <p:xfrm>
          <a:off x="642912" y="1635646"/>
          <a:ext cx="7961536" cy="2972053"/>
        </p:xfrm>
        <a:graphic>
          <a:graphicData uri="http://schemas.openxmlformats.org/drawingml/2006/table">
            <a:tbl>
              <a:tblPr firstRow="1" bandRow="1">
                <a:tableStyleId>{7DF18680-E054-41AD-8BC1-D1AEF772440D}</a:tableStyleId>
              </a:tblPr>
              <a:tblGrid>
                <a:gridCol w="1423457"/>
                <a:gridCol w="1117558"/>
                <a:gridCol w="1181395"/>
                <a:gridCol w="1459371"/>
                <a:gridCol w="1250889"/>
                <a:gridCol w="1528866"/>
              </a:tblGrid>
              <a:tr h="382473">
                <a:tc>
                  <a:txBody>
                    <a:bodyPr/>
                    <a:lstStyle/>
                    <a:p>
                      <a:pPr algn="ctr" fontAlgn="ctr"/>
                      <a:r>
                        <a:rPr lang="zh-CN" altLang="en-US" sz="1200" u="none" strike="noStrike" dirty="0">
                          <a:effectLst/>
                          <a:latin typeface="微软雅黑" pitchFamily="34" charset="-122"/>
                          <a:ea typeface="微软雅黑" pitchFamily="34" charset="-122"/>
                        </a:rPr>
                        <a:t>分中心名称</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上传课程数量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上传媒体数量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分中心名称</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上传课程数量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上传媒体数量</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dirty="0">
                          <a:effectLst/>
                          <a:latin typeface="微软雅黑" pitchFamily="34" charset="-122"/>
                          <a:ea typeface="微软雅黑" pitchFamily="34" charset="-122"/>
                        </a:rPr>
                        <a:t>西安广播电视大学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28</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668</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深圳广播电视大学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dirty="0">
                          <a:effectLst/>
                          <a:latin typeface="微软雅黑" pitchFamily="34" charset="-122"/>
                          <a:ea typeface="微软雅黑" pitchFamily="34" charset="-122"/>
                        </a:rPr>
                        <a:t>山东广播电视大学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3</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61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海南广播电视大学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a:effectLst/>
                          <a:latin typeface="微软雅黑" pitchFamily="34" charset="-122"/>
                          <a:ea typeface="微软雅黑" pitchFamily="34" charset="-122"/>
                        </a:rPr>
                        <a:t>青岛广播电视大学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0</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1</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四川广播电视大学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17</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350</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a:effectLst/>
                          <a:latin typeface="微软雅黑" pitchFamily="34" charset="-122"/>
                          <a:ea typeface="微软雅黑" pitchFamily="34" charset="-122"/>
                        </a:rPr>
                        <a:t>武汉广播电视大学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17</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260</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云南广播电视大学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0</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a:effectLst/>
                          <a:latin typeface="微软雅黑" pitchFamily="34" charset="-122"/>
                          <a:ea typeface="微软雅黑" pitchFamily="34" charset="-122"/>
                        </a:rPr>
                        <a:t>湖南广播电视大学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14</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255</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甘肃广播电视大学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20</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831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dirty="0">
                          <a:effectLst/>
                          <a:latin typeface="微软雅黑" pitchFamily="34" charset="-122"/>
                          <a:ea typeface="微软雅黑" pitchFamily="34" charset="-122"/>
                        </a:rPr>
                        <a:t>广州广播电视大学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dirty="0">
                          <a:effectLst/>
                          <a:latin typeface="微软雅黑" pitchFamily="34" charset="-122"/>
                          <a:ea typeface="微软雅黑" pitchFamily="34" charset="-122"/>
                        </a:rPr>
                        <a:t>15</a:t>
                      </a:r>
                      <a:endParaRPr lang="en-US" altLang="zh-CN"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375</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新疆广播电视大学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r>
              <a:tr h="382473">
                <a:tc>
                  <a:txBody>
                    <a:bodyPr/>
                    <a:lstStyle/>
                    <a:p>
                      <a:pPr algn="ctr" fontAlgn="ctr"/>
                      <a:r>
                        <a:rPr lang="zh-CN" altLang="en-US" sz="1200" u="none" strike="noStrike">
                          <a:effectLst/>
                          <a:latin typeface="微软雅黑" pitchFamily="34" charset="-122"/>
                          <a:ea typeface="微软雅黑" pitchFamily="34" charset="-122"/>
                        </a:rPr>
                        <a:t>无锡市广播电视大学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27</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133</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新疆生产建设兵团广播电视大学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r>
              <a:tr h="260662">
                <a:tc>
                  <a:txBody>
                    <a:bodyPr/>
                    <a:lstStyle/>
                    <a:p>
                      <a:pPr algn="ctr" fontAlgn="ctr"/>
                      <a:r>
                        <a:rPr lang="zh-CN" altLang="en-US" sz="1200" u="none" strike="noStrike">
                          <a:effectLst/>
                          <a:latin typeface="微软雅黑" pitchFamily="34" charset="-122"/>
                          <a:ea typeface="微软雅黑" pitchFamily="34" charset="-122"/>
                        </a:rPr>
                        <a:t>淄博广播电视大学</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牡丹江大学</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dirty="0">
                          <a:effectLst/>
                          <a:latin typeface="微软雅黑" pitchFamily="34" charset="-122"/>
                          <a:ea typeface="微软雅黑" pitchFamily="34" charset="-122"/>
                        </a:rPr>
                        <a:t>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zh-CN" altLang="en-US" sz="1200" u="none" strike="noStrike">
                          <a:effectLst/>
                          <a:latin typeface="微软雅黑" pitchFamily="34" charset="-122"/>
                          <a:ea typeface="微软雅黑" pitchFamily="34" charset="-122"/>
                        </a:rPr>
                        <a:t>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r>
              <a:tr h="382473">
                <a:tc>
                  <a:txBody>
                    <a:bodyPr/>
                    <a:lstStyle/>
                    <a:p>
                      <a:pPr algn="ctr" fontAlgn="ctr"/>
                      <a:r>
                        <a:rPr lang="zh-CN" altLang="en-US" sz="1200" u="none" strike="noStrike">
                          <a:effectLst/>
                          <a:latin typeface="微软雅黑" pitchFamily="34" charset="-122"/>
                          <a:ea typeface="微软雅黑" pitchFamily="34" charset="-122"/>
                        </a:rPr>
                        <a:t> 珠海广播电视大学 </a:t>
                      </a:r>
                      <a:endParaRPr lang="zh-CN" altLang="en-US"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15</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algn="ctr" fontAlgn="ctr"/>
                      <a:r>
                        <a:rPr lang="en-US" altLang="zh-CN" sz="1200" u="none" strike="noStrike">
                          <a:effectLst/>
                          <a:latin typeface="微软雅黑" pitchFamily="34" charset="-122"/>
                          <a:ea typeface="微软雅黑" pitchFamily="34" charset="-122"/>
                        </a:rPr>
                        <a:t>41</a:t>
                      </a:r>
                      <a:endParaRPr lang="en-US" altLang="zh-CN" sz="1200" b="0" i="0" u="none" strike="noStrike">
                        <a:solidFill>
                          <a:srgbClr val="000000"/>
                        </a:solidFill>
                        <a:effectLst/>
                        <a:latin typeface="微软雅黑" pitchFamily="34" charset="-122"/>
                        <a:ea typeface="微软雅黑" pitchFamily="34" charset="-122"/>
                      </a:endParaRPr>
                    </a:p>
                  </a:txBody>
                  <a:tcPr marL="9525" marR="9525" marT="952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200" u="none" strike="noStrike" dirty="0">
                          <a:effectLst/>
                          <a:latin typeface="微软雅黑" pitchFamily="34" charset="-122"/>
                          <a:ea typeface="微软雅黑" pitchFamily="34" charset="-122"/>
                        </a:rPr>
                        <a:t>　</a:t>
                      </a:r>
                      <a:r>
                        <a:rPr lang="zh-CN" altLang="en-US" sz="1200" u="none" strike="noStrike" dirty="0" smtClean="0">
                          <a:effectLst/>
                          <a:latin typeface="微软雅黑" pitchFamily="34" charset="-122"/>
                          <a:ea typeface="微软雅黑" pitchFamily="34" charset="-122"/>
                        </a:rPr>
                        <a:t>中央广播电视大学西藏学院</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l" fontAlgn="ctr"/>
                      <a:r>
                        <a:rPr lang="zh-CN" altLang="en-US" sz="1200" u="none" strike="noStrike" dirty="0">
                          <a:effectLst/>
                          <a:latin typeface="微软雅黑" pitchFamily="34" charset="-122"/>
                          <a:ea typeface="微软雅黑" pitchFamily="34" charset="-122"/>
                        </a:rPr>
                        <a:t>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c>
                  <a:txBody>
                    <a:bodyPr/>
                    <a:lstStyle/>
                    <a:p>
                      <a:pPr algn="l" fontAlgn="ctr"/>
                      <a:r>
                        <a:rPr lang="zh-CN" altLang="en-US" sz="1200" u="none" strike="noStrike" dirty="0">
                          <a:effectLst/>
                          <a:latin typeface="微软雅黑" pitchFamily="34" charset="-122"/>
                          <a:ea typeface="微软雅黑" pitchFamily="34" charset="-122"/>
                        </a:rPr>
                        <a:t>　</a:t>
                      </a:r>
                      <a:endParaRPr lang="zh-CN" altLang="en-US" sz="1200" b="0" i="0" u="none" strike="noStrike" dirty="0">
                        <a:solidFill>
                          <a:srgbClr val="000000"/>
                        </a:solidFill>
                        <a:effectLst/>
                        <a:latin typeface="微软雅黑" pitchFamily="34" charset="-122"/>
                        <a:ea typeface="微软雅黑" pitchFamily="34" charset="-122"/>
                      </a:endParaRPr>
                    </a:p>
                  </a:txBody>
                  <a:tcPr marL="9525" marR="9525" marT="9526" marB="0" anchor="ctr"/>
                </a:tc>
              </a:tr>
            </a:tbl>
          </a:graphicData>
        </a:graphic>
      </p:graphicFrame>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7"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a:t>
            </a:r>
            <a:r>
              <a:rPr lang="zh-CN" altLang="en-US" sz="1800" b="1" dirty="0" smtClean="0">
                <a:solidFill>
                  <a:schemeClr val="tx1">
                    <a:lumMod val="75000"/>
                    <a:lumOff val="25000"/>
                  </a:schemeClr>
                </a:solidFill>
                <a:latin typeface="微软雅黑" pitchFamily="34" charset="-122"/>
                <a:ea typeface="微软雅黑" pitchFamily="34" charset="-122"/>
              </a:rPr>
              <a:t>资源共享应用服务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18" name="矩形 3"/>
          <p:cNvSpPr>
            <a:spLocks noChangeArrowheads="1"/>
          </p:cNvSpPr>
          <p:nvPr/>
        </p:nvSpPr>
        <p:spPr bwMode="auto">
          <a:xfrm>
            <a:off x="684213" y="1707654"/>
            <a:ext cx="8137525" cy="338554"/>
          </a:xfrm>
          <a:prstGeom prst="rect">
            <a:avLst/>
          </a:prstGeom>
          <a:noFill/>
          <a:ln w="9525">
            <a:noFill/>
            <a:miter lim="800000"/>
            <a:headEnd/>
            <a:tailEnd/>
          </a:ln>
        </p:spPr>
        <p:txBody>
          <a:bodyPr>
            <a:spAutoFit/>
          </a:bodyPr>
          <a:lstStyle/>
          <a:p>
            <a:pPr marL="0" lvl="1">
              <a:spcBef>
                <a:spcPct val="20000"/>
              </a:spcBef>
            </a:pPr>
            <a:r>
              <a:rPr lang="zh-CN" altLang="en-US" sz="1600" b="1" dirty="0">
                <a:solidFill>
                  <a:srgbClr val="000000"/>
                </a:solidFill>
                <a:latin typeface="微软雅黑" pitchFamily="34" charset="-122"/>
                <a:ea typeface="微软雅黑" pitchFamily="34" charset="-122"/>
              </a:rPr>
              <a:t>（</a:t>
            </a:r>
            <a:r>
              <a:rPr lang="en-US" altLang="zh-CN" sz="1600" b="1" dirty="0">
                <a:solidFill>
                  <a:srgbClr val="000000"/>
                </a:solidFill>
                <a:latin typeface="微软雅黑" pitchFamily="34" charset="-122"/>
                <a:ea typeface="微软雅黑" pitchFamily="34" charset="-122"/>
              </a:rPr>
              <a:t>1</a:t>
            </a:r>
            <a:r>
              <a:rPr lang="zh-CN" altLang="en-US" sz="1600" b="1" dirty="0">
                <a:solidFill>
                  <a:srgbClr val="000000"/>
                </a:solidFill>
                <a:latin typeface="微软雅黑" pitchFamily="34" charset="-122"/>
                <a:ea typeface="微软雅黑" pitchFamily="34" charset="-122"/>
              </a:rPr>
              <a:t>）为地方开放大学的建设提供资源支撑</a:t>
            </a:r>
            <a:endParaRPr lang="en-US" altLang="zh-CN" sz="1600" b="1" dirty="0">
              <a:solidFill>
                <a:srgbClr val="000000"/>
              </a:solidFill>
              <a:latin typeface="微软雅黑" pitchFamily="34" charset="-122"/>
              <a:ea typeface="微软雅黑" pitchFamily="34" charset="-122"/>
            </a:endParaRPr>
          </a:p>
        </p:txBody>
      </p:sp>
      <p:sp>
        <p:nvSpPr>
          <p:cNvPr id="19" name="矩形 18"/>
          <p:cNvSpPr/>
          <p:nvPr/>
        </p:nvSpPr>
        <p:spPr>
          <a:xfrm>
            <a:off x="0" y="2410064"/>
            <a:ext cx="9144001" cy="1733322"/>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sp>
        <p:nvSpPr>
          <p:cNvPr id="20" name="Rectangle 7"/>
          <p:cNvSpPr txBox="1">
            <a:spLocks noChangeArrowheads="1"/>
          </p:cNvSpPr>
          <p:nvPr/>
        </p:nvSpPr>
        <p:spPr bwMode="auto">
          <a:xfrm>
            <a:off x="971600" y="2703472"/>
            <a:ext cx="7344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defRPr/>
            </a:pPr>
            <a:r>
              <a:rPr lang="zh-CN" altLang="en-US" sz="1600" dirty="0" smtClean="0">
                <a:latin typeface="微软雅黑" pitchFamily="34" charset="-122"/>
                <a:ea typeface="微软雅黑" pitchFamily="34" charset="-122"/>
              </a:rPr>
              <a:t>       黑龙江、山西等多家分中心在典型应用示范工作中，结合开放大学</a:t>
            </a:r>
            <a:r>
              <a:rPr lang="zh-CN" altLang="zh-CN" sz="1600" dirty="0" smtClean="0">
                <a:latin typeface="微软雅黑" pitchFamily="34" charset="-122"/>
                <a:ea typeface="微软雅黑" pitchFamily="34" charset="-122"/>
              </a:rPr>
              <a:t>建设</a:t>
            </a:r>
            <a:r>
              <a:rPr lang="zh-CN" altLang="en-US" sz="1600" dirty="0" smtClean="0">
                <a:latin typeface="微软雅黑" pitchFamily="34" charset="-122"/>
                <a:ea typeface="微软雅黑" pitchFamily="34" charset="-122"/>
              </a:rPr>
              <a:t>的实际需求</a:t>
            </a:r>
            <a:r>
              <a:rPr lang="zh-CN"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力争</a:t>
            </a:r>
            <a:r>
              <a:rPr lang="zh-CN" altLang="zh-CN" sz="1600" dirty="0" smtClean="0">
                <a:latin typeface="微软雅黑" pitchFamily="34" charset="-122"/>
                <a:ea typeface="微软雅黑" pitchFamily="34" charset="-122"/>
              </a:rPr>
              <a:t>使国家数字化学习资源中心分中心为</a:t>
            </a:r>
            <a:r>
              <a:rPr lang="zh-CN" altLang="en-US" sz="1600" dirty="0" smtClean="0">
                <a:latin typeface="微软雅黑" pitchFamily="34" charset="-122"/>
                <a:ea typeface="微软雅黑" pitchFamily="34" charset="-122"/>
              </a:rPr>
              <a:t>地方</a:t>
            </a:r>
            <a:r>
              <a:rPr lang="zh-CN" altLang="zh-CN" sz="1600" dirty="0" smtClean="0">
                <a:latin typeface="微软雅黑" pitchFamily="34" charset="-122"/>
                <a:ea typeface="微软雅黑" pitchFamily="34" charset="-122"/>
              </a:rPr>
              <a:t>开放大学的</a:t>
            </a:r>
            <a:r>
              <a:rPr lang="zh-CN" altLang="en-US" sz="1600" dirty="0" smtClean="0">
                <a:latin typeface="微软雅黑" pitchFamily="34" charset="-122"/>
                <a:ea typeface="微软雅黑" pitchFamily="34" charset="-122"/>
              </a:rPr>
              <a:t>资源建设提供有力的</a:t>
            </a:r>
            <a:r>
              <a:rPr lang="zh-CN" altLang="zh-CN" sz="1600" dirty="0" smtClean="0">
                <a:latin typeface="微软雅黑" pitchFamily="34" charset="-122"/>
                <a:ea typeface="微软雅黑" pitchFamily="34" charset="-122"/>
              </a:rPr>
              <a:t>支撑，服务于学历教育、非学历教育和学习型社会的建设。</a:t>
            </a:r>
            <a:endParaRPr lang="en-US" altLang="zh-CN" sz="1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left)">
                                      <p:cBhvr>
                                        <p:cTn id="15" dur="500"/>
                                        <p:tgtEl>
                                          <p:spTgt spid="17">
                                            <p:bg/>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0" y="1814494"/>
            <a:ext cx="9144001" cy="237626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72" name="Rectangle 7"/>
          <p:cNvSpPr txBox="1">
            <a:spLocks noChangeArrowheads="1"/>
          </p:cNvSpPr>
          <p:nvPr/>
        </p:nvSpPr>
        <p:spPr bwMode="auto">
          <a:xfrm>
            <a:off x="971600" y="1983005"/>
            <a:ext cx="7344816" cy="203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buFont typeface="Arial" pitchFamily="34" charset="0"/>
              <a:buNone/>
              <a:defRPr/>
            </a:pPr>
            <a:r>
              <a:rPr lang="zh-CN" altLang="en-US" sz="2200" b="1" dirty="0" smtClean="0">
                <a:solidFill>
                  <a:srgbClr val="000000"/>
                </a:solidFill>
              </a:rPr>
              <a:t>     </a:t>
            </a:r>
            <a:r>
              <a:rPr lang="zh-CN" altLang="en-US" sz="1600" dirty="0" smtClean="0">
                <a:latin typeface="微软雅黑" pitchFamily="34" charset="-122"/>
                <a:ea typeface="微软雅黑" pitchFamily="34" charset="-122"/>
              </a:rPr>
              <a:t>在中央广播电视大学的支持下，国家数字化学习资源中心对现有的系统运行环境进行了升级改造，在原有的基础上，增加了服务器、存储设备和网络设备，并对网络带宽进行了扩展，总共费用达</a:t>
            </a:r>
            <a:r>
              <a:rPr lang="en-US" altLang="zh-CN" sz="1600" dirty="0" smtClean="0">
                <a:latin typeface="微软雅黑" pitchFamily="34" charset="-122"/>
                <a:ea typeface="微软雅黑" pitchFamily="34" charset="-122"/>
              </a:rPr>
              <a:t>500</a:t>
            </a:r>
            <a:r>
              <a:rPr lang="zh-CN" altLang="en-US" sz="1600" dirty="0" smtClean="0">
                <a:latin typeface="微软雅黑" pitchFamily="34" charset="-122"/>
                <a:ea typeface="微软雅黑" pitchFamily="34" charset="-122"/>
              </a:rPr>
              <a:t>万元；同时，开发团队针对系统功能进行了持续优化改进，并开发出基于资源应用的泛在备课平台和学习平台，为远程教育的教和学提供有力的技术支撑。</a:t>
            </a:r>
            <a:endParaRPr lang="en-US" altLang="zh-CN" sz="1600" dirty="0" smtClean="0">
              <a:latin typeface="微软雅黑" pitchFamily="34" charset="-122"/>
              <a:ea typeface="微软雅黑" pitchFamily="34" charset="-122"/>
            </a:endParaRPr>
          </a:p>
        </p:txBody>
      </p:sp>
      <p:pic>
        <p:nvPicPr>
          <p:cNvPr id="7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bg/>
                                          </p:spTgt>
                                        </p:tgtEl>
                                        <p:attrNameLst>
                                          <p:attrName>style.visibility</p:attrName>
                                        </p:attrNameLst>
                                      </p:cBhvr>
                                      <p:to>
                                        <p:strVal val="visible"/>
                                      </p:to>
                                    </p:set>
                                    <p:animEffect transition="in" filter="wipe(left)">
                                      <p:cBhvr>
                                        <p:cTn id="7" dur="500"/>
                                        <p:tgtEl>
                                          <p:spTgt spid="71">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txEl>
                                              <p:pRg st="0" end="0"/>
                                            </p:txEl>
                                          </p:spTgt>
                                        </p:tgtEl>
                                        <p:attrNameLst>
                                          <p:attrName>style.visibility</p:attrName>
                                        </p:attrNameLst>
                                      </p:cBhvr>
                                      <p:to>
                                        <p:strVal val="visible"/>
                                      </p:to>
                                    </p:set>
                                    <p:animEffect transition="in" filter="wipe(left)">
                                      <p:cBhvr>
                                        <p:cTn id="11" dur="500"/>
                                        <p:tgtEl>
                                          <p:spTgt spid="7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1" grpId="0" build="p" animBg="1"/>
      <p:bldP spid="7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7"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a:t>
            </a:r>
            <a:r>
              <a:rPr lang="zh-CN" altLang="en-US" sz="1800" b="1" dirty="0" smtClean="0">
                <a:solidFill>
                  <a:schemeClr val="tx1">
                    <a:lumMod val="75000"/>
                    <a:lumOff val="25000"/>
                  </a:schemeClr>
                </a:solidFill>
                <a:latin typeface="微软雅黑" pitchFamily="34" charset="-122"/>
                <a:ea typeface="微软雅黑" pitchFamily="34" charset="-122"/>
              </a:rPr>
              <a:t>资源共享应用服务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18" name="矩形 3"/>
          <p:cNvSpPr>
            <a:spLocks noChangeArrowheads="1"/>
          </p:cNvSpPr>
          <p:nvPr/>
        </p:nvSpPr>
        <p:spPr bwMode="auto">
          <a:xfrm>
            <a:off x="684213" y="1707654"/>
            <a:ext cx="8137525" cy="338554"/>
          </a:xfrm>
          <a:prstGeom prst="rect">
            <a:avLst/>
          </a:prstGeom>
          <a:noFill/>
          <a:ln w="9525">
            <a:noFill/>
            <a:miter lim="800000"/>
            <a:headEnd/>
            <a:tailEnd/>
          </a:ln>
        </p:spPr>
        <p:txBody>
          <a:bodyPr>
            <a:spAutoFit/>
          </a:bodyPr>
          <a:lstStyle/>
          <a:p>
            <a:pPr marL="0" lvl="1">
              <a:spcBef>
                <a:spcPct val="20000"/>
              </a:spcBef>
            </a:pPr>
            <a:r>
              <a:rPr lang="zh-CN" altLang="en-US" sz="1600" b="1" dirty="0" smtClean="0">
                <a:solidFill>
                  <a:srgbClr val="000000"/>
                </a:solidFill>
                <a:latin typeface="微软雅黑" pitchFamily="34" charset="-122"/>
                <a:ea typeface="微软雅黑" pitchFamily="34" charset="-122"/>
              </a:rPr>
              <a:t>（</a:t>
            </a:r>
            <a:r>
              <a:rPr lang="en-US" altLang="zh-CN" sz="1600" b="1" dirty="0" smtClean="0">
                <a:solidFill>
                  <a:srgbClr val="000000"/>
                </a:solidFill>
                <a:latin typeface="微软雅黑" pitchFamily="34" charset="-122"/>
                <a:ea typeface="微软雅黑" pitchFamily="34" charset="-122"/>
              </a:rPr>
              <a:t>2</a:t>
            </a:r>
            <a:r>
              <a:rPr lang="zh-CN" altLang="en-US" sz="1600" b="1" dirty="0" smtClean="0">
                <a:solidFill>
                  <a:srgbClr val="000000"/>
                </a:solidFill>
                <a:latin typeface="微软雅黑" pitchFamily="34" charset="-122"/>
                <a:ea typeface="微软雅黑" pitchFamily="34" charset="-122"/>
              </a:rPr>
              <a:t>）为电大系统学历教育</a:t>
            </a:r>
            <a:r>
              <a:rPr lang="zh-CN" altLang="en-US" sz="1600" b="1" smtClean="0">
                <a:solidFill>
                  <a:srgbClr val="000000"/>
                </a:solidFill>
                <a:latin typeface="微软雅黑" pitchFamily="34" charset="-122"/>
                <a:ea typeface="微软雅黑" pitchFamily="34" charset="-122"/>
              </a:rPr>
              <a:t>提供资源</a:t>
            </a:r>
            <a:endParaRPr lang="en-US" altLang="zh-CN" sz="1600" b="1" dirty="0">
              <a:solidFill>
                <a:srgbClr val="000000"/>
              </a:solidFill>
              <a:latin typeface="微软雅黑" pitchFamily="34" charset="-122"/>
              <a:ea typeface="微软雅黑" pitchFamily="34" charset="-122"/>
            </a:endParaRPr>
          </a:p>
        </p:txBody>
      </p:sp>
      <p:sp>
        <p:nvSpPr>
          <p:cNvPr id="19" name="矩形 18"/>
          <p:cNvSpPr/>
          <p:nvPr/>
        </p:nvSpPr>
        <p:spPr>
          <a:xfrm>
            <a:off x="0" y="2410064"/>
            <a:ext cx="9144001" cy="1733322"/>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sp>
        <p:nvSpPr>
          <p:cNvPr id="20" name="Rectangle 7"/>
          <p:cNvSpPr txBox="1">
            <a:spLocks noChangeArrowheads="1"/>
          </p:cNvSpPr>
          <p:nvPr/>
        </p:nvSpPr>
        <p:spPr bwMode="auto">
          <a:xfrm>
            <a:off x="971600" y="2703472"/>
            <a:ext cx="7344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defRPr/>
            </a:pPr>
            <a:r>
              <a:rPr lang="zh-CN" altLang="en-US" sz="1600" dirty="0" smtClean="0">
                <a:latin typeface="微软雅黑" pitchFamily="34" charset="-122"/>
                <a:ea typeface="微软雅黑" pitchFamily="34" charset="-122"/>
              </a:rPr>
              <a:t>       北京、安徽、无锡等分中心将自</a:t>
            </a:r>
            <a:r>
              <a:rPr lang="zh-CN" altLang="zh-CN" sz="1600" dirty="0" smtClean="0">
                <a:latin typeface="微软雅黑" pitchFamily="34" charset="-122"/>
                <a:ea typeface="微软雅黑" pitchFamily="34" charset="-122"/>
              </a:rPr>
              <a:t>建与共建的优秀课件、非统设课程、历年参与课件大赛的优秀作品与培训类课程等资源</a:t>
            </a:r>
            <a:r>
              <a:rPr lang="zh-CN" altLang="en-US" sz="1600" dirty="0" smtClean="0">
                <a:latin typeface="微软雅黑" pitchFamily="34" charset="-122"/>
                <a:ea typeface="微软雅黑" pitchFamily="34" charset="-122"/>
              </a:rPr>
              <a:t>整合至分中心系统，用多种方式向师生提供资源服务。</a:t>
            </a:r>
            <a:endParaRPr lang="en-US" altLang="zh-CN" sz="1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7"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a:t>
            </a:r>
            <a:r>
              <a:rPr lang="zh-CN" altLang="en-US" sz="1800" b="1" dirty="0" smtClean="0">
                <a:solidFill>
                  <a:schemeClr val="tx1">
                    <a:lumMod val="75000"/>
                    <a:lumOff val="25000"/>
                  </a:schemeClr>
                </a:solidFill>
                <a:latin typeface="微软雅黑" pitchFamily="34" charset="-122"/>
                <a:ea typeface="微软雅黑" pitchFamily="34" charset="-122"/>
              </a:rPr>
              <a:t>资源共享应用服务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18" name="矩形 3"/>
          <p:cNvSpPr>
            <a:spLocks noChangeArrowheads="1"/>
          </p:cNvSpPr>
          <p:nvPr/>
        </p:nvSpPr>
        <p:spPr bwMode="auto">
          <a:xfrm>
            <a:off x="684213" y="1707654"/>
            <a:ext cx="8137525" cy="338554"/>
          </a:xfrm>
          <a:prstGeom prst="rect">
            <a:avLst/>
          </a:prstGeom>
          <a:noFill/>
          <a:ln w="9525">
            <a:noFill/>
            <a:miter lim="800000"/>
            <a:headEnd/>
            <a:tailEnd/>
          </a:ln>
        </p:spPr>
        <p:txBody>
          <a:bodyPr>
            <a:spAutoFit/>
          </a:bodyPr>
          <a:lstStyle/>
          <a:p>
            <a:pPr marL="0" lvl="1">
              <a:spcBef>
                <a:spcPct val="20000"/>
              </a:spcBef>
            </a:pPr>
            <a:r>
              <a:rPr lang="zh-CN" altLang="en-US" sz="1600" b="1" dirty="0" smtClean="0">
                <a:solidFill>
                  <a:srgbClr val="000000"/>
                </a:solidFill>
                <a:latin typeface="微软雅黑" pitchFamily="34" charset="-122"/>
                <a:ea typeface="微软雅黑" pitchFamily="34" charset="-122"/>
              </a:rPr>
              <a:t>（</a:t>
            </a:r>
            <a:r>
              <a:rPr lang="en-US" altLang="zh-CN" sz="1600" b="1" dirty="0" smtClean="0">
                <a:solidFill>
                  <a:srgbClr val="000000"/>
                </a:solidFill>
                <a:latin typeface="微软雅黑" pitchFamily="34" charset="-122"/>
                <a:ea typeface="微软雅黑" pitchFamily="34" charset="-122"/>
              </a:rPr>
              <a:t>2</a:t>
            </a:r>
            <a:r>
              <a:rPr lang="zh-CN" altLang="en-US" sz="1600" b="1" dirty="0" smtClean="0">
                <a:solidFill>
                  <a:srgbClr val="000000"/>
                </a:solidFill>
                <a:latin typeface="微软雅黑" pitchFamily="34" charset="-122"/>
                <a:ea typeface="微软雅黑" pitchFamily="34" charset="-122"/>
              </a:rPr>
              <a:t>）为电大系统学历教育提供资源</a:t>
            </a:r>
            <a:endParaRPr lang="en-US" altLang="zh-CN" sz="1600" b="1" dirty="0">
              <a:solidFill>
                <a:srgbClr val="000000"/>
              </a:solidFill>
              <a:latin typeface="微软雅黑" pitchFamily="34" charset="-122"/>
              <a:ea typeface="微软雅黑" pitchFamily="34" charset="-122"/>
            </a:endParaRPr>
          </a:p>
        </p:txBody>
      </p:sp>
      <p:sp>
        <p:nvSpPr>
          <p:cNvPr id="20" name="Rectangle 7"/>
          <p:cNvSpPr txBox="1">
            <a:spLocks noChangeArrowheads="1"/>
          </p:cNvSpPr>
          <p:nvPr/>
        </p:nvSpPr>
        <p:spPr bwMode="auto">
          <a:xfrm>
            <a:off x="440248" y="2279650"/>
            <a:ext cx="35283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defRPr/>
            </a:pPr>
            <a:r>
              <a:rPr lang="zh-CN" altLang="en-US" sz="1600" dirty="0" smtClean="0">
                <a:latin typeface="微软雅黑" pitchFamily="34" charset="-122"/>
                <a:ea typeface="微软雅黑" pitchFamily="34" charset="-122"/>
              </a:rPr>
              <a:t>       北京</a:t>
            </a:r>
            <a:r>
              <a:rPr lang="zh-CN" altLang="zh-CN" sz="1600" dirty="0" smtClean="0">
                <a:latin typeface="微软雅黑" pitchFamily="34" charset="-122"/>
                <a:ea typeface="微软雅黑" pitchFamily="34" charset="-122"/>
              </a:rPr>
              <a:t>分中心平台已经整合包括学历教育和非学历教育在内共</a:t>
            </a:r>
            <a:r>
              <a:rPr lang="en-US" altLang="zh-CN" sz="1600" dirty="0" smtClean="0">
                <a:latin typeface="微软雅黑" pitchFamily="34" charset="-122"/>
                <a:ea typeface="微软雅黑" pitchFamily="34" charset="-122"/>
              </a:rPr>
              <a:t>30</a:t>
            </a:r>
            <a:r>
              <a:rPr lang="zh-CN" altLang="zh-CN" sz="1600" dirty="0" smtClean="0">
                <a:latin typeface="微软雅黑" pitchFamily="34" charset="-122"/>
                <a:ea typeface="微软雅黑" pitchFamily="34" charset="-122"/>
              </a:rPr>
              <a:t>门课程的学习资源，涵盖了</a:t>
            </a:r>
            <a:r>
              <a:rPr lang="zh-CN" altLang="en-US" sz="1600" dirty="0" smtClean="0">
                <a:latin typeface="微软雅黑" pitchFamily="34" charset="-122"/>
                <a:ea typeface="微软雅黑" pitchFamily="34" charset="-122"/>
              </a:rPr>
              <a:t>学</a:t>
            </a:r>
            <a:r>
              <a:rPr lang="zh-CN" altLang="zh-CN" sz="1600" dirty="0" smtClean="0">
                <a:latin typeface="微软雅黑" pitchFamily="34" charset="-122"/>
                <a:ea typeface="微软雅黑" pitchFamily="34" charset="-122"/>
              </a:rPr>
              <a:t>校历年来积累的各类优秀课程</a:t>
            </a:r>
            <a:r>
              <a:rPr lang="zh-CN" altLang="en-US" sz="1600" dirty="0" smtClean="0">
                <a:latin typeface="微软雅黑" pitchFamily="34" charset="-122"/>
                <a:ea typeface="微软雅黑" pitchFamily="34" charset="-122"/>
              </a:rPr>
              <a:t>。这些资源与总中心提供的基础资源，通过分中心系统向师生开放。</a:t>
            </a:r>
            <a:endParaRPr lang="en-US" altLang="zh-CN" sz="1600" dirty="0" smtClean="0">
              <a:latin typeface="微软雅黑" pitchFamily="34" charset="-122"/>
              <a:ea typeface="微软雅黑" pitchFamily="34" charset="-122"/>
            </a:endParaRPr>
          </a:p>
        </p:txBody>
      </p:sp>
      <p:graphicFrame>
        <p:nvGraphicFramePr>
          <p:cNvPr id="21" name="表格 20"/>
          <p:cNvGraphicFramePr>
            <a:graphicFrameLocks noGrp="1"/>
          </p:cNvGraphicFramePr>
          <p:nvPr/>
        </p:nvGraphicFramePr>
        <p:xfrm>
          <a:off x="4211960" y="2283718"/>
          <a:ext cx="4536504" cy="2180987"/>
        </p:xfrm>
        <a:graphic>
          <a:graphicData uri="http://schemas.openxmlformats.org/drawingml/2006/table">
            <a:tbl>
              <a:tblPr firstRow="1" bandRow="1">
                <a:tableStyleId>{7DF18680-E054-41AD-8BC1-D1AEF772440D}</a:tableStyleId>
              </a:tblPr>
              <a:tblGrid>
                <a:gridCol w="2488360"/>
                <a:gridCol w="2048144"/>
              </a:tblGrid>
              <a:tr h="352059">
                <a:tc>
                  <a:txBody>
                    <a:bodyPr/>
                    <a:lstStyle/>
                    <a:p>
                      <a:pPr algn="ctr"/>
                      <a:r>
                        <a:rPr lang="zh-CN" altLang="en-US" sz="1200" dirty="0" smtClean="0">
                          <a:latin typeface="微软雅黑" pitchFamily="34" charset="-122"/>
                          <a:ea typeface="微软雅黑" pitchFamily="34" charset="-122"/>
                        </a:rPr>
                        <a:t>类型</a:t>
                      </a:r>
                      <a:endParaRPr lang="zh-CN" altLang="en-US" sz="1200" dirty="0">
                        <a:latin typeface="微软雅黑" pitchFamily="34" charset="-122"/>
                        <a:ea typeface="微软雅黑" pitchFamily="34" charset="-122"/>
                      </a:endParaRPr>
                    </a:p>
                  </a:txBody>
                  <a:tcPr marL="91435" marR="91435" marT="45736" marB="45736" anchor="ctr"/>
                </a:tc>
                <a:tc>
                  <a:txBody>
                    <a:bodyPr/>
                    <a:lstStyle/>
                    <a:p>
                      <a:pPr algn="ctr"/>
                      <a:r>
                        <a:rPr lang="zh-CN" altLang="en-US" sz="1200" dirty="0" smtClean="0">
                          <a:latin typeface="微软雅黑" pitchFamily="34" charset="-122"/>
                          <a:ea typeface="微软雅黑" pitchFamily="34" charset="-122"/>
                        </a:rPr>
                        <a:t>课程</a:t>
                      </a:r>
                      <a:endParaRPr lang="zh-CN" altLang="en-US" sz="1200" dirty="0">
                        <a:latin typeface="微软雅黑" pitchFamily="34" charset="-122"/>
                        <a:ea typeface="微软雅黑" pitchFamily="34" charset="-122"/>
                      </a:endParaRPr>
                    </a:p>
                  </a:txBody>
                  <a:tcPr marL="91435" marR="91435" marT="45736" marB="45736" anchor="ctr"/>
                </a:tc>
              </a:tr>
              <a:tr h="436572">
                <a:tc>
                  <a:txBody>
                    <a:bodyPr/>
                    <a:lstStyle/>
                    <a:p>
                      <a:r>
                        <a:rPr lang="zh-CN" altLang="zh-CN" sz="1200" dirty="0" smtClean="0">
                          <a:latin typeface="微软雅黑" pitchFamily="34" charset="-122"/>
                          <a:ea typeface="微软雅黑" pitchFamily="34" charset="-122"/>
                        </a:rPr>
                        <a:t>北京市高等教育精品教材获奖课程</a:t>
                      </a:r>
                      <a:endParaRPr lang="zh-CN" altLang="en-US" sz="1200" dirty="0">
                        <a:latin typeface="微软雅黑" pitchFamily="34" charset="-122"/>
                        <a:ea typeface="微软雅黑" pitchFamily="34" charset="-122"/>
                      </a:endParaRPr>
                    </a:p>
                  </a:txBody>
                  <a:tcPr marL="91435" marR="91435" marT="45736" marB="45736" anchor="ctr"/>
                </a:tc>
                <a:tc>
                  <a:txBody>
                    <a:bodyPr/>
                    <a:lstStyle/>
                    <a:p>
                      <a:r>
                        <a:rPr lang="zh-CN" altLang="zh-CN" sz="1200" dirty="0" smtClean="0">
                          <a:latin typeface="微软雅黑" pitchFamily="34" charset="-122"/>
                          <a:ea typeface="微软雅黑" pitchFamily="34" charset="-122"/>
                        </a:rPr>
                        <a:t>《动态网页制作》</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《中国现当代文学名著选讲》</a:t>
                      </a:r>
                      <a:endParaRPr lang="zh-CN" altLang="en-US" sz="1200" dirty="0">
                        <a:latin typeface="微软雅黑" pitchFamily="34" charset="-122"/>
                        <a:ea typeface="微软雅黑" pitchFamily="34" charset="-122"/>
                      </a:endParaRPr>
                    </a:p>
                  </a:txBody>
                  <a:tcPr marL="91435" marR="91435" marT="45736" marB="45736" anchor="ctr"/>
                </a:tc>
              </a:tr>
              <a:tr h="611188">
                <a:tc>
                  <a:txBody>
                    <a:bodyPr/>
                    <a:lstStyle/>
                    <a:p>
                      <a:r>
                        <a:rPr lang="zh-CN" altLang="zh-CN" sz="1200" dirty="0" smtClean="0">
                          <a:latin typeface="微软雅黑" pitchFamily="34" charset="-122"/>
                          <a:ea typeface="微软雅黑" pitchFamily="34" charset="-122"/>
                        </a:rPr>
                        <a:t>全国电大网络课程大赛评选获奖作品</a:t>
                      </a:r>
                      <a:r>
                        <a:rPr lang="zh-CN" altLang="en-US" sz="1200" dirty="0" smtClean="0">
                          <a:latin typeface="微软雅黑" pitchFamily="34" charset="-122"/>
                          <a:ea typeface="微软雅黑" pitchFamily="34" charset="-122"/>
                        </a:rPr>
                        <a:t>、</a:t>
                      </a:r>
                      <a:r>
                        <a:rPr lang="zh-CN" altLang="zh-CN" sz="1200" dirty="0" smtClean="0">
                          <a:latin typeface="微软雅黑" pitchFamily="34" charset="-122"/>
                          <a:ea typeface="微软雅黑" pitchFamily="34" charset="-122"/>
                        </a:rPr>
                        <a:t>国家级精品课程</a:t>
                      </a:r>
                      <a:endParaRPr lang="zh-CN" altLang="en-US" sz="1200" dirty="0">
                        <a:latin typeface="微软雅黑" pitchFamily="34" charset="-122"/>
                        <a:ea typeface="微软雅黑" pitchFamily="34" charset="-122"/>
                      </a:endParaRPr>
                    </a:p>
                  </a:txBody>
                  <a:tcPr marL="91435" marR="91435" marT="45736" marB="45736" anchor="ctr"/>
                </a:tc>
                <a:tc>
                  <a:txBody>
                    <a:bodyPr/>
                    <a:lstStyle/>
                    <a:p>
                      <a:r>
                        <a:rPr lang="zh-CN" altLang="zh-CN" sz="1200" dirty="0" smtClean="0">
                          <a:latin typeface="微软雅黑" pitchFamily="34" charset="-122"/>
                          <a:ea typeface="微软雅黑" pitchFamily="34" charset="-122"/>
                        </a:rPr>
                        <a:t>《企业信息管理》</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《多媒体技术基础（本）》</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《人力资源管理》</a:t>
                      </a:r>
                      <a:endParaRPr lang="zh-CN" altLang="en-US" sz="1200" dirty="0">
                        <a:latin typeface="微软雅黑" pitchFamily="34" charset="-122"/>
                        <a:ea typeface="微软雅黑" pitchFamily="34" charset="-122"/>
                      </a:endParaRPr>
                    </a:p>
                  </a:txBody>
                  <a:tcPr marL="91435" marR="91435" marT="45736" marB="45736" anchor="ctr"/>
                </a:tc>
              </a:tr>
              <a:tr h="436572">
                <a:tc>
                  <a:txBody>
                    <a:bodyPr/>
                    <a:lstStyle/>
                    <a:p>
                      <a:r>
                        <a:rPr lang="zh-CN" altLang="en-US" sz="1200" dirty="0" smtClean="0">
                          <a:latin typeface="微软雅黑" pitchFamily="34" charset="-122"/>
                          <a:ea typeface="微软雅黑" pitchFamily="34" charset="-122"/>
                        </a:rPr>
                        <a:t>开放教育课程</a:t>
                      </a:r>
                      <a:endParaRPr lang="zh-CN" altLang="en-US" sz="1200" dirty="0">
                        <a:latin typeface="微软雅黑" pitchFamily="34" charset="-122"/>
                        <a:ea typeface="微软雅黑" pitchFamily="34" charset="-122"/>
                      </a:endParaRPr>
                    </a:p>
                  </a:txBody>
                  <a:tcPr marL="91435" marR="91435" marT="45736" marB="45736" anchor="ctr"/>
                </a:tc>
                <a:tc>
                  <a:txBody>
                    <a:bodyPr/>
                    <a:lstStyle/>
                    <a:p>
                      <a:r>
                        <a:rPr lang="zh-CN" altLang="zh-CN" sz="1200" dirty="0" smtClean="0">
                          <a:latin typeface="微软雅黑" pitchFamily="34" charset="-122"/>
                          <a:ea typeface="微软雅黑" pitchFamily="34" charset="-122"/>
                        </a:rPr>
                        <a:t>《高级财务会计》</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《英语翻译基础》</a:t>
                      </a:r>
                      <a:endParaRPr lang="zh-CN" altLang="en-US" sz="1200" dirty="0">
                        <a:latin typeface="微软雅黑" pitchFamily="34" charset="-122"/>
                        <a:ea typeface="微软雅黑" pitchFamily="34" charset="-122"/>
                      </a:endParaRPr>
                    </a:p>
                  </a:txBody>
                  <a:tcPr marL="91435" marR="91435" marT="45736" marB="45736" anchor="ctr"/>
                </a:tc>
              </a:tr>
              <a:tr h="261955">
                <a:tc>
                  <a:txBody>
                    <a:bodyPr/>
                    <a:lstStyle/>
                    <a:p>
                      <a:r>
                        <a:rPr lang="zh-CN" altLang="en-US" sz="1200" dirty="0" smtClean="0">
                          <a:latin typeface="微软雅黑" pitchFamily="34" charset="-122"/>
                          <a:ea typeface="微软雅黑" pitchFamily="34" charset="-122"/>
                        </a:rPr>
                        <a:t>新课程</a:t>
                      </a:r>
                      <a:endParaRPr lang="zh-CN" altLang="en-US" sz="1200" dirty="0">
                        <a:latin typeface="微软雅黑" pitchFamily="34" charset="-122"/>
                        <a:ea typeface="微软雅黑" pitchFamily="34" charset="-122"/>
                      </a:endParaRPr>
                    </a:p>
                  </a:txBody>
                  <a:tcPr marL="91435" marR="91435" marT="45736" marB="45736" anchor="ctr"/>
                </a:tc>
                <a:tc>
                  <a:txBody>
                    <a:bodyPr/>
                    <a:lstStyle/>
                    <a:p>
                      <a:r>
                        <a:rPr lang="zh-CN" altLang="zh-CN" sz="1200" dirty="0" smtClean="0">
                          <a:latin typeface="微软雅黑" pitchFamily="34" charset="-122"/>
                          <a:ea typeface="微软雅黑" pitchFamily="34" charset="-122"/>
                        </a:rPr>
                        <a:t>《公共危机管理》</a:t>
                      </a:r>
                      <a:endParaRPr lang="zh-CN" altLang="en-US" sz="1200" dirty="0">
                        <a:latin typeface="微软雅黑" pitchFamily="34" charset="-122"/>
                        <a:ea typeface="微软雅黑" pitchFamily="34" charset="-122"/>
                      </a:endParaRPr>
                    </a:p>
                  </a:txBody>
                  <a:tcPr marL="91435" marR="91435" marT="45736" marB="45736" anchor="ctr"/>
                </a:tc>
              </a:tr>
            </a:tbl>
          </a:graphicData>
        </a:graphic>
      </p:graphicFrame>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7"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a:t>
            </a:r>
            <a:r>
              <a:rPr lang="zh-CN" altLang="en-US" sz="1800" b="1" dirty="0" smtClean="0">
                <a:solidFill>
                  <a:schemeClr val="tx1">
                    <a:lumMod val="75000"/>
                    <a:lumOff val="25000"/>
                  </a:schemeClr>
                </a:solidFill>
                <a:latin typeface="微软雅黑" pitchFamily="34" charset="-122"/>
                <a:ea typeface="微软雅黑" pitchFamily="34" charset="-122"/>
              </a:rPr>
              <a:t>资源共享应用服务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18" name="矩形 3"/>
          <p:cNvSpPr>
            <a:spLocks noChangeArrowheads="1"/>
          </p:cNvSpPr>
          <p:nvPr/>
        </p:nvSpPr>
        <p:spPr bwMode="auto">
          <a:xfrm>
            <a:off x="684213" y="1707654"/>
            <a:ext cx="8137525" cy="338554"/>
          </a:xfrm>
          <a:prstGeom prst="rect">
            <a:avLst/>
          </a:prstGeom>
          <a:noFill/>
          <a:ln w="9525">
            <a:noFill/>
            <a:miter lim="800000"/>
            <a:headEnd/>
            <a:tailEnd/>
          </a:ln>
        </p:spPr>
        <p:txBody>
          <a:bodyPr>
            <a:spAutoFit/>
          </a:bodyPr>
          <a:lstStyle/>
          <a:p>
            <a:pPr marL="0" lvl="1">
              <a:spcBef>
                <a:spcPct val="20000"/>
              </a:spcBef>
            </a:pPr>
            <a:r>
              <a:rPr lang="zh-CN" altLang="en-US" sz="1600" b="1" dirty="0" smtClean="0">
                <a:solidFill>
                  <a:srgbClr val="000000"/>
                </a:solidFill>
                <a:latin typeface="微软雅黑" pitchFamily="34" charset="-122"/>
                <a:ea typeface="微软雅黑" pitchFamily="34" charset="-122"/>
              </a:rPr>
              <a:t>（</a:t>
            </a:r>
            <a:r>
              <a:rPr lang="en-US" altLang="zh-CN" sz="1600" b="1" dirty="0" smtClean="0">
                <a:solidFill>
                  <a:srgbClr val="000000"/>
                </a:solidFill>
                <a:latin typeface="微软雅黑" pitchFamily="34" charset="-122"/>
                <a:ea typeface="微软雅黑" pitchFamily="34" charset="-122"/>
              </a:rPr>
              <a:t>2</a:t>
            </a:r>
            <a:r>
              <a:rPr lang="zh-CN" altLang="en-US" sz="1600" b="1" dirty="0" smtClean="0">
                <a:solidFill>
                  <a:srgbClr val="000000"/>
                </a:solidFill>
                <a:latin typeface="微软雅黑" pitchFamily="34" charset="-122"/>
                <a:ea typeface="微软雅黑" pitchFamily="34" charset="-122"/>
              </a:rPr>
              <a:t>）为电大系统学历教育提供资源</a:t>
            </a:r>
            <a:endParaRPr lang="en-US" altLang="zh-CN" sz="1600" b="1" dirty="0">
              <a:solidFill>
                <a:srgbClr val="000000"/>
              </a:solidFill>
              <a:latin typeface="微软雅黑" pitchFamily="34" charset="-122"/>
              <a:ea typeface="微软雅黑" pitchFamily="34" charset="-122"/>
            </a:endParaRPr>
          </a:p>
        </p:txBody>
      </p:sp>
      <p:sp>
        <p:nvSpPr>
          <p:cNvPr id="19" name="矩形 18"/>
          <p:cNvSpPr/>
          <p:nvPr/>
        </p:nvSpPr>
        <p:spPr>
          <a:xfrm>
            <a:off x="0" y="2283718"/>
            <a:ext cx="9144001" cy="2090512"/>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sp>
        <p:nvSpPr>
          <p:cNvPr id="20" name="Rectangle 7"/>
          <p:cNvSpPr txBox="1">
            <a:spLocks noChangeArrowheads="1"/>
          </p:cNvSpPr>
          <p:nvPr/>
        </p:nvSpPr>
        <p:spPr bwMode="auto">
          <a:xfrm>
            <a:off x="971600" y="2577126"/>
            <a:ext cx="73866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defRPr/>
            </a:pPr>
            <a:r>
              <a:rPr lang="zh-CN" altLang="en-US" sz="1600" dirty="0" smtClean="0">
                <a:latin typeface="微软雅黑" pitchFamily="34" charset="-122"/>
                <a:ea typeface="微软雅黑" pitchFamily="34" charset="-122"/>
              </a:rPr>
              <a:t>      安徽</a:t>
            </a:r>
            <a:r>
              <a:rPr lang="zh-CN" altLang="zh-CN" sz="1600" dirty="0" smtClean="0">
                <a:latin typeface="微软雅黑" pitchFamily="34" charset="-122"/>
                <a:ea typeface="微软雅黑" pitchFamily="34" charset="-122"/>
              </a:rPr>
              <a:t>分中心系统与安徽电大在线互联直通</a:t>
            </a:r>
            <a:r>
              <a:rPr lang="zh-CN" altLang="en-US"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分中心登陆窗口与</a:t>
            </a:r>
            <a:r>
              <a:rPr lang="zh-CN" altLang="en-US" sz="1600" dirty="0" smtClean="0">
                <a:latin typeface="微软雅黑" pitchFamily="34" charset="-122"/>
                <a:ea typeface="微软雅黑" pitchFamily="34" charset="-122"/>
              </a:rPr>
              <a:t>学</a:t>
            </a:r>
            <a:r>
              <a:rPr lang="zh-CN" altLang="zh-CN" sz="1600" dirty="0" smtClean="0">
                <a:latin typeface="微软雅黑" pitchFamily="34" charset="-122"/>
                <a:ea typeface="微软雅黑" pitchFamily="34" charset="-122"/>
              </a:rPr>
              <a:t>校在线学习平台集成在一个页面，方便使用者登陆学习。</a:t>
            </a:r>
            <a:r>
              <a:rPr lang="zh-CN" altLang="en-US" sz="1600" dirty="0" smtClean="0">
                <a:latin typeface="微软雅黑" pitchFamily="34" charset="-122"/>
                <a:ea typeface="微软雅黑" pitchFamily="34" charset="-122"/>
              </a:rPr>
              <a:t>分中心</a:t>
            </a:r>
            <a:r>
              <a:rPr lang="zh-CN" altLang="zh-CN" sz="1600" dirty="0" smtClean="0">
                <a:latin typeface="微软雅黑" pitchFamily="34" charset="-122"/>
                <a:ea typeface="微软雅黑" pitchFamily="34" charset="-122"/>
              </a:rPr>
              <a:t>导入了总中心</a:t>
            </a:r>
            <a:r>
              <a:rPr lang="en-US" altLang="zh-CN" sz="1600" dirty="0" smtClean="0">
                <a:latin typeface="微软雅黑" pitchFamily="34" charset="-122"/>
                <a:ea typeface="微软雅黑" pitchFamily="34" charset="-122"/>
              </a:rPr>
              <a:t>300</a:t>
            </a:r>
            <a:r>
              <a:rPr lang="zh-CN" altLang="zh-CN" sz="1600" dirty="0" smtClean="0">
                <a:latin typeface="微软雅黑" pitchFamily="34" charset="-122"/>
                <a:ea typeface="微软雅黑" pitchFamily="34" charset="-122"/>
              </a:rPr>
              <a:t>门</a:t>
            </a:r>
            <a:r>
              <a:rPr lang="zh-CN" altLang="en-US" sz="1600" dirty="0" smtClean="0">
                <a:latin typeface="微软雅黑" pitchFamily="34" charset="-122"/>
                <a:ea typeface="微软雅黑" pitchFamily="34" charset="-122"/>
              </a:rPr>
              <a:t>基础</a:t>
            </a:r>
            <a:r>
              <a:rPr lang="zh-CN" altLang="zh-CN" sz="1600" dirty="0" smtClean="0">
                <a:latin typeface="微软雅黑" pitchFamily="34" charset="-122"/>
                <a:ea typeface="微软雅黑" pitchFamily="34" charset="-122"/>
              </a:rPr>
              <a:t>课程，上传了</a:t>
            </a:r>
            <a:r>
              <a:rPr lang="en-US" altLang="zh-CN" sz="1600" dirty="0" smtClean="0">
                <a:latin typeface="微软雅黑" pitchFamily="34" charset="-122"/>
                <a:ea typeface="微软雅黑" pitchFamily="34" charset="-122"/>
              </a:rPr>
              <a:t>30</a:t>
            </a:r>
            <a:r>
              <a:rPr lang="zh-CN" altLang="zh-CN" sz="1600" dirty="0" smtClean="0">
                <a:latin typeface="微软雅黑" pitchFamily="34" charset="-122"/>
                <a:ea typeface="微软雅黑" pitchFamily="34" charset="-122"/>
              </a:rPr>
              <a:t>门自建</a:t>
            </a:r>
            <a:r>
              <a:rPr lang="zh-CN" altLang="en-US" sz="1600" dirty="0" smtClean="0">
                <a:latin typeface="微软雅黑" pitchFamily="34" charset="-122"/>
                <a:ea typeface="微软雅黑" pitchFamily="34" charset="-122"/>
              </a:rPr>
              <a:t>课程</a:t>
            </a:r>
            <a:r>
              <a:rPr lang="zh-CN" altLang="zh-CN" sz="1600" dirty="0" smtClean="0">
                <a:latin typeface="微软雅黑" pitchFamily="34" charset="-122"/>
                <a:ea typeface="微软雅黑" pitchFamily="34" charset="-122"/>
              </a:rPr>
              <a:t>，对校内教师进行了资源库使用与编目培训，开始尝试利用资源库资源进行多层次、多模式教学培训。</a:t>
            </a:r>
            <a:endParaRPr lang="en-US" altLang="zh-CN" sz="1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7" name="Rectangle 7"/>
          <p:cNvSpPr>
            <a:spLocks noGrp="1" noChangeArrowheads="1"/>
          </p:cNvSpPr>
          <p:nvPr>
            <p:ph idx="1"/>
          </p:nvPr>
        </p:nvSpPr>
        <p:spPr bwMode="auto">
          <a:xfrm>
            <a:off x="460375" y="987574"/>
            <a:ext cx="8143875" cy="55399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3.</a:t>
            </a:r>
            <a:r>
              <a:rPr lang="zh-CN" altLang="en-US" sz="1800" b="1" dirty="0" smtClean="0">
                <a:solidFill>
                  <a:schemeClr val="tx1">
                    <a:lumMod val="75000"/>
                    <a:lumOff val="25000"/>
                  </a:schemeClr>
                </a:solidFill>
                <a:latin typeface="微软雅黑" pitchFamily="34" charset="-122"/>
                <a:ea typeface="微软雅黑" pitchFamily="34" charset="-122"/>
              </a:rPr>
              <a:t>资源共享应用服务</a:t>
            </a:r>
            <a:endParaRPr lang="en-US" altLang="zh-CN" sz="1800" b="1" dirty="0" smtClean="0">
              <a:solidFill>
                <a:schemeClr val="tx1">
                  <a:lumMod val="75000"/>
                  <a:lumOff val="25000"/>
                </a:schemeClr>
              </a:solidFill>
              <a:latin typeface="微软雅黑" pitchFamily="34" charset="-122"/>
              <a:ea typeface="微软雅黑" pitchFamily="34" charset="-122"/>
            </a:endParaRPr>
          </a:p>
        </p:txBody>
      </p:sp>
      <p:sp>
        <p:nvSpPr>
          <p:cNvPr id="18" name="矩形 3"/>
          <p:cNvSpPr>
            <a:spLocks noChangeArrowheads="1"/>
          </p:cNvSpPr>
          <p:nvPr/>
        </p:nvSpPr>
        <p:spPr bwMode="auto">
          <a:xfrm>
            <a:off x="684213" y="1707654"/>
            <a:ext cx="8137525" cy="338554"/>
          </a:xfrm>
          <a:prstGeom prst="rect">
            <a:avLst/>
          </a:prstGeom>
          <a:noFill/>
          <a:ln w="9525">
            <a:noFill/>
            <a:miter lim="800000"/>
            <a:headEnd/>
            <a:tailEnd/>
          </a:ln>
        </p:spPr>
        <p:txBody>
          <a:bodyPr>
            <a:spAutoFit/>
          </a:bodyPr>
          <a:lstStyle/>
          <a:p>
            <a:pPr marL="0" lvl="1">
              <a:spcBef>
                <a:spcPct val="20000"/>
              </a:spcBef>
            </a:pPr>
            <a:r>
              <a:rPr lang="zh-CN" altLang="en-US" sz="1600" b="1" dirty="0" smtClean="0">
                <a:solidFill>
                  <a:srgbClr val="000000"/>
                </a:solidFill>
                <a:latin typeface="微软雅黑" pitchFamily="34" charset="-122"/>
                <a:ea typeface="微软雅黑" pitchFamily="34" charset="-122"/>
              </a:rPr>
              <a:t>（</a:t>
            </a:r>
            <a:r>
              <a:rPr lang="en-US" altLang="zh-CN" sz="1600" b="1" dirty="0" smtClean="0">
                <a:solidFill>
                  <a:srgbClr val="000000"/>
                </a:solidFill>
                <a:latin typeface="微软雅黑" pitchFamily="34" charset="-122"/>
                <a:ea typeface="微软雅黑" pitchFamily="34" charset="-122"/>
              </a:rPr>
              <a:t>2</a:t>
            </a:r>
            <a:r>
              <a:rPr lang="zh-CN" altLang="en-US" sz="1600" b="1" dirty="0" smtClean="0">
                <a:solidFill>
                  <a:srgbClr val="000000"/>
                </a:solidFill>
                <a:latin typeface="微软雅黑" pitchFamily="34" charset="-122"/>
                <a:ea typeface="微软雅黑" pitchFamily="34" charset="-122"/>
              </a:rPr>
              <a:t>）为电大系统学历教育提供资源</a:t>
            </a:r>
            <a:endParaRPr lang="en-US" altLang="zh-CN" sz="1600" b="1" dirty="0">
              <a:solidFill>
                <a:srgbClr val="000000"/>
              </a:solidFill>
              <a:latin typeface="微软雅黑" pitchFamily="34" charset="-122"/>
              <a:ea typeface="微软雅黑" pitchFamily="34" charset="-122"/>
            </a:endParaRPr>
          </a:p>
        </p:txBody>
      </p:sp>
      <p:sp>
        <p:nvSpPr>
          <p:cNvPr id="19" name="矩形 18"/>
          <p:cNvSpPr/>
          <p:nvPr/>
        </p:nvSpPr>
        <p:spPr>
          <a:xfrm>
            <a:off x="0" y="2283718"/>
            <a:ext cx="9144001" cy="201622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sp>
        <p:nvSpPr>
          <p:cNvPr id="20" name="Rectangle 7"/>
          <p:cNvSpPr txBox="1">
            <a:spLocks noChangeArrowheads="1"/>
          </p:cNvSpPr>
          <p:nvPr/>
        </p:nvSpPr>
        <p:spPr bwMode="auto">
          <a:xfrm>
            <a:off x="971600" y="2571750"/>
            <a:ext cx="73866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defRPr/>
            </a:pPr>
            <a:r>
              <a:rPr lang="zh-CN" altLang="en-US" sz="1600" dirty="0" smtClean="0">
                <a:latin typeface="微软雅黑" pitchFamily="34" charset="-122"/>
                <a:ea typeface="微软雅黑" pitchFamily="34" charset="-122"/>
              </a:rPr>
              <a:t>      无锡分中心</a:t>
            </a:r>
            <a:r>
              <a:rPr lang="zh-CN" altLang="zh-CN" sz="1600" dirty="0" smtClean="0">
                <a:latin typeface="微软雅黑" pitchFamily="34" charset="-122"/>
                <a:ea typeface="微软雅黑" pitchFamily="34" charset="-122"/>
              </a:rPr>
              <a:t>已将总中心首批</a:t>
            </a:r>
            <a:r>
              <a:rPr lang="en-US" altLang="zh-CN" sz="1600" dirty="0" smtClean="0">
                <a:latin typeface="微软雅黑" pitchFamily="34" charset="-122"/>
                <a:ea typeface="微软雅黑" pitchFamily="34" charset="-122"/>
              </a:rPr>
              <a:t>500G</a:t>
            </a:r>
            <a:r>
              <a:rPr lang="zh-CN" altLang="zh-CN" sz="1600" dirty="0" smtClean="0">
                <a:latin typeface="微软雅黑" pitchFamily="34" charset="-122"/>
                <a:ea typeface="微软雅黑" pitchFamily="34" charset="-122"/>
              </a:rPr>
              <a:t>的课程资源导入了平台，并完成</a:t>
            </a:r>
            <a:r>
              <a:rPr lang="en-US" altLang="zh-CN" sz="1600" dirty="0" smtClean="0">
                <a:latin typeface="微软雅黑" pitchFamily="34" charset="-122"/>
                <a:ea typeface="微软雅黑" pitchFamily="34" charset="-122"/>
              </a:rPr>
              <a:t>36</a:t>
            </a:r>
            <a:r>
              <a:rPr lang="zh-CN" altLang="zh-CN" sz="1600" dirty="0" smtClean="0">
                <a:latin typeface="微软雅黑" pitchFamily="34" charset="-122"/>
                <a:ea typeface="微软雅黑" pitchFamily="34" charset="-122"/>
              </a:rPr>
              <a:t>门空中课堂资源</a:t>
            </a:r>
            <a:r>
              <a:rPr lang="zh-CN" altLang="en-US" sz="1600" dirty="0" smtClean="0">
                <a:latin typeface="微软雅黑" pitchFamily="34" charset="-122"/>
                <a:ea typeface="微软雅黑" pitchFamily="34" charset="-122"/>
              </a:rPr>
              <a:t>的</a:t>
            </a:r>
            <a:r>
              <a:rPr lang="zh-CN" altLang="zh-CN" sz="1600" dirty="0" smtClean="0">
                <a:latin typeface="微软雅黑" pitchFamily="34" charset="-122"/>
                <a:ea typeface="微软雅黑" pitchFamily="34" charset="-122"/>
              </a:rPr>
              <a:t>编目入库。通过多种手段为开放教育学员和全日制高职学生提供学历教育课程资源支持</a:t>
            </a:r>
            <a:r>
              <a:rPr lang="zh-CN" altLang="en-US" sz="1600" dirty="0" smtClean="0">
                <a:latin typeface="微软雅黑" pitchFamily="34" charset="-122"/>
                <a:ea typeface="微软雅黑" pitchFamily="34" charset="-122"/>
              </a:rPr>
              <a:t>服务</a:t>
            </a:r>
            <a:r>
              <a:rPr lang="zh-CN" altLang="zh-CN"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8" name="矩形 3"/>
          <p:cNvSpPr>
            <a:spLocks noChangeArrowheads="1"/>
          </p:cNvSpPr>
          <p:nvPr/>
        </p:nvSpPr>
        <p:spPr bwMode="auto">
          <a:xfrm>
            <a:off x="684213" y="1631198"/>
            <a:ext cx="8137525" cy="338554"/>
          </a:xfrm>
          <a:prstGeom prst="rect">
            <a:avLst/>
          </a:prstGeom>
          <a:noFill/>
          <a:ln w="9525">
            <a:noFill/>
            <a:miter lim="800000"/>
            <a:headEnd/>
            <a:tailEnd/>
          </a:ln>
        </p:spPr>
        <p:txBody>
          <a:bodyPr>
            <a:spAutoFit/>
          </a:bodyPr>
          <a:lstStyle/>
          <a:p>
            <a:pPr marL="0" lvl="1">
              <a:spcBef>
                <a:spcPct val="20000"/>
              </a:spcBef>
            </a:pPr>
            <a:r>
              <a:rPr lang="zh-CN" altLang="en-US" sz="1600" b="1" dirty="0" smtClean="0">
                <a:solidFill>
                  <a:srgbClr val="000000"/>
                </a:solidFill>
                <a:latin typeface="微软雅黑" pitchFamily="34" charset="-122"/>
                <a:ea typeface="微软雅黑" pitchFamily="34" charset="-122"/>
              </a:rPr>
              <a:t>（</a:t>
            </a:r>
            <a:r>
              <a:rPr lang="en-US" altLang="zh-CN" sz="1600" b="1" dirty="0" smtClean="0">
                <a:solidFill>
                  <a:srgbClr val="000000"/>
                </a:solidFill>
                <a:latin typeface="微软雅黑" pitchFamily="34" charset="-122"/>
                <a:ea typeface="微软雅黑" pitchFamily="34" charset="-122"/>
              </a:rPr>
              <a:t>3</a:t>
            </a:r>
            <a:r>
              <a:rPr lang="zh-CN" altLang="en-US" sz="1600" b="1" dirty="0" smtClean="0">
                <a:solidFill>
                  <a:srgbClr val="000000"/>
                </a:solidFill>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为全民终身学习型社会的建设提供资源应用服务</a:t>
            </a:r>
            <a:endParaRPr lang="en-US" altLang="zh-CN" sz="1600" b="1" dirty="0">
              <a:solidFill>
                <a:srgbClr val="000000"/>
              </a:solidFill>
              <a:latin typeface="微软雅黑" pitchFamily="34" charset="-122"/>
              <a:ea typeface="微软雅黑" pitchFamily="34" charset="-122"/>
            </a:endParaRPr>
          </a:p>
        </p:txBody>
      </p:sp>
      <p:sp>
        <p:nvSpPr>
          <p:cNvPr id="19" name="矩形 18"/>
          <p:cNvSpPr/>
          <p:nvPr/>
        </p:nvSpPr>
        <p:spPr>
          <a:xfrm>
            <a:off x="0" y="2143122"/>
            <a:ext cx="9144001" cy="235745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smtClean="0">
              <a:solidFill>
                <a:schemeClr val="tx1">
                  <a:lumMod val="50000"/>
                  <a:lumOff val="50000"/>
                </a:schemeClr>
              </a:solidFill>
              <a:latin typeface="华康俪金黑W8(P)" pitchFamily="34" charset="-122"/>
              <a:ea typeface="华康俪金黑W8(P)" pitchFamily="34" charset="-122"/>
            </a:endParaRPr>
          </a:p>
          <a:p>
            <a:pPr algn="ctr"/>
            <a:endParaRPr lang="zh-CN" altLang="en-US" sz="4000" dirty="0">
              <a:solidFill>
                <a:schemeClr val="tx1">
                  <a:lumMod val="50000"/>
                  <a:lumOff val="50000"/>
                </a:schemeClr>
              </a:solidFill>
              <a:latin typeface="华康俪金黑W8(P)" pitchFamily="34" charset="-122"/>
              <a:ea typeface="华康俪金黑W8(P)" pitchFamily="34" charset="-122"/>
            </a:endParaRPr>
          </a:p>
        </p:txBody>
      </p:sp>
      <p:sp>
        <p:nvSpPr>
          <p:cNvPr id="20" name="Rectangle 7"/>
          <p:cNvSpPr txBox="1">
            <a:spLocks noChangeArrowheads="1"/>
          </p:cNvSpPr>
          <p:nvPr/>
        </p:nvSpPr>
        <p:spPr bwMode="auto">
          <a:xfrm>
            <a:off x="971600" y="2346282"/>
            <a:ext cx="738661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spcBef>
                <a:spcPct val="50000"/>
              </a:spcBef>
              <a:defRPr/>
            </a:pPr>
            <a:r>
              <a:rPr lang="zh-CN" altLang="en-US" sz="1600" dirty="0" smtClean="0">
                <a:latin typeface="微软雅黑" pitchFamily="34" charset="-122"/>
                <a:ea typeface="微软雅黑" pitchFamily="34" charset="-122"/>
              </a:rPr>
              <a:t>      安徽、无锡、珠海、武汉、西安、长春、青岛等分中心和温州典型应用示范点积极利用分中心系统资源，在社区教育、农民工培训、军转干部培训、中小学教师继续教育等非学历培训中开展资源共享应用。</a:t>
            </a:r>
            <a:endParaRPr lang="en-US" altLang="zh-CN" sz="1600" dirty="0" smtClean="0">
              <a:latin typeface="微软雅黑" pitchFamily="34" charset="-122"/>
              <a:ea typeface="微软雅黑" pitchFamily="34" charset="-122"/>
            </a:endParaRPr>
          </a:p>
        </p:txBody>
      </p:sp>
      <p:sp>
        <p:nvSpPr>
          <p:cNvPr id="21" name="矩形 1"/>
          <p:cNvSpPr>
            <a:spLocks noChangeArrowheads="1"/>
          </p:cNvSpPr>
          <p:nvPr/>
        </p:nvSpPr>
        <p:spPr bwMode="auto">
          <a:xfrm>
            <a:off x="1000101" y="3455265"/>
            <a:ext cx="7500989" cy="830997"/>
          </a:xfrm>
          <a:prstGeom prst="rect">
            <a:avLst/>
          </a:prstGeom>
          <a:noFill/>
          <a:ln w="9525">
            <a:noFill/>
            <a:miter lim="800000"/>
            <a:headEnd/>
            <a:tailEnd/>
          </a:ln>
        </p:spPr>
        <p:txBody>
          <a:bodyPr wrap="square">
            <a:spAutoFit/>
          </a:bodyPr>
          <a:lstStyle/>
          <a:p>
            <a:pPr marL="0" lvl="1">
              <a:lnSpc>
                <a:spcPct val="150000"/>
              </a:lnSpc>
              <a:spcBef>
                <a:spcPct val="20000"/>
              </a:spcBef>
            </a:pPr>
            <a:r>
              <a:rPr lang="zh-CN" altLang="en-US" sz="1600" dirty="0" smtClean="0">
                <a:latin typeface="微软雅黑" pitchFamily="34" charset="-122"/>
                <a:ea typeface="微软雅黑" pitchFamily="34" charset="-122"/>
              </a:rPr>
              <a:t>       黑龙江分中心、唐山和齐齐哈尔典型应用示范点计划直接在分中心系统平台上构建本地区社区教育学习网，将国家数字化学习中心的资源面向市民服务。</a:t>
            </a:r>
            <a:endParaRPr lang="en-US" altLang="zh-CN" sz="1600" dirty="0" smtClean="0">
              <a:latin typeface="微软雅黑" pitchFamily="34" charset="-122"/>
              <a:ea typeface="微软雅黑" pitchFamily="34" charset="-122"/>
            </a:endParaRPr>
          </a:p>
        </p:txBody>
      </p:sp>
      <p:sp>
        <p:nvSpPr>
          <p:cNvPr id="23" name="Rectangle 7"/>
          <p:cNvSpPr txBox="1">
            <a:spLocks noChangeArrowheads="1"/>
          </p:cNvSpPr>
          <p:nvPr/>
        </p:nvSpPr>
        <p:spPr bwMode="auto">
          <a:xfrm>
            <a:off x="460375" y="987574"/>
            <a:ext cx="8143875" cy="553998"/>
          </a:xfrm>
          <a:prstGeom prst="rect">
            <a:avLst/>
          </a:prstGeom>
          <a:noFill/>
          <a:ln>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50000"/>
              </a:lnSpc>
              <a:spcBef>
                <a:spcPct val="50000"/>
              </a:spcBef>
              <a:spcAft>
                <a:spcPts val="0"/>
              </a:spcAft>
              <a:buClrTx/>
              <a:buSzTx/>
              <a:buFont typeface="Arial" pitchFamily="34" charset="0"/>
              <a:buNone/>
              <a:tabLst/>
              <a:defRPr/>
            </a:pPr>
            <a:r>
              <a:rPr kumimoji="0" lang="zh-CN" altLang="en-US" sz="2000" b="0" i="0" u="none" strike="noStrike" kern="1200" cap="none" spc="0" normalizeH="0" baseline="0" noProof="0" dirty="0" smtClean="0">
                <a:ln>
                  <a:noFill/>
                </a:ln>
                <a:solidFill>
                  <a:schemeClr val="tx1">
                    <a:lumMod val="75000"/>
                    <a:lumOff val="25000"/>
                  </a:schemeClr>
                </a:solidFill>
                <a:effectLst/>
                <a:uLnTx/>
                <a:uFillTx/>
                <a:latin typeface="Broadway" pitchFamily="82" charset="0"/>
                <a:ea typeface="+mn-ea"/>
                <a:cs typeface="+mn-cs"/>
              </a:rPr>
              <a:t> </a:t>
            </a:r>
            <a:r>
              <a:rPr kumimoji="0" lang="en-US" altLang="zh-CN" sz="2000" b="0" i="0" u="none" strike="noStrike" kern="1200" cap="none" spc="0" normalizeH="0" baseline="0" noProof="0" dirty="0" smtClean="0">
                <a:ln>
                  <a:noFill/>
                </a:ln>
                <a:solidFill>
                  <a:schemeClr val="tx1">
                    <a:lumMod val="75000"/>
                    <a:lumOff val="25000"/>
                  </a:schemeClr>
                </a:solidFill>
                <a:effectLst/>
                <a:uLnTx/>
                <a:uFillTx/>
                <a:latin typeface="Broadway" pitchFamily="82" charset="0"/>
                <a:ea typeface="+mn-ea"/>
                <a:cs typeface="+mn-cs"/>
              </a:rPr>
              <a:t>3.</a:t>
            </a:r>
            <a:r>
              <a:rPr kumimoji="0" lang="zh-CN" altLang="en-US" sz="1800" b="1"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资源共享应用服务</a:t>
            </a:r>
            <a:endParaRPr kumimoji="0" lang="en-US" altLang="zh-CN" sz="1800" b="1"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pic>
        <p:nvPicPr>
          <p:cNvPr id="22" name="Picture 2"/>
          <p:cNvPicPr>
            <a:picLocks noChangeAspect="1" noChangeArrowheads="1"/>
          </p:cNvPicPr>
          <p:nvPr/>
        </p:nvPicPr>
        <p:blipFill>
          <a:blip r:embed="rId3" cstate="print"/>
          <a:srcRect/>
          <a:stretch>
            <a:fillRect/>
          </a:stretch>
        </p:blipFill>
        <p:spPr bwMode="auto">
          <a:xfrm>
            <a:off x="1619672" y="627534"/>
            <a:ext cx="6192838" cy="4069556"/>
          </a:xfrm>
          <a:prstGeom prst="rect">
            <a:avLst/>
          </a:prstGeom>
          <a:noFill/>
          <a:ln w="9525">
            <a:noFill/>
            <a:miter lim="800000"/>
            <a:headEnd/>
            <a:tailEnd/>
          </a:ln>
          <a:effectLst/>
        </p:spPr>
      </p:pic>
      <p:pic>
        <p:nvPicPr>
          <p:cNvPr id="27" name="Picture 2"/>
          <p:cNvPicPr>
            <a:picLocks noChangeAspect="1" noChangeArrowheads="1"/>
          </p:cNvPicPr>
          <p:nvPr/>
        </p:nvPicPr>
        <p:blipFill>
          <a:blip r:embed="rId4" cstate="print"/>
          <a:srcRect/>
          <a:stretch>
            <a:fillRect/>
          </a:stretch>
        </p:blipFill>
        <p:spPr bwMode="auto">
          <a:xfrm>
            <a:off x="1907704" y="411510"/>
            <a:ext cx="5675312" cy="4427935"/>
          </a:xfrm>
          <a:prstGeom prst="rect">
            <a:avLst/>
          </a:prstGeom>
          <a:noFill/>
          <a:ln w="9525">
            <a:noFill/>
            <a:miter lim="800000"/>
            <a:headEnd/>
            <a:tailEnd/>
          </a:ln>
          <a:effectLst/>
        </p:spPr>
      </p:pic>
      <p:pic>
        <p:nvPicPr>
          <p:cNvPr id="28" name="Picture 2"/>
          <p:cNvPicPr>
            <a:picLocks noChangeAspect="1" noChangeArrowheads="1"/>
          </p:cNvPicPr>
          <p:nvPr/>
        </p:nvPicPr>
        <p:blipFill>
          <a:blip r:embed="rId5" cstate="print"/>
          <a:srcRect r="22647"/>
          <a:stretch>
            <a:fillRect/>
          </a:stretch>
        </p:blipFill>
        <p:spPr bwMode="auto">
          <a:xfrm>
            <a:off x="1259632" y="627534"/>
            <a:ext cx="6751638" cy="4151710"/>
          </a:xfrm>
          <a:prstGeom prst="rect">
            <a:avLst/>
          </a:prstGeom>
          <a:noFill/>
          <a:ln w="9525">
            <a:noFill/>
            <a:miter lim="800000"/>
            <a:headEnd/>
            <a:tailEnd/>
          </a:ln>
          <a:effectLst/>
        </p:spPr>
      </p:pic>
      <p:pic>
        <p:nvPicPr>
          <p:cNvPr id="29" name="Picture 2"/>
          <p:cNvPicPr>
            <a:picLocks noChangeAspect="1" noChangeArrowheads="1"/>
          </p:cNvPicPr>
          <p:nvPr/>
        </p:nvPicPr>
        <p:blipFill>
          <a:blip r:embed="rId6" cstate="print"/>
          <a:srcRect/>
          <a:stretch>
            <a:fillRect/>
          </a:stretch>
        </p:blipFill>
        <p:spPr bwMode="auto">
          <a:xfrm>
            <a:off x="1835696" y="339502"/>
            <a:ext cx="6000750" cy="453628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0" name="Picture 2"/>
          <p:cNvPicPr>
            <a:picLocks noChangeAspect="1" noChangeArrowheads="1"/>
          </p:cNvPicPr>
          <p:nvPr/>
        </p:nvPicPr>
        <p:blipFill>
          <a:blip r:embed="rId7" cstate="print"/>
          <a:srcRect/>
          <a:stretch>
            <a:fillRect/>
          </a:stretch>
        </p:blipFill>
        <p:spPr bwMode="auto">
          <a:xfrm>
            <a:off x="1115616" y="843558"/>
            <a:ext cx="7170737" cy="3577828"/>
          </a:xfrm>
          <a:prstGeom prst="rect">
            <a:avLst/>
          </a:prstGeom>
          <a:noFill/>
          <a:ln w="9525">
            <a:noFill/>
            <a:miter lim="800000"/>
            <a:headEnd/>
            <a:tailEnd/>
          </a:ln>
          <a:effectLst/>
        </p:spPr>
      </p:pic>
      <p:pic>
        <p:nvPicPr>
          <p:cNvPr id="31" name="Picture 2"/>
          <p:cNvPicPr>
            <a:picLocks noChangeAspect="1" noChangeArrowheads="1"/>
          </p:cNvPicPr>
          <p:nvPr/>
        </p:nvPicPr>
        <p:blipFill>
          <a:blip r:embed="rId8" cstate="print"/>
          <a:srcRect/>
          <a:stretch>
            <a:fillRect/>
          </a:stretch>
        </p:blipFill>
        <p:spPr bwMode="auto">
          <a:xfrm>
            <a:off x="611560" y="483518"/>
            <a:ext cx="8027987" cy="4216003"/>
          </a:xfrm>
          <a:prstGeom prst="rect">
            <a:avLst/>
          </a:prstGeom>
          <a:noFill/>
          <a:ln w="9525">
            <a:noFill/>
            <a:miter lim="800000"/>
            <a:headEnd/>
            <a:tailEnd/>
          </a:ln>
          <a:effectLst/>
        </p:spPr>
      </p:pic>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22"/>
                                        </p:tgtEl>
                                        <p:attrNameLst>
                                          <p:attrName>ppt_w</p:attrName>
                                        </p:attrNameLst>
                                      </p:cBhvr>
                                      <p:tavLst>
                                        <p:tav tm="0">
                                          <p:val>
                                            <p:strVal val="ppt_w"/>
                                          </p:val>
                                        </p:tav>
                                        <p:tav tm="100000">
                                          <p:val>
                                            <p:fltVal val="0"/>
                                          </p:val>
                                        </p:tav>
                                      </p:tavLst>
                                    </p:anim>
                                    <p:anim calcmode="lin" valueType="num">
                                      <p:cBhvr>
                                        <p:cTn id="15" dur="500"/>
                                        <p:tgtEl>
                                          <p:spTgt spid="22"/>
                                        </p:tgtEl>
                                        <p:attrNameLst>
                                          <p:attrName>ppt_h</p:attrName>
                                        </p:attrNameLst>
                                      </p:cBhvr>
                                      <p:tavLst>
                                        <p:tav tm="0">
                                          <p:val>
                                            <p:strVal val="ppt_h"/>
                                          </p:val>
                                        </p:tav>
                                        <p:tav tm="100000">
                                          <p:val>
                                            <p:fltVal val="0"/>
                                          </p:val>
                                        </p:tav>
                                      </p:tavLst>
                                    </p:anim>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par>
                          <p:cTn id="18" fill="hold">
                            <p:stCondLst>
                              <p:cond delay="500"/>
                            </p:stCondLst>
                            <p:childTnLst>
                              <p:par>
                                <p:cTn id="19" presetID="53"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nodeType="clickEffect">
                                  <p:stCondLst>
                                    <p:cond delay="0"/>
                                  </p:stCondLst>
                                  <p:childTnLst>
                                    <p:anim calcmode="lin" valueType="num">
                                      <p:cBhvr>
                                        <p:cTn id="27" dur="500"/>
                                        <p:tgtEl>
                                          <p:spTgt spid="27"/>
                                        </p:tgtEl>
                                        <p:attrNameLst>
                                          <p:attrName>ppt_w</p:attrName>
                                        </p:attrNameLst>
                                      </p:cBhvr>
                                      <p:tavLst>
                                        <p:tav tm="0">
                                          <p:val>
                                            <p:strVal val="ppt_w"/>
                                          </p:val>
                                        </p:tav>
                                        <p:tav tm="100000">
                                          <p:val>
                                            <p:fltVal val="0"/>
                                          </p:val>
                                        </p:tav>
                                      </p:tavLst>
                                    </p:anim>
                                    <p:anim calcmode="lin" valueType="num">
                                      <p:cBhvr>
                                        <p:cTn id="28" dur="500"/>
                                        <p:tgtEl>
                                          <p:spTgt spid="27"/>
                                        </p:tgtEl>
                                        <p:attrNameLst>
                                          <p:attrName>ppt_h</p:attrName>
                                        </p:attrNameLst>
                                      </p:cBhvr>
                                      <p:tavLst>
                                        <p:tav tm="0">
                                          <p:val>
                                            <p:strVal val="ppt_h"/>
                                          </p:val>
                                        </p:tav>
                                        <p:tav tm="100000">
                                          <p:val>
                                            <p:fltVal val="0"/>
                                          </p:val>
                                        </p:tav>
                                      </p:tavLst>
                                    </p:anim>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par>
                          <p:cTn id="31" fill="hold">
                            <p:stCondLst>
                              <p:cond delay="500"/>
                            </p:stCondLst>
                            <p:childTnLst>
                              <p:par>
                                <p:cTn id="32" presetID="53"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0" fill="hold" nodeType="clickEffect">
                                  <p:stCondLst>
                                    <p:cond delay="0"/>
                                  </p:stCondLst>
                                  <p:childTnLst>
                                    <p:anim calcmode="lin" valueType="num">
                                      <p:cBhvr>
                                        <p:cTn id="40" dur="500"/>
                                        <p:tgtEl>
                                          <p:spTgt spid="28"/>
                                        </p:tgtEl>
                                        <p:attrNameLst>
                                          <p:attrName>ppt_w</p:attrName>
                                        </p:attrNameLst>
                                      </p:cBhvr>
                                      <p:tavLst>
                                        <p:tav tm="0">
                                          <p:val>
                                            <p:strVal val="ppt_w"/>
                                          </p:val>
                                        </p:tav>
                                        <p:tav tm="100000">
                                          <p:val>
                                            <p:fltVal val="0"/>
                                          </p:val>
                                        </p:tav>
                                      </p:tavLst>
                                    </p:anim>
                                    <p:anim calcmode="lin" valueType="num">
                                      <p:cBhvr>
                                        <p:cTn id="41" dur="500"/>
                                        <p:tgtEl>
                                          <p:spTgt spid="28"/>
                                        </p:tgtEl>
                                        <p:attrNameLst>
                                          <p:attrName>ppt_h</p:attrName>
                                        </p:attrNameLst>
                                      </p:cBhvr>
                                      <p:tavLst>
                                        <p:tav tm="0">
                                          <p:val>
                                            <p:strVal val="ppt_h"/>
                                          </p:val>
                                        </p:tav>
                                        <p:tav tm="100000">
                                          <p:val>
                                            <p:fltVal val="0"/>
                                          </p:val>
                                        </p:tav>
                                      </p:tavLst>
                                    </p:anim>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par>
                          <p:cTn id="44" fill="hold">
                            <p:stCondLst>
                              <p:cond delay="500"/>
                            </p:stCondLst>
                            <p:childTnLst>
                              <p:par>
                                <p:cTn id="45" presetID="53"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0" fill="hold" nodeType="clickEffect">
                                  <p:stCondLst>
                                    <p:cond delay="0"/>
                                  </p:stCondLst>
                                  <p:childTnLst>
                                    <p:anim calcmode="lin" valueType="num">
                                      <p:cBhvr>
                                        <p:cTn id="53" dur="500"/>
                                        <p:tgtEl>
                                          <p:spTgt spid="29"/>
                                        </p:tgtEl>
                                        <p:attrNameLst>
                                          <p:attrName>ppt_w</p:attrName>
                                        </p:attrNameLst>
                                      </p:cBhvr>
                                      <p:tavLst>
                                        <p:tav tm="0">
                                          <p:val>
                                            <p:strVal val="ppt_w"/>
                                          </p:val>
                                        </p:tav>
                                        <p:tav tm="100000">
                                          <p:val>
                                            <p:fltVal val="0"/>
                                          </p:val>
                                        </p:tav>
                                      </p:tavLst>
                                    </p:anim>
                                    <p:anim calcmode="lin" valueType="num">
                                      <p:cBhvr>
                                        <p:cTn id="54" dur="500"/>
                                        <p:tgtEl>
                                          <p:spTgt spid="29"/>
                                        </p:tgtEl>
                                        <p:attrNameLst>
                                          <p:attrName>ppt_h</p:attrName>
                                        </p:attrNameLst>
                                      </p:cBhvr>
                                      <p:tavLst>
                                        <p:tav tm="0">
                                          <p:val>
                                            <p:strVal val="ppt_h"/>
                                          </p:val>
                                        </p:tav>
                                        <p:tav tm="100000">
                                          <p:val>
                                            <p:fltVal val="0"/>
                                          </p:val>
                                        </p:tav>
                                      </p:tavLst>
                                    </p:anim>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childTnLst>
                          </p:cTn>
                        </p:par>
                        <p:par>
                          <p:cTn id="57" fill="hold">
                            <p:stCondLst>
                              <p:cond delay="500"/>
                            </p:stCondLst>
                            <p:childTnLst>
                              <p:par>
                                <p:cTn id="58" presetID="53" presetClass="entr" presetSubtype="0"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0" fill="hold" nodeType="clickEffect">
                                  <p:stCondLst>
                                    <p:cond delay="0"/>
                                  </p:stCondLst>
                                  <p:childTnLst>
                                    <p:anim calcmode="lin" valueType="num">
                                      <p:cBhvr>
                                        <p:cTn id="66" dur="500"/>
                                        <p:tgtEl>
                                          <p:spTgt spid="30"/>
                                        </p:tgtEl>
                                        <p:attrNameLst>
                                          <p:attrName>ppt_w</p:attrName>
                                        </p:attrNameLst>
                                      </p:cBhvr>
                                      <p:tavLst>
                                        <p:tav tm="0">
                                          <p:val>
                                            <p:strVal val="ppt_w"/>
                                          </p:val>
                                        </p:tav>
                                        <p:tav tm="100000">
                                          <p:val>
                                            <p:fltVal val="0"/>
                                          </p:val>
                                        </p:tav>
                                      </p:tavLst>
                                    </p:anim>
                                    <p:anim calcmode="lin" valueType="num">
                                      <p:cBhvr>
                                        <p:cTn id="67" dur="500"/>
                                        <p:tgtEl>
                                          <p:spTgt spid="30"/>
                                        </p:tgtEl>
                                        <p:attrNameLst>
                                          <p:attrName>ppt_h</p:attrName>
                                        </p:attrNameLst>
                                      </p:cBhvr>
                                      <p:tavLst>
                                        <p:tav tm="0">
                                          <p:val>
                                            <p:strVal val="ppt_h"/>
                                          </p:val>
                                        </p:tav>
                                        <p:tav tm="100000">
                                          <p:val>
                                            <p:fltVal val="0"/>
                                          </p:val>
                                        </p:tav>
                                      </p:tavLst>
                                    </p:anim>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childTnLst>
                          </p:cTn>
                        </p:par>
                        <p:par>
                          <p:cTn id="70" fill="hold">
                            <p:stCondLst>
                              <p:cond delay="500"/>
                            </p:stCondLst>
                            <p:childTnLst>
                              <p:par>
                                <p:cTn id="71" presetID="53" presetClass="entr" presetSubtype="0"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分中心建设情况</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Two</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9" name="Rectangle 7"/>
          <p:cNvSpPr txBox="1">
            <a:spLocks noChangeArrowheads="1"/>
          </p:cNvSpPr>
          <p:nvPr/>
        </p:nvSpPr>
        <p:spPr bwMode="auto">
          <a:xfrm>
            <a:off x="460375" y="987574"/>
            <a:ext cx="8143875" cy="553998"/>
          </a:xfrm>
          <a:prstGeom prst="rect">
            <a:avLst/>
          </a:prstGeom>
          <a:noFill/>
          <a:ln>
            <a:miter lim="800000"/>
            <a:headEnd/>
            <a:tailEnd/>
          </a:ln>
        </p:spPr>
        <p:txBody>
          <a:bodyPr vert="horz" wrap="square" lIns="91440" tIns="45720" rIns="91440" bIns="45720" numCol="1" rtlCol="0" anchor="ctr" anchorCtr="0" compatLnSpc="1">
            <a:prstTxWarp prst="textNoShape">
              <a:avLst/>
            </a:prstTxWarp>
            <a:spAutoFit/>
          </a:bodyPr>
          <a:lstStyle/>
          <a:p>
            <a:pPr lvl="0">
              <a:lnSpc>
                <a:spcPct val="150000"/>
              </a:lnSpc>
              <a:spcBef>
                <a:spcPct val="50000"/>
              </a:spcBef>
            </a:pPr>
            <a:r>
              <a:rPr kumimoji="0" lang="zh-CN" altLang="en-US" sz="2000" b="0" i="0" u="none" strike="noStrike" kern="1200" cap="none" spc="0" normalizeH="0" baseline="0" noProof="0" dirty="0" smtClean="0">
                <a:ln>
                  <a:noFill/>
                </a:ln>
                <a:solidFill>
                  <a:schemeClr val="tx1">
                    <a:lumMod val="75000"/>
                    <a:lumOff val="25000"/>
                  </a:schemeClr>
                </a:solidFill>
                <a:effectLst/>
                <a:uLnTx/>
                <a:uFillTx/>
                <a:latin typeface="Broadway" pitchFamily="82" charset="0"/>
                <a:ea typeface="+mn-ea"/>
                <a:cs typeface="+mn-cs"/>
              </a:rPr>
              <a:t> </a:t>
            </a:r>
            <a:r>
              <a:rPr lang="en-US" altLang="zh-CN" sz="2000" dirty="0">
                <a:solidFill>
                  <a:schemeClr val="tx1">
                    <a:lumMod val="75000"/>
                    <a:lumOff val="25000"/>
                  </a:schemeClr>
                </a:solidFill>
                <a:latin typeface="Broadway" pitchFamily="82" charset="0"/>
              </a:rPr>
              <a:t>4</a:t>
            </a:r>
            <a:r>
              <a:rPr kumimoji="0" lang="en-US" altLang="zh-CN" sz="2000" b="0" i="0" u="none" strike="noStrike" kern="1200" cap="none" spc="0" normalizeH="0" baseline="0" noProof="0" smtClean="0">
                <a:ln>
                  <a:noFill/>
                </a:ln>
                <a:solidFill>
                  <a:schemeClr val="tx1">
                    <a:lumMod val="75000"/>
                    <a:lumOff val="25000"/>
                  </a:schemeClr>
                </a:solidFill>
                <a:effectLst/>
                <a:uLnTx/>
                <a:uFillTx/>
                <a:latin typeface="Broadway" pitchFamily="82" charset="0"/>
                <a:ea typeface="+mn-ea"/>
                <a:cs typeface="+mn-cs"/>
              </a:rPr>
              <a:t>.</a:t>
            </a:r>
            <a:r>
              <a:rPr lang="zh-CN" altLang="en-US" b="1" dirty="0" smtClean="0">
                <a:solidFill>
                  <a:schemeClr val="tx1">
                    <a:lumMod val="75000"/>
                    <a:lumOff val="25000"/>
                  </a:schemeClr>
                </a:solidFill>
                <a:latin typeface="微软雅黑" pitchFamily="34" charset="-122"/>
                <a:ea typeface="微软雅黑" pitchFamily="34" charset="-122"/>
              </a:rPr>
              <a:t>参与课题研究情况</a:t>
            </a:r>
            <a:endParaRPr lang="en-US" altLang="zh-CN" b="1" dirty="0" smtClean="0">
              <a:solidFill>
                <a:schemeClr val="tx1">
                  <a:lumMod val="75000"/>
                  <a:lumOff val="25000"/>
                </a:schemeClr>
              </a:solidFill>
              <a:latin typeface="微软雅黑" pitchFamily="34" charset="-122"/>
              <a:ea typeface="微软雅黑" pitchFamily="34" charset="-122"/>
            </a:endParaRPr>
          </a:p>
        </p:txBody>
      </p:sp>
      <p:graphicFrame>
        <p:nvGraphicFramePr>
          <p:cNvPr id="20" name="表格 19"/>
          <p:cNvGraphicFramePr>
            <a:graphicFrameLocks noGrp="1"/>
          </p:cNvGraphicFramePr>
          <p:nvPr/>
        </p:nvGraphicFramePr>
        <p:xfrm>
          <a:off x="827584" y="1546223"/>
          <a:ext cx="7704856" cy="3096339"/>
        </p:xfrm>
        <a:graphic>
          <a:graphicData uri="http://schemas.openxmlformats.org/drawingml/2006/table">
            <a:tbl>
              <a:tblPr firstRow="1" bandRow="1">
                <a:tableStyleId>{7DF18680-E054-41AD-8BC1-D1AEF772440D}</a:tableStyleId>
              </a:tblPr>
              <a:tblGrid>
                <a:gridCol w="2474036"/>
                <a:gridCol w="3887771"/>
                <a:gridCol w="1343049"/>
              </a:tblGrid>
              <a:tr h="313925">
                <a:tc>
                  <a:txBody>
                    <a:bodyPr/>
                    <a:lstStyle/>
                    <a:p>
                      <a:pPr algn="ctr"/>
                      <a:r>
                        <a:rPr lang="zh-CN" altLang="en-US" sz="1050" b="1" dirty="0" smtClean="0">
                          <a:latin typeface="微软雅黑" pitchFamily="34" charset="-122"/>
                          <a:ea typeface="微软雅黑" pitchFamily="34" charset="-122"/>
                        </a:rPr>
                        <a:t>类型</a:t>
                      </a:r>
                      <a:endParaRPr lang="zh-CN" altLang="en-US" sz="1050" b="1" dirty="0">
                        <a:latin typeface="微软雅黑" pitchFamily="34" charset="-122"/>
                        <a:ea typeface="微软雅黑" pitchFamily="34" charset="-122"/>
                      </a:endParaRPr>
                    </a:p>
                  </a:txBody>
                  <a:tcPr marL="91435" marR="91435" marT="45736" marB="45736" anchor="ctr"/>
                </a:tc>
                <a:tc>
                  <a:txBody>
                    <a:bodyPr/>
                    <a:lstStyle/>
                    <a:p>
                      <a:pPr algn="ctr"/>
                      <a:r>
                        <a:rPr lang="zh-CN" altLang="en-US" sz="1050" b="1" dirty="0" smtClean="0">
                          <a:latin typeface="微软雅黑" pitchFamily="34" charset="-122"/>
                          <a:ea typeface="微软雅黑" pitchFamily="34" charset="-122"/>
                        </a:rPr>
                        <a:t>课程</a:t>
                      </a:r>
                      <a:endParaRPr lang="zh-CN" altLang="en-US" sz="1050" b="1" dirty="0">
                        <a:latin typeface="微软雅黑" pitchFamily="34" charset="-122"/>
                        <a:ea typeface="微软雅黑" pitchFamily="34" charset="-122"/>
                      </a:endParaRPr>
                    </a:p>
                  </a:txBody>
                  <a:tcPr marL="91435" marR="91435" marT="45736" marB="4573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050" b="1" kern="100" dirty="0" smtClean="0">
                          <a:effectLst/>
                          <a:latin typeface="微软雅黑" pitchFamily="34" charset="-122"/>
                          <a:ea typeface="微软雅黑" pitchFamily="34" charset="-122"/>
                          <a:cs typeface="Times New Roman"/>
                        </a:rPr>
                        <a:t>报告提交情况</a:t>
                      </a:r>
                      <a:endParaRPr lang="zh-CN" altLang="zh-CN" sz="1050" b="1" kern="100" dirty="0" smtClean="0">
                        <a:effectLst/>
                        <a:latin typeface="微软雅黑" pitchFamily="34" charset="-122"/>
                        <a:ea typeface="微软雅黑" pitchFamily="34" charset="-122"/>
                        <a:cs typeface="Times New Roman"/>
                      </a:endParaRPr>
                    </a:p>
                  </a:txBody>
                  <a:tcPr marL="91435" marR="91435" marT="45736" marB="45736" anchor="ctr"/>
                </a:tc>
              </a:tr>
              <a:tr h="313925">
                <a:tc>
                  <a:txBody>
                    <a:bodyPr/>
                    <a:lstStyle/>
                    <a:p>
                      <a:pPr indent="69850" algn="ctr">
                        <a:spcAft>
                          <a:spcPts val="0"/>
                        </a:spcAft>
                      </a:pPr>
                      <a:r>
                        <a:rPr lang="zh-CN" altLang="zh-CN" sz="1050" b="1" kern="0" dirty="0" smtClean="0">
                          <a:effectLst/>
                          <a:latin typeface="微软雅黑" pitchFamily="34" charset="-122"/>
                          <a:ea typeface="微软雅黑" pitchFamily="34" charset="-122"/>
                        </a:rPr>
                        <a:t>沈阳</a:t>
                      </a:r>
                      <a:r>
                        <a:rPr lang="zh-CN" altLang="en-US" sz="1050" b="1" kern="0" dirty="0" smtClean="0">
                          <a:effectLst/>
                          <a:latin typeface="微软雅黑" pitchFamily="34" charset="-122"/>
                          <a:ea typeface="微软雅黑" pitchFamily="34" charset="-122"/>
                        </a:rPr>
                        <a:t>分中心</a:t>
                      </a:r>
                      <a:endParaRPr lang="zh-CN" altLang="zh-CN" sz="1050" b="1" kern="100" dirty="0">
                        <a:effectLst/>
                        <a:latin typeface="微软雅黑" pitchFamily="34" charset="-122"/>
                        <a:ea typeface="微软雅黑" pitchFamily="34" charset="-122"/>
                        <a:cs typeface="Times New Roman"/>
                      </a:endParaRPr>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基于分中心系统开展为学习型社会建设提供资源服务的实践研究</a:t>
                      </a:r>
                    </a:p>
                  </a:txBody>
                  <a:tcPr marL="15949" marR="15949" marT="0" marB="0" anchor="ctr"/>
                </a:tc>
                <a:tc>
                  <a:txBody>
                    <a:bodyPr/>
                    <a:lstStyle/>
                    <a:p>
                      <a:pPr indent="66675" algn="just">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199744">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effectLst/>
                          <a:latin typeface="微软雅黑" pitchFamily="34" charset="-122"/>
                          <a:ea typeface="微软雅黑" pitchFamily="34" charset="-122"/>
                        </a:rPr>
                        <a:t>武汉</a:t>
                      </a:r>
                      <a:r>
                        <a:rPr lang="zh-CN" altLang="en-US" sz="1050" b="1" kern="0" dirty="0" smtClean="0">
                          <a:effectLst/>
                          <a:latin typeface="微软雅黑" pitchFamily="34" charset="-122"/>
                          <a:ea typeface="微软雅黑" pitchFamily="34" charset="-122"/>
                        </a:rPr>
                        <a:t>分中心</a:t>
                      </a:r>
                      <a:endParaRPr lang="zh-CN" altLang="zh-CN" sz="1050" b="1" kern="100" dirty="0" smtClean="0">
                        <a:effectLst/>
                        <a:latin typeface="微软雅黑" pitchFamily="34" charset="-122"/>
                        <a:ea typeface="微软雅黑" pitchFamily="34" charset="-122"/>
                        <a:cs typeface="Times New Roman"/>
                      </a:endParaRPr>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基于分中心系统实现对学习平台资源支持的应用研究</a:t>
                      </a:r>
                    </a:p>
                  </a:txBody>
                  <a:tcPr marL="15949" marR="15949" marT="0" marB="0" anchor="ctr"/>
                </a:tc>
                <a:tc>
                  <a:txBody>
                    <a:bodyPr/>
                    <a:lstStyle/>
                    <a:p>
                      <a:pPr indent="66675" algn="just">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199744">
                <a:tc vMerge="1">
                  <a:txBody>
                    <a:bodyPr/>
                    <a:lstStyle/>
                    <a:p>
                      <a:endParaRPr lang="zh-CN" altLang="en-US" dirty="0"/>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数字化学习资源分中心建设的业务模式和运行机制的研究</a:t>
                      </a:r>
                    </a:p>
                  </a:txBody>
                  <a:tcPr marL="15949" marR="15949" marT="0" marB="0" anchor="ctr"/>
                </a:tc>
                <a:tc>
                  <a:txBody>
                    <a:bodyPr/>
                    <a:lstStyle/>
                    <a:p>
                      <a:pPr indent="69850" algn="just">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199744">
                <a:tc rowSpan="2">
                  <a:txBody>
                    <a:bodyPr/>
                    <a:lstStyle/>
                    <a:p>
                      <a:pPr indent="69850" algn="ctr">
                        <a:spcAft>
                          <a:spcPts val="0"/>
                        </a:spcAft>
                      </a:pPr>
                      <a:r>
                        <a:rPr lang="zh-CN" altLang="zh-CN" sz="1050" b="1" kern="0" dirty="0" smtClean="0">
                          <a:effectLst/>
                          <a:latin typeface="微软雅黑" pitchFamily="34" charset="-122"/>
                          <a:ea typeface="微软雅黑" pitchFamily="34" charset="-122"/>
                        </a:rPr>
                        <a:t>安徽</a:t>
                      </a:r>
                      <a:r>
                        <a:rPr lang="zh-CN" altLang="en-US" sz="1050" b="1" kern="0" dirty="0" smtClean="0">
                          <a:effectLst/>
                          <a:latin typeface="微软雅黑" pitchFamily="34" charset="-122"/>
                          <a:ea typeface="微软雅黑" pitchFamily="34" charset="-122"/>
                        </a:rPr>
                        <a:t>分中心</a:t>
                      </a:r>
                      <a:endParaRPr lang="zh-CN" altLang="zh-CN" sz="1050" b="1" kern="100" dirty="0">
                        <a:effectLst/>
                        <a:latin typeface="微软雅黑" pitchFamily="34" charset="-122"/>
                        <a:ea typeface="微软雅黑" pitchFamily="34" charset="-122"/>
                        <a:cs typeface="Times New Roman"/>
                      </a:endParaRPr>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基于分中心系统开展资源服务的实践研究</a:t>
                      </a:r>
                    </a:p>
                  </a:txBody>
                  <a:tcPr marL="15949" marR="15949" marT="0" marB="0" anchor="ctr"/>
                </a:tc>
                <a:tc>
                  <a:txBody>
                    <a:bodyPr/>
                    <a:lstStyle/>
                    <a:p>
                      <a:pPr indent="66675" algn="just">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199744">
                <a:tc vMerge="1">
                  <a:txBody>
                    <a:bodyPr/>
                    <a:lstStyle/>
                    <a:p>
                      <a:endParaRPr lang="zh-CN" altLang="en-US" sz="1200" dirty="0">
                        <a:latin typeface="微软雅黑" pitchFamily="34" charset="-122"/>
                        <a:ea typeface="微软雅黑" pitchFamily="34" charset="-122"/>
                      </a:endParaRPr>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基于分中心系统实现对学习平台资源支持的应用研究</a:t>
                      </a:r>
                    </a:p>
                  </a:txBody>
                  <a:tcPr marL="15949" marR="15949" marT="0" marB="0" anchor="ctr"/>
                </a:tc>
                <a:tc>
                  <a:txBody>
                    <a:bodyPr/>
                    <a:lstStyle/>
                    <a:p>
                      <a:pPr indent="66675" algn="ctr">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3145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effectLst/>
                          <a:latin typeface="微软雅黑" pitchFamily="34" charset="-122"/>
                          <a:ea typeface="微软雅黑" pitchFamily="34" charset="-122"/>
                        </a:rPr>
                        <a:t>黑龙江</a:t>
                      </a:r>
                      <a:r>
                        <a:rPr lang="zh-CN" altLang="en-US" sz="1050" b="1" kern="0" dirty="0" smtClean="0">
                          <a:effectLst/>
                          <a:latin typeface="微软雅黑" pitchFamily="34" charset="-122"/>
                          <a:ea typeface="微软雅黑" pitchFamily="34" charset="-122"/>
                        </a:rPr>
                        <a:t>分中心</a:t>
                      </a:r>
                      <a:endParaRPr lang="zh-CN" altLang="zh-CN" sz="1050" b="1" kern="100" dirty="0" smtClean="0">
                        <a:effectLst/>
                        <a:latin typeface="微软雅黑" pitchFamily="34" charset="-122"/>
                        <a:ea typeface="微软雅黑" pitchFamily="34" charset="-122"/>
                        <a:cs typeface="Times New Roman"/>
                      </a:endParaRPr>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基于分中心系统实现对学习平台资源支持的应用研究</a:t>
                      </a:r>
                    </a:p>
                  </a:txBody>
                  <a:tcPr marL="15949" marR="15949" marT="0" marB="0" anchor="ctr"/>
                </a:tc>
                <a:tc>
                  <a:txBody>
                    <a:bodyPr/>
                    <a:lstStyle/>
                    <a:p>
                      <a:pPr indent="66675" algn="ctr">
                        <a:spcAft>
                          <a:spcPts val="0"/>
                        </a:spcAft>
                      </a:pPr>
                      <a:r>
                        <a:rPr lang="zh-CN" altLang="en-US" sz="1050" b="0" kern="100" dirty="0" smtClean="0">
                          <a:effectLst/>
                          <a:latin typeface="微软雅黑" pitchFamily="34" charset="-122"/>
                          <a:ea typeface="微软雅黑" pitchFamily="34" charset="-122"/>
                          <a:cs typeface="Times New Roman"/>
                        </a:rPr>
                        <a:t>已提交</a:t>
                      </a:r>
                      <a:endParaRPr lang="zh-CN" sz="1050" b="0" kern="100" dirty="0">
                        <a:effectLst/>
                        <a:latin typeface="微软雅黑" pitchFamily="34" charset="-122"/>
                        <a:ea typeface="微软雅黑" pitchFamily="34" charset="-122"/>
                        <a:cs typeface="Times New Roman"/>
                      </a:endParaRPr>
                    </a:p>
                  </a:txBody>
                  <a:tcPr marL="15949" marR="15949" marT="0" marB="0" anchor="ctr"/>
                </a:tc>
              </a:tr>
              <a:tr h="3145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effectLst/>
                          <a:latin typeface="微软雅黑" pitchFamily="34" charset="-122"/>
                          <a:ea typeface="微软雅黑" pitchFamily="34" charset="-122"/>
                        </a:rPr>
                        <a:t>广州</a:t>
                      </a:r>
                      <a:r>
                        <a:rPr lang="zh-CN" altLang="en-US" sz="1050" b="1" kern="0" dirty="0" smtClean="0">
                          <a:effectLst/>
                          <a:latin typeface="微软雅黑" pitchFamily="34" charset="-122"/>
                          <a:ea typeface="微软雅黑" pitchFamily="34" charset="-122"/>
                        </a:rPr>
                        <a:t>分中心</a:t>
                      </a:r>
                      <a:endParaRPr lang="zh-CN" altLang="zh-CN" sz="1050" b="1" kern="100" dirty="0" smtClean="0">
                        <a:effectLst/>
                        <a:latin typeface="微软雅黑" pitchFamily="34" charset="-122"/>
                        <a:ea typeface="微软雅黑" pitchFamily="34" charset="-122"/>
                        <a:cs typeface="Times New Roman"/>
                      </a:endParaRPr>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国家数字化学习资源服务于开放教育远程教学的实践研究</a:t>
                      </a:r>
                    </a:p>
                  </a:txBody>
                  <a:tcPr marL="15949" marR="15949" marT="0" marB="0" anchor="ctr"/>
                </a:tc>
                <a:tc>
                  <a:txBody>
                    <a:bodyPr/>
                    <a:lstStyle/>
                    <a:p>
                      <a:pPr indent="66675" algn="ctr">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3145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effectLst/>
                          <a:latin typeface="微软雅黑" pitchFamily="34" charset="-122"/>
                          <a:ea typeface="微软雅黑" pitchFamily="34" charset="-122"/>
                        </a:rPr>
                        <a:t>珠海</a:t>
                      </a:r>
                      <a:r>
                        <a:rPr lang="zh-CN" altLang="en-US" sz="1050" b="1" kern="0" dirty="0" smtClean="0">
                          <a:effectLst/>
                          <a:latin typeface="微软雅黑" pitchFamily="34" charset="-122"/>
                          <a:ea typeface="微软雅黑" pitchFamily="34" charset="-122"/>
                        </a:rPr>
                        <a:t>分中心</a:t>
                      </a:r>
                      <a:endParaRPr lang="zh-CN" altLang="zh-CN" sz="1050" b="1" kern="100" dirty="0" smtClean="0">
                        <a:effectLst/>
                        <a:latin typeface="微软雅黑" pitchFamily="34" charset="-122"/>
                        <a:ea typeface="微软雅黑" pitchFamily="34" charset="-122"/>
                        <a:cs typeface="Times New Roman"/>
                      </a:endParaRPr>
                    </a:p>
                  </a:txBody>
                  <a:tcPr marL="91435" marR="91435" marT="45736" marB="45736"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基于国家数字化学习资源珠海中心的用户统一身份认证描述研究</a:t>
                      </a:r>
                    </a:p>
                  </a:txBody>
                  <a:tcPr marL="15949" marR="15949" marT="0" marB="0" anchor="ctr"/>
                </a:tc>
                <a:tc>
                  <a:txBody>
                    <a:bodyPr/>
                    <a:lstStyle/>
                    <a:p>
                      <a:pPr indent="69850" algn="ctr">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3264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effectLst/>
                          <a:latin typeface="微软雅黑" pitchFamily="34" charset="-122"/>
                          <a:ea typeface="微软雅黑" pitchFamily="34" charset="-122"/>
                        </a:rPr>
                        <a:t>石河子广播电视大学</a:t>
                      </a:r>
                      <a:r>
                        <a:rPr lang="zh-CN" altLang="en-US" sz="1050" b="1" kern="0" dirty="0" smtClean="0">
                          <a:effectLst/>
                          <a:latin typeface="微软雅黑" pitchFamily="34" charset="-122"/>
                          <a:ea typeface="微软雅黑" pitchFamily="34" charset="-122"/>
                        </a:rPr>
                        <a:t>典型应用示范点</a:t>
                      </a:r>
                      <a:endParaRPr lang="zh-CN" altLang="zh-CN" sz="1050" b="1" kern="100" dirty="0" smtClean="0">
                        <a:effectLst/>
                        <a:latin typeface="微软雅黑" pitchFamily="34" charset="-122"/>
                        <a:ea typeface="微软雅黑" pitchFamily="34" charset="-122"/>
                        <a:cs typeface="Times New Roman"/>
                      </a:endParaRPr>
                    </a:p>
                  </a:txBody>
                  <a:tcPr marL="91435" marR="91435" marT="45736" marB="45736" anchor="ctr"/>
                </a:tc>
                <a:tc>
                  <a:txBody>
                    <a:bodyPr/>
                    <a:lstStyle/>
                    <a:p>
                      <a:pPr indent="69850" algn="just">
                        <a:spcAft>
                          <a:spcPts val="0"/>
                        </a:spcAft>
                      </a:pPr>
                      <a:r>
                        <a:rPr lang="en-US" sz="1050" b="0" kern="0" dirty="0">
                          <a:solidFill>
                            <a:schemeClr val="dk1"/>
                          </a:solidFill>
                          <a:effectLst/>
                          <a:latin typeface="微软雅黑" pitchFamily="34" charset="-122"/>
                          <a:ea typeface="微软雅黑" pitchFamily="34" charset="-122"/>
                          <a:cs typeface="+mn-cs"/>
                        </a:rPr>
                        <a:t>NERC</a:t>
                      </a:r>
                      <a:r>
                        <a:rPr lang="zh-CN" sz="1050" b="0" kern="0" dirty="0">
                          <a:solidFill>
                            <a:schemeClr val="dk1"/>
                          </a:solidFill>
                          <a:effectLst/>
                          <a:latin typeface="微软雅黑" pitchFamily="34" charset="-122"/>
                          <a:ea typeface="微软雅黑" pitchFamily="34" charset="-122"/>
                          <a:cs typeface="+mn-cs"/>
                        </a:rPr>
                        <a:t>分中心系统课程资源管理模块的应用研究</a:t>
                      </a:r>
                    </a:p>
                  </a:txBody>
                  <a:tcPr marL="15949" marR="15949" marT="0" marB="0" anchor="ctr"/>
                </a:tc>
                <a:tc>
                  <a:txBody>
                    <a:bodyPr/>
                    <a:lstStyle/>
                    <a:p>
                      <a:pPr indent="69850" algn="ctr">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r h="199744">
                <a:tc>
                  <a:txBody>
                    <a:bodyPr/>
                    <a:lstStyle/>
                    <a:p>
                      <a:pPr marL="0" marR="0" indent="69850" algn="ctr" defTabSz="914400" rtl="0" eaLnBrk="1" fontAlgn="auto" latinLnBrk="0" hangingPunct="1">
                        <a:lnSpc>
                          <a:spcPct val="100000"/>
                        </a:lnSpc>
                        <a:spcBef>
                          <a:spcPts val="0"/>
                        </a:spcBef>
                        <a:spcAft>
                          <a:spcPts val="0"/>
                        </a:spcAft>
                        <a:buClrTx/>
                        <a:buSzTx/>
                        <a:buFontTx/>
                        <a:buNone/>
                        <a:tabLst/>
                        <a:defRPr/>
                      </a:pPr>
                      <a:r>
                        <a:rPr lang="zh-CN" sz="1050" b="1" kern="0" dirty="0">
                          <a:effectLst/>
                          <a:latin typeface="微软雅黑" pitchFamily="34" charset="-122"/>
                          <a:ea typeface="微软雅黑" pitchFamily="34" charset="-122"/>
                        </a:rPr>
                        <a:t>池州</a:t>
                      </a:r>
                      <a:r>
                        <a:rPr lang="zh-CN" sz="1050" b="1" kern="0" dirty="0" smtClean="0">
                          <a:effectLst/>
                          <a:latin typeface="微软雅黑" pitchFamily="34" charset="-122"/>
                          <a:ea typeface="微软雅黑" pitchFamily="34" charset="-122"/>
                        </a:rPr>
                        <a:t>广播电视大学</a:t>
                      </a:r>
                      <a:r>
                        <a:rPr lang="zh-CN" altLang="en-US" sz="1050" b="1" kern="0" dirty="0" smtClean="0">
                          <a:effectLst/>
                          <a:latin typeface="微软雅黑" pitchFamily="34" charset="-122"/>
                          <a:ea typeface="微软雅黑" pitchFamily="34" charset="-122"/>
                        </a:rPr>
                        <a:t>典型应用示范点</a:t>
                      </a:r>
                      <a:endParaRPr lang="zh-CN" altLang="zh-CN" sz="1050" b="1" kern="100" dirty="0" smtClean="0">
                        <a:effectLst/>
                        <a:latin typeface="微软雅黑" pitchFamily="34" charset="-122"/>
                        <a:ea typeface="微软雅黑" pitchFamily="34" charset="-122"/>
                        <a:cs typeface="Times New Roman"/>
                      </a:endParaRPr>
                    </a:p>
                  </a:txBody>
                  <a:tcPr marL="15949" marR="15949" marT="0" marB="0" anchor="ctr"/>
                </a:tc>
                <a:tc>
                  <a:txBody>
                    <a:bodyPr/>
                    <a:lstStyle/>
                    <a:p>
                      <a:pPr marL="0" indent="0" algn="just">
                        <a:spcAft>
                          <a:spcPts val="0"/>
                        </a:spcAft>
                      </a:pPr>
                      <a:r>
                        <a:rPr lang="zh-CN" sz="1050" b="0" kern="0" dirty="0">
                          <a:solidFill>
                            <a:schemeClr val="dk1"/>
                          </a:solidFill>
                          <a:effectLst/>
                          <a:latin typeface="微软雅黑" pitchFamily="34" charset="-122"/>
                          <a:ea typeface="微软雅黑" pitchFamily="34" charset="-122"/>
                          <a:cs typeface="+mn-cs"/>
                        </a:rPr>
                        <a:t>业务模式和运行机制的设计及实践</a:t>
                      </a:r>
                    </a:p>
                  </a:txBody>
                  <a:tcPr marL="15949" marR="15949" marT="0" marB="0" anchor="ctr"/>
                </a:tc>
                <a:tc>
                  <a:txBody>
                    <a:bodyPr/>
                    <a:lstStyle/>
                    <a:p>
                      <a:pPr indent="66675" algn="ctr">
                        <a:spcAft>
                          <a:spcPts val="0"/>
                        </a:spcAft>
                      </a:pPr>
                      <a:r>
                        <a:rPr lang="zh-CN" altLang="en-US" sz="1050" b="0" kern="100" dirty="0" smtClean="0">
                          <a:effectLst/>
                          <a:latin typeface="微软雅黑" pitchFamily="34" charset="-122"/>
                          <a:ea typeface="微软雅黑" pitchFamily="34" charset="-122"/>
                          <a:cs typeface="Times New Roman"/>
                        </a:rPr>
                        <a:t>已提交</a:t>
                      </a:r>
                      <a:endParaRPr lang="zh-CN" sz="1050" b="0" kern="100" dirty="0">
                        <a:effectLst/>
                        <a:latin typeface="微软雅黑" pitchFamily="34" charset="-122"/>
                        <a:ea typeface="微软雅黑" pitchFamily="34" charset="-122"/>
                        <a:cs typeface="Times New Roman"/>
                      </a:endParaRPr>
                    </a:p>
                  </a:txBody>
                  <a:tcPr marL="15949" marR="15949" marT="0" marB="0" anchor="ctr"/>
                </a:tc>
              </a:tr>
              <a:tr h="199744">
                <a:tc>
                  <a:txBody>
                    <a:bodyPr/>
                    <a:lstStyle/>
                    <a:p>
                      <a:pPr marL="0" marR="0" indent="66675" algn="ctr" defTabSz="914400" rtl="0" eaLnBrk="1" fontAlgn="auto" latinLnBrk="0" hangingPunct="1">
                        <a:lnSpc>
                          <a:spcPct val="100000"/>
                        </a:lnSpc>
                        <a:spcBef>
                          <a:spcPts val="0"/>
                        </a:spcBef>
                        <a:spcAft>
                          <a:spcPts val="0"/>
                        </a:spcAft>
                        <a:buClrTx/>
                        <a:buSzTx/>
                        <a:buFontTx/>
                        <a:buNone/>
                        <a:tabLst/>
                        <a:defRPr/>
                      </a:pPr>
                      <a:r>
                        <a:rPr lang="zh-CN" sz="1050" b="1" kern="0" dirty="0" smtClean="0">
                          <a:effectLst/>
                          <a:latin typeface="微软雅黑" pitchFamily="34" charset="-122"/>
                          <a:ea typeface="微软雅黑" pitchFamily="34" charset="-122"/>
                        </a:rPr>
                        <a:t>西藏职业技术学院</a:t>
                      </a:r>
                      <a:r>
                        <a:rPr lang="zh-CN" altLang="en-US" sz="1050" b="1" kern="0" dirty="0" smtClean="0">
                          <a:effectLst/>
                          <a:latin typeface="微软雅黑" pitchFamily="34" charset="-122"/>
                          <a:ea typeface="微软雅黑" pitchFamily="34" charset="-122"/>
                        </a:rPr>
                        <a:t>典型应用示范点</a:t>
                      </a:r>
                      <a:endParaRPr lang="zh-CN" altLang="zh-CN" sz="1050" b="1" kern="100" dirty="0" smtClean="0">
                        <a:effectLst/>
                        <a:latin typeface="微软雅黑" pitchFamily="34" charset="-122"/>
                        <a:ea typeface="微软雅黑" pitchFamily="34" charset="-122"/>
                        <a:cs typeface="Times New Roman"/>
                      </a:endParaRPr>
                    </a:p>
                  </a:txBody>
                  <a:tcPr marL="15949" marR="15949" marT="0" marB="0" anchor="ctr"/>
                </a:tc>
                <a:tc>
                  <a:txBody>
                    <a:bodyPr/>
                    <a:lstStyle/>
                    <a:p>
                      <a:pPr indent="66675" algn="just">
                        <a:spcAft>
                          <a:spcPts val="0"/>
                        </a:spcAft>
                      </a:pPr>
                      <a:r>
                        <a:rPr lang="zh-CN" sz="1050" b="0" kern="0" dirty="0" smtClean="0">
                          <a:solidFill>
                            <a:schemeClr val="dk1"/>
                          </a:solidFill>
                          <a:effectLst/>
                          <a:latin typeface="微软雅黑" pitchFamily="34" charset="-122"/>
                          <a:ea typeface="微软雅黑" pitchFamily="34" charset="-122"/>
                          <a:cs typeface="+mn-cs"/>
                        </a:rPr>
                        <a:t>数字化</a:t>
                      </a:r>
                      <a:r>
                        <a:rPr lang="zh-CN" sz="1050" b="0" kern="0" dirty="0">
                          <a:solidFill>
                            <a:schemeClr val="dk1"/>
                          </a:solidFill>
                          <a:effectLst/>
                          <a:latin typeface="微软雅黑" pitchFamily="34" charset="-122"/>
                          <a:ea typeface="微软雅黑" pitchFamily="34" charset="-122"/>
                          <a:cs typeface="+mn-cs"/>
                        </a:rPr>
                        <a:t>学习资源共享与应用的机制和</a:t>
                      </a:r>
                      <a:r>
                        <a:rPr lang="zh-CN" sz="1050" b="0" kern="0" dirty="0" smtClean="0">
                          <a:solidFill>
                            <a:schemeClr val="dk1"/>
                          </a:solidFill>
                          <a:effectLst/>
                          <a:latin typeface="微软雅黑" pitchFamily="34" charset="-122"/>
                          <a:ea typeface="微软雅黑" pitchFamily="34" charset="-122"/>
                          <a:cs typeface="+mn-cs"/>
                        </a:rPr>
                        <a:t>模式的</a:t>
                      </a:r>
                      <a:r>
                        <a:rPr lang="zh-CN" sz="1050" b="0" kern="0" dirty="0">
                          <a:solidFill>
                            <a:schemeClr val="dk1"/>
                          </a:solidFill>
                          <a:effectLst/>
                          <a:latin typeface="微软雅黑" pitchFamily="34" charset="-122"/>
                          <a:ea typeface="微软雅黑" pitchFamily="34" charset="-122"/>
                          <a:cs typeface="+mn-cs"/>
                        </a:rPr>
                        <a:t>实践应用</a:t>
                      </a:r>
                    </a:p>
                  </a:txBody>
                  <a:tcPr marL="15949" marR="15949" marT="0" marB="0" anchor="ctr"/>
                </a:tc>
                <a:tc>
                  <a:txBody>
                    <a:bodyPr/>
                    <a:lstStyle/>
                    <a:p>
                      <a:pPr indent="66675" algn="just">
                        <a:spcAft>
                          <a:spcPts val="0"/>
                        </a:spcAft>
                      </a:pPr>
                      <a:endParaRPr lang="zh-CN" sz="1050" b="0" kern="100" dirty="0">
                        <a:effectLst/>
                        <a:latin typeface="微软雅黑" pitchFamily="34" charset="-122"/>
                        <a:ea typeface="微软雅黑" pitchFamily="34" charset="-122"/>
                        <a:cs typeface="Times New Roman"/>
                      </a:endParaRPr>
                    </a:p>
                  </a:txBody>
                  <a:tcPr marL="15949" marR="15949" marT="0" marB="0" anchor="ctr"/>
                </a:tc>
              </a:tr>
            </a:tbl>
          </a:graphicData>
        </a:graphic>
      </p:graphicFrame>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4" name="组合 75"/>
          <p:cNvGrpSpPr/>
          <p:nvPr/>
        </p:nvGrpSpPr>
        <p:grpSpPr>
          <a:xfrm>
            <a:off x="-86622" y="288624"/>
            <a:ext cx="2599610" cy="702787"/>
            <a:chOff x="-86622" y="288624"/>
            <a:chExt cx="2599610" cy="702787"/>
          </a:xfrm>
        </p:grpSpPr>
        <p:sp>
          <p:nvSpPr>
            <p:cNvPr id="45"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   存在问题</a:t>
              </a:r>
              <a:endParaRPr lang="zh-CN" altLang="en-US" sz="2000" b="1" dirty="0">
                <a:solidFill>
                  <a:srgbClr val="FFFFFF"/>
                </a:solidFill>
                <a:latin typeface="微软雅黑" pitchFamily="34" charset="-122"/>
                <a:ea typeface="微软雅黑" pitchFamily="34" charset="-122"/>
              </a:endParaRPr>
            </a:p>
          </p:txBody>
        </p:sp>
        <p:sp>
          <p:nvSpPr>
            <p:cNvPr id="48" name="TextBox 47"/>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Three</a:t>
              </a:r>
              <a:endParaRPr lang="zh-CN" altLang="en-US" sz="1400" b="1" dirty="0">
                <a:solidFill>
                  <a:srgbClr val="00B0F0"/>
                </a:solidFill>
                <a:latin typeface="Broadway" pitchFamily="82" charset="0"/>
                <a:ea typeface="微软雅黑" pitchFamily="34" charset="-122"/>
              </a:endParaRPr>
            </a:p>
          </p:txBody>
        </p:sp>
        <p:sp>
          <p:nvSpPr>
            <p:cNvPr id="49"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31"/>
          <p:cNvGrpSpPr/>
          <p:nvPr/>
        </p:nvGrpSpPr>
        <p:grpSpPr>
          <a:xfrm>
            <a:off x="1071539" y="1285866"/>
            <a:ext cx="3929089" cy="500066"/>
            <a:chOff x="1071538" y="1285866"/>
            <a:chExt cx="4438417" cy="500066"/>
          </a:xfrm>
        </p:grpSpPr>
        <p:sp>
          <p:nvSpPr>
            <p:cNvPr id="23" name="Rectangle 5"/>
            <p:cNvSpPr>
              <a:spLocks noChangeArrowheads="1"/>
            </p:cNvSpPr>
            <p:nvPr/>
          </p:nvSpPr>
          <p:spPr bwMode="gray">
            <a:xfrm>
              <a:off x="1795179" y="1295390"/>
              <a:ext cx="3714776" cy="490542"/>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数字化学习资源建设能力不足</a:t>
              </a:r>
              <a:endParaRPr lang="zh-CN" altLang="en-US" dirty="0">
                <a:solidFill>
                  <a:schemeClr val="bg1"/>
                </a:solidFill>
              </a:endParaRPr>
            </a:p>
          </p:txBody>
        </p:sp>
        <p:sp>
          <p:nvSpPr>
            <p:cNvPr id="28" name="Rectangle 5"/>
            <p:cNvSpPr>
              <a:spLocks noChangeArrowheads="1"/>
            </p:cNvSpPr>
            <p:nvPr/>
          </p:nvSpPr>
          <p:spPr bwMode="gray">
            <a:xfrm>
              <a:off x="1071538" y="1285866"/>
              <a:ext cx="531787"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1</a:t>
              </a:r>
              <a:endParaRPr lang="zh-CN" altLang="en-US" sz="2400" dirty="0">
                <a:solidFill>
                  <a:srgbClr val="FFFFFF"/>
                </a:solidFill>
                <a:latin typeface="Broadway" pitchFamily="82" charset="0"/>
              </a:endParaRPr>
            </a:p>
          </p:txBody>
        </p:sp>
      </p:grpSp>
      <p:grpSp>
        <p:nvGrpSpPr>
          <p:cNvPr id="6" name="组合 32"/>
          <p:cNvGrpSpPr/>
          <p:nvPr/>
        </p:nvGrpSpPr>
        <p:grpSpPr>
          <a:xfrm>
            <a:off x="1071538" y="2071684"/>
            <a:ext cx="7143800" cy="500066"/>
            <a:chOff x="1071538" y="2071684"/>
            <a:chExt cx="7865396" cy="500066"/>
          </a:xfrm>
        </p:grpSpPr>
        <p:sp>
          <p:nvSpPr>
            <p:cNvPr id="24" name="Rectangle 5"/>
            <p:cNvSpPr>
              <a:spLocks noChangeArrowheads="1"/>
            </p:cNvSpPr>
            <p:nvPr/>
          </p:nvSpPr>
          <p:spPr bwMode="gray">
            <a:xfrm>
              <a:off x="1071538" y="2071684"/>
              <a:ext cx="531787"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2</a:t>
              </a:r>
              <a:endParaRPr lang="zh-CN" altLang="en-US" sz="2400" dirty="0" smtClean="0">
                <a:solidFill>
                  <a:srgbClr val="FFFFFF"/>
                </a:solidFill>
                <a:latin typeface="Broadway" pitchFamily="82" charset="0"/>
              </a:endParaRPr>
            </a:p>
          </p:txBody>
        </p:sp>
        <p:sp>
          <p:nvSpPr>
            <p:cNvPr id="29" name="Rectangle 5"/>
            <p:cNvSpPr>
              <a:spLocks noChangeArrowheads="1"/>
            </p:cNvSpPr>
            <p:nvPr/>
          </p:nvSpPr>
          <p:spPr bwMode="gray">
            <a:xfrm>
              <a:off x="1793133" y="2071684"/>
              <a:ext cx="7143801" cy="490542"/>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数字化学习资源对电大学历教育和非学历教育的支撑力度不够</a:t>
              </a:r>
            </a:p>
          </p:txBody>
        </p:sp>
      </p:grpSp>
      <p:grpSp>
        <p:nvGrpSpPr>
          <p:cNvPr id="7" name="组合 33"/>
          <p:cNvGrpSpPr/>
          <p:nvPr/>
        </p:nvGrpSpPr>
        <p:grpSpPr>
          <a:xfrm>
            <a:off x="1071538" y="2857502"/>
            <a:ext cx="5715040" cy="500066"/>
            <a:chOff x="1071538" y="2857502"/>
            <a:chExt cx="5715040" cy="500066"/>
          </a:xfrm>
        </p:grpSpPr>
        <p:sp>
          <p:nvSpPr>
            <p:cNvPr id="25" name="Rectangle 5"/>
            <p:cNvSpPr>
              <a:spLocks noChangeArrowheads="1"/>
            </p:cNvSpPr>
            <p:nvPr/>
          </p:nvSpPr>
          <p:spPr bwMode="gray">
            <a:xfrm>
              <a:off x="1071538" y="2857502"/>
              <a:ext cx="500066"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3</a:t>
              </a:r>
              <a:endParaRPr lang="zh-CN" altLang="en-US" sz="2400" dirty="0" smtClean="0">
                <a:solidFill>
                  <a:srgbClr val="FFFFFF"/>
                </a:solidFill>
                <a:latin typeface="Broadway" pitchFamily="82" charset="0"/>
              </a:endParaRPr>
            </a:p>
          </p:txBody>
        </p:sp>
        <p:sp>
          <p:nvSpPr>
            <p:cNvPr id="30" name="Rectangle 5"/>
            <p:cNvSpPr>
              <a:spLocks noChangeArrowheads="1"/>
            </p:cNvSpPr>
            <p:nvPr/>
          </p:nvSpPr>
          <p:spPr bwMode="gray">
            <a:xfrm>
              <a:off x="1714480" y="2857502"/>
              <a:ext cx="5072098" cy="500066"/>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数字化学习资源平台系统尚需进一步优化和完善</a:t>
              </a:r>
              <a:endParaRPr lang="zh-CN" altLang="en-US" dirty="0">
                <a:solidFill>
                  <a:schemeClr val="bg1"/>
                </a:solidFill>
              </a:endParaRPr>
            </a:p>
          </p:txBody>
        </p:sp>
      </p:grpSp>
      <p:grpSp>
        <p:nvGrpSpPr>
          <p:cNvPr id="9" name="组合 35"/>
          <p:cNvGrpSpPr/>
          <p:nvPr/>
        </p:nvGrpSpPr>
        <p:grpSpPr>
          <a:xfrm>
            <a:off x="1071538" y="3643320"/>
            <a:ext cx="4071966" cy="500066"/>
            <a:chOff x="1071538" y="3643320"/>
            <a:chExt cx="4653675" cy="500066"/>
          </a:xfrm>
        </p:grpSpPr>
        <p:sp>
          <p:nvSpPr>
            <p:cNvPr id="27" name="Rectangle 5"/>
            <p:cNvSpPr>
              <a:spLocks noChangeArrowheads="1"/>
            </p:cNvSpPr>
            <p:nvPr/>
          </p:nvSpPr>
          <p:spPr bwMode="gray">
            <a:xfrm>
              <a:off x="1071538" y="3643320"/>
              <a:ext cx="571504"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4</a:t>
              </a:r>
              <a:endParaRPr lang="zh-CN" altLang="en-US" sz="2400" dirty="0" smtClean="0">
                <a:solidFill>
                  <a:srgbClr val="FFFFFF"/>
                </a:solidFill>
                <a:latin typeface="Broadway" pitchFamily="82" charset="0"/>
              </a:endParaRPr>
            </a:p>
          </p:txBody>
        </p:sp>
        <p:sp>
          <p:nvSpPr>
            <p:cNvPr id="31" name="Rectangle 5"/>
            <p:cNvSpPr>
              <a:spLocks noChangeArrowheads="1"/>
            </p:cNvSpPr>
            <p:nvPr/>
          </p:nvSpPr>
          <p:spPr bwMode="gray">
            <a:xfrm>
              <a:off x="1796124" y="3643320"/>
              <a:ext cx="3929089" cy="490542"/>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共建共享机制尚未发挥整体效应</a:t>
              </a:r>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4" name="组合 31"/>
          <p:cNvGrpSpPr/>
          <p:nvPr/>
        </p:nvGrpSpPr>
        <p:grpSpPr>
          <a:xfrm>
            <a:off x="1071539" y="1285866"/>
            <a:ext cx="4572031" cy="500066"/>
            <a:chOff x="1071538" y="1285866"/>
            <a:chExt cx="5164705" cy="500066"/>
          </a:xfrm>
        </p:grpSpPr>
        <p:sp>
          <p:nvSpPr>
            <p:cNvPr id="23" name="Rectangle 5"/>
            <p:cNvSpPr>
              <a:spLocks noChangeArrowheads="1"/>
            </p:cNvSpPr>
            <p:nvPr/>
          </p:nvSpPr>
          <p:spPr bwMode="gray">
            <a:xfrm>
              <a:off x="1795179" y="1295390"/>
              <a:ext cx="4441064" cy="490542"/>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构建国家数字化学习资源中心资源云</a:t>
              </a:r>
              <a:endParaRPr lang="zh-CN" altLang="en-US" dirty="0">
                <a:solidFill>
                  <a:schemeClr val="bg1"/>
                </a:solidFill>
              </a:endParaRPr>
            </a:p>
          </p:txBody>
        </p:sp>
        <p:sp>
          <p:nvSpPr>
            <p:cNvPr id="28" name="Rectangle 5"/>
            <p:cNvSpPr>
              <a:spLocks noChangeArrowheads="1"/>
            </p:cNvSpPr>
            <p:nvPr/>
          </p:nvSpPr>
          <p:spPr bwMode="gray">
            <a:xfrm>
              <a:off x="1071538" y="1285866"/>
              <a:ext cx="531787"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1</a:t>
              </a:r>
              <a:endParaRPr lang="zh-CN" altLang="en-US" sz="2400" dirty="0">
                <a:solidFill>
                  <a:srgbClr val="FFFFFF"/>
                </a:solidFill>
                <a:latin typeface="Broadway" pitchFamily="82" charset="0"/>
              </a:endParaRPr>
            </a:p>
          </p:txBody>
        </p:sp>
      </p:grpSp>
      <p:grpSp>
        <p:nvGrpSpPr>
          <p:cNvPr id="5" name="组合 32"/>
          <p:cNvGrpSpPr/>
          <p:nvPr/>
        </p:nvGrpSpPr>
        <p:grpSpPr>
          <a:xfrm>
            <a:off x="1071538" y="2071684"/>
            <a:ext cx="5715040" cy="500066"/>
            <a:chOff x="1071538" y="2071684"/>
            <a:chExt cx="6135009" cy="500066"/>
          </a:xfrm>
        </p:grpSpPr>
        <p:sp>
          <p:nvSpPr>
            <p:cNvPr id="24" name="Rectangle 5"/>
            <p:cNvSpPr>
              <a:spLocks noChangeArrowheads="1"/>
            </p:cNvSpPr>
            <p:nvPr/>
          </p:nvSpPr>
          <p:spPr bwMode="gray">
            <a:xfrm>
              <a:off x="1071538" y="2071684"/>
              <a:ext cx="531787"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2</a:t>
              </a:r>
              <a:endParaRPr lang="zh-CN" altLang="en-US" sz="2400" dirty="0" smtClean="0">
                <a:solidFill>
                  <a:srgbClr val="FFFFFF"/>
                </a:solidFill>
                <a:latin typeface="Broadway" pitchFamily="82" charset="0"/>
              </a:endParaRPr>
            </a:p>
          </p:txBody>
        </p:sp>
        <p:sp>
          <p:nvSpPr>
            <p:cNvPr id="29" name="Rectangle 5"/>
            <p:cNvSpPr>
              <a:spLocks noChangeArrowheads="1"/>
            </p:cNvSpPr>
            <p:nvPr/>
          </p:nvSpPr>
          <p:spPr bwMode="gray">
            <a:xfrm>
              <a:off x="1793133" y="2071684"/>
              <a:ext cx="5413414" cy="490542"/>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完善以数字化学习资源为基础的教育信息化系统</a:t>
              </a:r>
            </a:p>
          </p:txBody>
        </p:sp>
      </p:grpSp>
      <p:grpSp>
        <p:nvGrpSpPr>
          <p:cNvPr id="6" name="组合 33"/>
          <p:cNvGrpSpPr/>
          <p:nvPr/>
        </p:nvGrpSpPr>
        <p:grpSpPr>
          <a:xfrm>
            <a:off x="1071538" y="2857502"/>
            <a:ext cx="7429552" cy="500066"/>
            <a:chOff x="1071538" y="2857502"/>
            <a:chExt cx="7429552" cy="500066"/>
          </a:xfrm>
        </p:grpSpPr>
        <p:sp>
          <p:nvSpPr>
            <p:cNvPr id="25" name="Rectangle 5"/>
            <p:cNvSpPr>
              <a:spLocks noChangeArrowheads="1"/>
            </p:cNvSpPr>
            <p:nvPr/>
          </p:nvSpPr>
          <p:spPr bwMode="gray">
            <a:xfrm>
              <a:off x="1071538" y="2857502"/>
              <a:ext cx="500066"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3</a:t>
              </a:r>
              <a:endParaRPr lang="zh-CN" altLang="en-US" sz="2400" dirty="0" smtClean="0">
                <a:solidFill>
                  <a:srgbClr val="FFFFFF"/>
                </a:solidFill>
                <a:latin typeface="Broadway" pitchFamily="82" charset="0"/>
              </a:endParaRPr>
            </a:p>
          </p:txBody>
        </p:sp>
        <p:sp>
          <p:nvSpPr>
            <p:cNvPr id="30" name="Rectangle 5"/>
            <p:cNvSpPr>
              <a:spLocks noChangeArrowheads="1"/>
            </p:cNvSpPr>
            <p:nvPr/>
          </p:nvSpPr>
          <p:spPr bwMode="gray">
            <a:xfrm>
              <a:off x="1714480" y="2857502"/>
              <a:ext cx="6786610" cy="500066"/>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以学历和非学历办学和项目需求拓展为导向，推动资源的有效应用</a:t>
              </a:r>
            </a:p>
          </p:txBody>
        </p:sp>
      </p:grpSp>
      <p:grpSp>
        <p:nvGrpSpPr>
          <p:cNvPr id="7" name="组合 35"/>
          <p:cNvGrpSpPr/>
          <p:nvPr/>
        </p:nvGrpSpPr>
        <p:grpSpPr>
          <a:xfrm>
            <a:off x="1071538" y="3643320"/>
            <a:ext cx="4857784" cy="571504"/>
            <a:chOff x="1071538" y="3643320"/>
            <a:chExt cx="5229912" cy="500066"/>
          </a:xfrm>
        </p:grpSpPr>
        <p:sp>
          <p:nvSpPr>
            <p:cNvPr id="27" name="Rectangle 5"/>
            <p:cNvSpPr>
              <a:spLocks noChangeArrowheads="1"/>
            </p:cNvSpPr>
            <p:nvPr/>
          </p:nvSpPr>
          <p:spPr bwMode="gray">
            <a:xfrm>
              <a:off x="1071538" y="3643320"/>
              <a:ext cx="571504" cy="500066"/>
            </a:xfrm>
            <a:prstGeom prst="rect">
              <a:avLst/>
            </a:prstGeom>
            <a:solidFill>
              <a:srgbClr val="00B0F0"/>
            </a:solidFill>
            <a:ln w="9525" algn="ctr">
              <a:noFill/>
              <a:miter lim="800000"/>
              <a:headEnd/>
              <a:tailEnd/>
            </a:ln>
            <a:effectLst/>
          </p:spPr>
          <p:txBody>
            <a:bodyPr wrap="none" anchor="ctr"/>
            <a:lstStyle/>
            <a:p>
              <a:pPr algn="ctr"/>
              <a:r>
                <a:rPr lang="en-US" altLang="zh-CN" sz="2400" dirty="0" smtClean="0">
                  <a:solidFill>
                    <a:srgbClr val="FFFFFF"/>
                  </a:solidFill>
                  <a:latin typeface="Broadway" pitchFamily="82" charset="0"/>
                </a:rPr>
                <a:t>4</a:t>
              </a:r>
              <a:endParaRPr lang="zh-CN" altLang="en-US" sz="2400" dirty="0" smtClean="0">
                <a:solidFill>
                  <a:srgbClr val="FFFFFF"/>
                </a:solidFill>
                <a:latin typeface="Broadway" pitchFamily="82" charset="0"/>
              </a:endParaRPr>
            </a:p>
          </p:txBody>
        </p:sp>
        <p:sp>
          <p:nvSpPr>
            <p:cNvPr id="31" name="Rectangle 5"/>
            <p:cNvSpPr>
              <a:spLocks noChangeArrowheads="1"/>
            </p:cNvSpPr>
            <p:nvPr/>
          </p:nvSpPr>
          <p:spPr bwMode="gray">
            <a:xfrm>
              <a:off x="1796124" y="3643320"/>
              <a:ext cx="4505326" cy="500066"/>
            </a:xfrm>
            <a:prstGeom prst="rect">
              <a:avLst/>
            </a:prstGeom>
            <a:solidFill>
              <a:srgbClr val="00B0F0"/>
            </a:solidFill>
            <a:ln w="9525" algn="ctr">
              <a:noFill/>
              <a:miter lim="800000"/>
              <a:headEnd/>
              <a:tailEnd/>
            </a:ln>
            <a:effectLst/>
          </p:spPr>
          <p:txBody>
            <a:bodyPr wrap="none" anchor="ctr"/>
            <a:lstStyle/>
            <a:p>
              <a:r>
                <a:rPr lang="zh-CN" altLang="en-US" dirty="0" smtClean="0">
                  <a:solidFill>
                    <a:schemeClr val="bg1"/>
                  </a:solidFill>
                  <a:latin typeface="微软雅黑" pitchFamily="34" charset="-122"/>
                  <a:ea typeface="微软雅黑" pitchFamily="34" charset="-122"/>
                </a:rPr>
                <a:t>在实践中修正和完善资源共建共享机制</a:t>
              </a:r>
            </a:p>
          </p:txBody>
        </p:sp>
      </p:grpSp>
      <p:grpSp>
        <p:nvGrpSpPr>
          <p:cNvPr id="9" name="组合 75"/>
          <p:cNvGrpSpPr/>
          <p:nvPr/>
        </p:nvGrpSpPr>
        <p:grpSpPr>
          <a:xfrm>
            <a:off x="-86622" y="288624"/>
            <a:ext cx="2599610" cy="702787"/>
            <a:chOff x="-86622" y="288624"/>
            <a:chExt cx="2599610" cy="702787"/>
          </a:xfrm>
        </p:grpSpPr>
        <p:sp>
          <p:nvSpPr>
            <p:cNvPr id="33"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下一步工作重点</a:t>
              </a:r>
              <a:endParaRPr lang="zh-CN" altLang="en-US" sz="2000" b="1" dirty="0">
                <a:solidFill>
                  <a:srgbClr val="FFFFFF"/>
                </a:solidFill>
                <a:latin typeface="微软雅黑" pitchFamily="34" charset="-122"/>
                <a:ea typeface="微软雅黑" pitchFamily="34" charset="-122"/>
              </a:endParaRPr>
            </a:p>
          </p:txBody>
        </p:sp>
        <p:sp>
          <p:nvSpPr>
            <p:cNvPr id="36" name="TextBox 35"/>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Four</a:t>
              </a:r>
              <a:endParaRPr lang="zh-CN" altLang="en-US" sz="1400" b="1" dirty="0">
                <a:solidFill>
                  <a:srgbClr val="00B0F0"/>
                </a:solidFill>
                <a:latin typeface="Broadway" pitchFamily="82" charset="0"/>
                <a:ea typeface="微软雅黑" pitchFamily="34" charset="-122"/>
              </a:endParaRPr>
            </a:p>
          </p:txBody>
        </p:sp>
        <p:sp>
          <p:nvSpPr>
            <p:cNvPr id="38"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419622"/>
            <a:ext cx="9144000" cy="2394266"/>
          </a:xfrm>
          <a:prstGeom prst="rect">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6" name="矩形 5"/>
          <p:cNvSpPr/>
          <p:nvPr/>
        </p:nvSpPr>
        <p:spPr>
          <a:xfrm>
            <a:off x="0" y="1347614"/>
            <a:ext cx="9144000" cy="10801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3831890"/>
            <a:ext cx="9144000" cy="10801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8"/>
          <p:cNvGrpSpPr/>
          <p:nvPr/>
        </p:nvGrpSpPr>
        <p:grpSpPr>
          <a:xfrm>
            <a:off x="0" y="4833605"/>
            <a:ext cx="9144000" cy="330425"/>
            <a:chOff x="0" y="6444822"/>
            <a:chExt cx="9144000" cy="440567"/>
          </a:xfrm>
        </p:grpSpPr>
        <p:sp>
          <p:nvSpPr>
            <p:cNvPr id="10" name="矩形 9"/>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10"/>
            <p:cNvGrpSpPr/>
            <p:nvPr/>
          </p:nvGrpSpPr>
          <p:grpSpPr>
            <a:xfrm>
              <a:off x="8141472" y="6444822"/>
              <a:ext cx="534984" cy="413178"/>
              <a:chOff x="8072352" y="6444822"/>
              <a:chExt cx="534984" cy="413178"/>
            </a:xfrm>
          </p:grpSpPr>
          <p:sp>
            <p:nvSpPr>
              <p:cNvPr id="13" name="矩形 12"/>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17" name="未知"/>
          <p:cNvSpPr>
            <a:spLocks/>
          </p:cNvSpPr>
          <p:nvPr/>
        </p:nvSpPr>
        <p:spPr bwMode="auto">
          <a:xfrm>
            <a:off x="1601788" y="2328466"/>
            <a:ext cx="487362" cy="225425"/>
          </a:xfrm>
          <a:custGeom>
            <a:avLst/>
            <a:gdLst/>
            <a:ahLst/>
            <a:cxnLst>
              <a:cxn ang="0">
                <a:pos x="3" y="11"/>
              </a:cxn>
              <a:cxn ang="0">
                <a:pos x="61" y="60"/>
              </a:cxn>
              <a:cxn ang="0">
                <a:pos x="129" y="22"/>
              </a:cxn>
              <a:cxn ang="0">
                <a:pos x="118" y="4"/>
              </a:cxn>
              <a:cxn ang="0">
                <a:pos x="112" y="2"/>
              </a:cxn>
              <a:cxn ang="0">
                <a:pos x="115" y="5"/>
              </a:cxn>
              <a:cxn ang="0">
                <a:pos x="118" y="21"/>
              </a:cxn>
              <a:cxn ang="0">
                <a:pos x="61" y="56"/>
              </a:cxn>
              <a:cxn ang="0">
                <a:pos x="9" y="12"/>
              </a:cxn>
              <a:cxn ang="0">
                <a:pos x="12" y="0"/>
              </a:cxn>
              <a:cxn ang="0">
                <a:pos x="5" y="0"/>
              </a:cxn>
              <a:cxn ang="0">
                <a:pos x="3" y="11"/>
              </a:cxn>
            </a:cxnLst>
            <a:rect l="0" t="0" r="r" b="b"/>
            <a:pathLst>
              <a:path w="130" h="60">
                <a:moveTo>
                  <a:pt x="3" y="11"/>
                </a:moveTo>
                <a:cubicBezTo>
                  <a:pt x="0" y="40"/>
                  <a:pt x="27" y="60"/>
                  <a:pt x="61" y="60"/>
                </a:cubicBezTo>
                <a:cubicBezTo>
                  <a:pt x="97" y="60"/>
                  <a:pt x="130" y="46"/>
                  <a:pt x="129" y="22"/>
                </a:cubicBezTo>
                <a:cubicBezTo>
                  <a:pt x="129" y="12"/>
                  <a:pt x="122" y="6"/>
                  <a:pt x="118" y="4"/>
                </a:cubicBezTo>
                <a:cubicBezTo>
                  <a:pt x="116" y="2"/>
                  <a:pt x="114" y="1"/>
                  <a:pt x="112" y="2"/>
                </a:cubicBezTo>
                <a:cubicBezTo>
                  <a:pt x="111" y="2"/>
                  <a:pt x="114" y="4"/>
                  <a:pt x="115" y="5"/>
                </a:cubicBezTo>
                <a:cubicBezTo>
                  <a:pt x="118" y="10"/>
                  <a:pt x="119" y="16"/>
                  <a:pt x="118" y="21"/>
                </a:cubicBezTo>
                <a:cubicBezTo>
                  <a:pt x="117" y="42"/>
                  <a:pt x="94" y="56"/>
                  <a:pt x="61" y="56"/>
                </a:cubicBezTo>
                <a:cubicBezTo>
                  <a:pt x="31" y="54"/>
                  <a:pt x="6" y="37"/>
                  <a:pt x="9" y="12"/>
                </a:cubicBezTo>
                <a:cubicBezTo>
                  <a:pt x="10" y="8"/>
                  <a:pt x="11" y="4"/>
                  <a:pt x="12" y="0"/>
                </a:cubicBezTo>
                <a:cubicBezTo>
                  <a:pt x="10" y="0"/>
                  <a:pt x="8" y="0"/>
                  <a:pt x="5" y="0"/>
                </a:cubicBezTo>
                <a:cubicBezTo>
                  <a:pt x="4" y="3"/>
                  <a:pt x="3" y="7"/>
                  <a:pt x="3" y="11"/>
                </a:cubicBezTo>
                <a:close/>
              </a:path>
            </a:pathLst>
          </a:custGeom>
          <a:solidFill>
            <a:srgbClr val="000000"/>
          </a:solidFill>
          <a:ln w="9525">
            <a:noFill/>
            <a:round/>
            <a:headEnd/>
            <a:tailEnd/>
          </a:ln>
        </p:spPr>
        <p:txBody>
          <a:bodyPr/>
          <a:lstStyle/>
          <a:p>
            <a:endParaRPr lang="zh-CN" altLang="en-US"/>
          </a:p>
        </p:txBody>
      </p:sp>
      <p:sp>
        <p:nvSpPr>
          <p:cNvPr id="21" name="未知"/>
          <p:cNvSpPr>
            <a:spLocks/>
          </p:cNvSpPr>
          <p:nvPr/>
        </p:nvSpPr>
        <p:spPr bwMode="auto">
          <a:xfrm>
            <a:off x="2482850" y="1898253"/>
            <a:ext cx="585788" cy="217488"/>
          </a:xfrm>
          <a:custGeom>
            <a:avLst/>
            <a:gdLst/>
            <a:ahLst/>
            <a:cxnLst>
              <a:cxn ang="0">
                <a:pos x="83" y="0"/>
              </a:cxn>
              <a:cxn ang="0">
                <a:pos x="9" y="32"/>
              </a:cxn>
              <a:cxn ang="0">
                <a:pos x="1" y="51"/>
              </a:cxn>
              <a:cxn ang="0">
                <a:pos x="2" y="58"/>
              </a:cxn>
              <a:cxn ang="0">
                <a:pos x="4" y="50"/>
              </a:cxn>
              <a:cxn ang="0">
                <a:pos x="13" y="35"/>
              </a:cxn>
              <a:cxn ang="0">
                <a:pos x="82" y="7"/>
              </a:cxn>
              <a:cxn ang="0">
                <a:pos x="147" y="50"/>
              </a:cxn>
              <a:cxn ang="0">
                <a:pos x="155" y="50"/>
              </a:cxn>
              <a:cxn ang="0">
                <a:pos x="83" y="0"/>
              </a:cxn>
            </a:cxnLst>
            <a:rect l="0" t="0" r="r" b="b"/>
            <a:pathLst>
              <a:path w="156" h="58">
                <a:moveTo>
                  <a:pt x="83" y="0"/>
                </a:moveTo>
                <a:cubicBezTo>
                  <a:pt x="49" y="0"/>
                  <a:pt x="22" y="14"/>
                  <a:pt x="9" y="32"/>
                </a:cubicBezTo>
                <a:cubicBezTo>
                  <a:pt x="4" y="38"/>
                  <a:pt x="1" y="45"/>
                  <a:pt x="1" y="51"/>
                </a:cubicBezTo>
                <a:cubicBezTo>
                  <a:pt x="0" y="55"/>
                  <a:pt x="1" y="58"/>
                  <a:pt x="2" y="58"/>
                </a:cubicBezTo>
                <a:cubicBezTo>
                  <a:pt x="3" y="58"/>
                  <a:pt x="3" y="55"/>
                  <a:pt x="4" y="50"/>
                </a:cubicBezTo>
                <a:cubicBezTo>
                  <a:pt x="7" y="44"/>
                  <a:pt x="9" y="40"/>
                  <a:pt x="13" y="35"/>
                </a:cubicBezTo>
                <a:cubicBezTo>
                  <a:pt x="26" y="20"/>
                  <a:pt x="51" y="7"/>
                  <a:pt x="82" y="7"/>
                </a:cubicBezTo>
                <a:cubicBezTo>
                  <a:pt x="124" y="7"/>
                  <a:pt x="149" y="27"/>
                  <a:pt x="147" y="50"/>
                </a:cubicBezTo>
                <a:cubicBezTo>
                  <a:pt x="150" y="50"/>
                  <a:pt x="152" y="50"/>
                  <a:pt x="155" y="50"/>
                </a:cubicBezTo>
                <a:cubicBezTo>
                  <a:pt x="156" y="18"/>
                  <a:pt x="125" y="0"/>
                  <a:pt x="83" y="0"/>
                </a:cubicBezTo>
                <a:close/>
              </a:path>
            </a:pathLst>
          </a:custGeom>
          <a:solidFill>
            <a:srgbClr val="000000"/>
          </a:solidFill>
          <a:ln w="9525">
            <a:noFill/>
            <a:round/>
            <a:headEnd/>
            <a:tailEnd/>
          </a:ln>
        </p:spPr>
        <p:txBody>
          <a:bodyPr/>
          <a:lstStyle/>
          <a:p>
            <a:endParaRPr lang="zh-CN" altLang="en-US"/>
          </a:p>
        </p:txBody>
      </p:sp>
      <p:sp>
        <p:nvSpPr>
          <p:cNvPr id="22" name="未知"/>
          <p:cNvSpPr>
            <a:spLocks/>
          </p:cNvSpPr>
          <p:nvPr/>
        </p:nvSpPr>
        <p:spPr bwMode="auto">
          <a:xfrm>
            <a:off x="1620838" y="2085578"/>
            <a:ext cx="1444625" cy="242888"/>
          </a:xfrm>
          <a:custGeom>
            <a:avLst/>
            <a:gdLst/>
            <a:ahLst/>
            <a:cxnLst>
              <a:cxn ang="0">
                <a:pos x="377" y="0"/>
              </a:cxn>
              <a:cxn ang="0">
                <a:pos x="377" y="2"/>
              </a:cxn>
              <a:cxn ang="0">
                <a:pos x="290" y="37"/>
              </a:cxn>
              <a:cxn ang="0">
                <a:pos x="197" y="26"/>
              </a:cxn>
              <a:cxn ang="0">
                <a:pos x="106" y="14"/>
              </a:cxn>
              <a:cxn ang="0">
                <a:pos x="0" y="65"/>
              </a:cxn>
              <a:cxn ang="0">
                <a:pos x="7" y="65"/>
              </a:cxn>
              <a:cxn ang="0">
                <a:pos x="100" y="28"/>
              </a:cxn>
              <a:cxn ang="0">
                <a:pos x="188" y="41"/>
              </a:cxn>
              <a:cxn ang="0">
                <a:pos x="254" y="51"/>
              </a:cxn>
              <a:cxn ang="0">
                <a:pos x="262" y="52"/>
              </a:cxn>
              <a:cxn ang="0">
                <a:pos x="262" y="53"/>
              </a:cxn>
              <a:cxn ang="0">
                <a:pos x="260" y="54"/>
              </a:cxn>
              <a:cxn ang="0">
                <a:pos x="266" y="56"/>
              </a:cxn>
              <a:cxn ang="0">
                <a:pos x="270" y="54"/>
              </a:cxn>
              <a:cxn ang="0">
                <a:pos x="284" y="54"/>
              </a:cxn>
              <a:cxn ang="0">
                <a:pos x="384" y="9"/>
              </a:cxn>
              <a:cxn ang="0">
                <a:pos x="385" y="0"/>
              </a:cxn>
              <a:cxn ang="0">
                <a:pos x="377" y="0"/>
              </a:cxn>
            </a:cxnLst>
            <a:rect l="0" t="0" r="r" b="b"/>
            <a:pathLst>
              <a:path w="385" h="65">
                <a:moveTo>
                  <a:pt x="377" y="0"/>
                </a:moveTo>
                <a:cubicBezTo>
                  <a:pt x="377" y="1"/>
                  <a:pt x="377" y="2"/>
                  <a:pt x="377" y="2"/>
                </a:cubicBezTo>
                <a:cubicBezTo>
                  <a:pt x="372" y="28"/>
                  <a:pt x="337" y="40"/>
                  <a:pt x="290" y="37"/>
                </a:cubicBezTo>
                <a:cubicBezTo>
                  <a:pt x="255" y="35"/>
                  <a:pt x="223" y="30"/>
                  <a:pt x="197" y="26"/>
                </a:cubicBezTo>
                <a:cubicBezTo>
                  <a:pt x="168" y="21"/>
                  <a:pt x="134" y="15"/>
                  <a:pt x="106" y="14"/>
                </a:cubicBezTo>
                <a:cubicBezTo>
                  <a:pt x="55" y="13"/>
                  <a:pt x="11" y="32"/>
                  <a:pt x="0" y="65"/>
                </a:cubicBezTo>
                <a:cubicBezTo>
                  <a:pt x="3" y="65"/>
                  <a:pt x="5" y="65"/>
                  <a:pt x="7" y="65"/>
                </a:cubicBezTo>
                <a:cubicBezTo>
                  <a:pt x="19" y="38"/>
                  <a:pt x="57" y="25"/>
                  <a:pt x="100" y="28"/>
                </a:cubicBezTo>
                <a:cubicBezTo>
                  <a:pt x="129" y="29"/>
                  <a:pt x="159" y="35"/>
                  <a:pt x="188" y="41"/>
                </a:cubicBezTo>
                <a:cubicBezTo>
                  <a:pt x="213" y="45"/>
                  <a:pt x="234" y="49"/>
                  <a:pt x="254" y="51"/>
                </a:cubicBezTo>
                <a:cubicBezTo>
                  <a:pt x="256" y="52"/>
                  <a:pt x="259" y="52"/>
                  <a:pt x="262" y="52"/>
                </a:cubicBezTo>
                <a:cubicBezTo>
                  <a:pt x="262" y="53"/>
                  <a:pt x="262" y="53"/>
                  <a:pt x="262" y="53"/>
                </a:cubicBezTo>
                <a:cubicBezTo>
                  <a:pt x="261" y="53"/>
                  <a:pt x="260" y="53"/>
                  <a:pt x="260" y="54"/>
                </a:cubicBezTo>
                <a:cubicBezTo>
                  <a:pt x="262" y="54"/>
                  <a:pt x="264" y="55"/>
                  <a:pt x="266" y="56"/>
                </a:cubicBezTo>
                <a:cubicBezTo>
                  <a:pt x="267" y="55"/>
                  <a:pt x="269" y="55"/>
                  <a:pt x="270" y="54"/>
                </a:cubicBezTo>
                <a:cubicBezTo>
                  <a:pt x="274" y="53"/>
                  <a:pt x="279" y="54"/>
                  <a:pt x="284" y="54"/>
                </a:cubicBezTo>
                <a:cubicBezTo>
                  <a:pt x="337" y="55"/>
                  <a:pt x="378" y="41"/>
                  <a:pt x="384" y="9"/>
                </a:cubicBezTo>
                <a:cubicBezTo>
                  <a:pt x="384" y="6"/>
                  <a:pt x="385" y="3"/>
                  <a:pt x="385" y="0"/>
                </a:cubicBezTo>
                <a:cubicBezTo>
                  <a:pt x="382" y="0"/>
                  <a:pt x="380" y="0"/>
                  <a:pt x="377" y="0"/>
                </a:cubicBezTo>
                <a:close/>
              </a:path>
            </a:pathLst>
          </a:custGeom>
          <a:solidFill>
            <a:srgbClr val="000000"/>
          </a:solidFill>
          <a:ln w="9525">
            <a:noFill/>
            <a:round/>
            <a:headEnd/>
            <a:tailEnd/>
          </a:ln>
        </p:spPr>
        <p:txBody>
          <a:bodyPr/>
          <a:lstStyle/>
          <a:p>
            <a:endParaRPr lang="zh-CN" altLang="en-US"/>
          </a:p>
        </p:txBody>
      </p:sp>
      <p:sp>
        <p:nvSpPr>
          <p:cNvPr id="23" name="未知"/>
          <p:cNvSpPr>
            <a:spLocks/>
          </p:cNvSpPr>
          <p:nvPr/>
        </p:nvSpPr>
        <p:spPr bwMode="auto">
          <a:xfrm>
            <a:off x="1246188" y="2287191"/>
            <a:ext cx="1371600" cy="712787"/>
          </a:xfrm>
          <a:custGeom>
            <a:avLst/>
            <a:gdLst/>
            <a:ahLst/>
            <a:cxnLst>
              <a:cxn ang="0">
                <a:pos x="147" y="174"/>
              </a:cxn>
              <a:cxn ang="0">
                <a:pos x="267" y="111"/>
              </a:cxn>
              <a:cxn ang="0">
                <a:pos x="328" y="34"/>
              </a:cxn>
              <a:cxn ang="0">
                <a:pos x="366" y="2"/>
              </a:cxn>
              <a:cxn ang="0">
                <a:pos x="360" y="0"/>
              </a:cxn>
              <a:cxn ang="0">
                <a:pos x="278" y="56"/>
              </a:cxn>
              <a:cxn ang="0">
                <a:pos x="203" y="138"/>
              </a:cxn>
              <a:cxn ang="0">
                <a:pos x="129" y="173"/>
              </a:cxn>
              <a:cxn ang="0">
                <a:pos x="47" y="166"/>
              </a:cxn>
              <a:cxn ang="0">
                <a:pos x="2" y="180"/>
              </a:cxn>
              <a:cxn ang="0">
                <a:pos x="55" y="189"/>
              </a:cxn>
              <a:cxn ang="0">
                <a:pos x="113" y="183"/>
              </a:cxn>
              <a:cxn ang="0">
                <a:pos x="124" y="184"/>
              </a:cxn>
              <a:cxn ang="0">
                <a:pos x="147" y="174"/>
              </a:cxn>
            </a:cxnLst>
            <a:rect l="0" t="0" r="r" b="b"/>
            <a:pathLst>
              <a:path w="366" h="190">
                <a:moveTo>
                  <a:pt x="147" y="174"/>
                </a:moveTo>
                <a:cubicBezTo>
                  <a:pt x="182" y="165"/>
                  <a:pt x="229" y="146"/>
                  <a:pt x="267" y="111"/>
                </a:cubicBezTo>
                <a:cubicBezTo>
                  <a:pt x="295" y="84"/>
                  <a:pt x="305" y="62"/>
                  <a:pt x="328" y="34"/>
                </a:cubicBezTo>
                <a:cubicBezTo>
                  <a:pt x="342" y="18"/>
                  <a:pt x="356" y="7"/>
                  <a:pt x="366" y="2"/>
                </a:cubicBezTo>
                <a:cubicBezTo>
                  <a:pt x="364" y="1"/>
                  <a:pt x="362" y="0"/>
                  <a:pt x="360" y="0"/>
                </a:cubicBezTo>
                <a:cubicBezTo>
                  <a:pt x="331" y="9"/>
                  <a:pt x="304" y="28"/>
                  <a:pt x="278" y="56"/>
                </a:cubicBezTo>
                <a:cubicBezTo>
                  <a:pt x="247" y="88"/>
                  <a:pt x="234" y="111"/>
                  <a:pt x="203" y="138"/>
                </a:cubicBezTo>
                <a:cubicBezTo>
                  <a:pt x="180" y="157"/>
                  <a:pt x="147" y="170"/>
                  <a:pt x="129" y="173"/>
                </a:cubicBezTo>
                <a:cubicBezTo>
                  <a:pt x="108" y="171"/>
                  <a:pt x="70" y="166"/>
                  <a:pt x="47" y="166"/>
                </a:cubicBezTo>
                <a:cubicBezTo>
                  <a:pt x="26" y="166"/>
                  <a:pt x="4" y="169"/>
                  <a:pt x="2" y="180"/>
                </a:cubicBezTo>
                <a:cubicBezTo>
                  <a:pt x="0" y="190"/>
                  <a:pt x="35" y="190"/>
                  <a:pt x="55" y="189"/>
                </a:cubicBezTo>
                <a:cubicBezTo>
                  <a:pt x="70" y="189"/>
                  <a:pt x="98" y="186"/>
                  <a:pt x="113" y="183"/>
                </a:cubicBezTo>
                <a:cubicBezTo>
                  <a:pt x="116" y="184"/>
                  <a:pt x="120" y="184"/>
                  <a:pt x="124" y="184"/>
                </a:cubicBezTo>
                <a:cubicBezTo>
                  <a:pt x="130" y="178"/>
                  <a:pt x="137" y="173"/>
                  <a:pt x="147" y="174"/>
                </a:cubicBezTo>
                <a:close/>
              </a:path>
            </a:pathLst>
          </a:custGeom>
          <a:solidFill>
            <a:srgbClr val="000000"/>
          </a:solidFill>
          <a:ln w="9525">
            <a:noFill/>
            <a:round/>
            <a:headEnd/>
            <a:tailEnd/>
          </a:ln>
        </p:spPr>
        <p:txBody>
          <a:bodyPr/>
          <a:lstStyle/>
          <a:p>
            <a:endParaRPr lang="zh-CN" altLang="en-US"/>
          </a:p>
        </p:txBody>
      </p:sp>
      <p:sp>
        <p:nvSpPr>
          <p:cNvPr id="24" name="未知"/>
          <p:cNvSpPr>
            <a:spLocks/>
          </p:cNvSpPr>
          <p:nvPr/>
        </p:nvSpPr>
        <p:spPr bwMode="auto">
          <a:xfrm>
            <a:off x="1711325" y="2779316"/>
            <a:ext cx="911225" cy="225425"/>
          </a:xfrm>
          <a:custGeom>
            <a:avLst/>
            <a:gdLst/>
            <a:ahLst/>
            <a:cxnLst>
              <a:cxn ang="0">
                <a:pos x="234" y="4"/>
              </a:cxn>
              <a:cxn ang="0">
                <a:pos x="210" y="23"/>
              </a:cxn>
              <a:cxn ang="0">
                <a:pos x="104" y="49"/>
              </a:cxn>
              <a:cxn ang="0">
                <a:pos x="17" y="44"/>
              </a:cxn>
              <a:cxn ang="0">
                <a:pos x="17" y="44"/>
              </a:cxn>
              <a:cxn ang="0">
                <a:pos x="23" y="43"/>
              </a:cxn>
              <a:cxn ang="0">
                <a:pos x="0" y="53"/>
              </a:cxn>
              <a:cxn ang="0">
                <a:pos x="96" y="60"/>
              </a:cxn>
              <a:cxn ang="0">
                <a:pos x="212" y="28"/>
              </a:cxn>
              <a:cxn ang="0">
                <a:pos x="237" y="8"/>
              </a:cxn>
              <a:cxn ang="0">
                <a:pos x="241" y="1"/>
              </a:cxn>
              <a:cxn ang="0">
                <a:pos x="234" y="4"/>
              </a:cxn>
            </a:cxnLst>
            <a:rect l="0" t="0" r="r" b="b"/>
            <a:pathLst>
              <a:path w="243" h="60">
                <a:moveTo>
                  <a:pt x="234" y="4"/>
                </a:moveTo>
                <a:cubicBezTo>
                  <a:pt x="228" y="9"/>
                  <a:pt x="220" y="17"/>
                  <a:pt x="210" y="23"/>
                </a:cubicBezTo>
                <a:cubicBezTo>
                  <a:pt x="179" y="43"/>
                  <a:pt x="150" y="49"/>
                  <a:pt x="104" y="49"/>
                </a:cubicBezTo>
                <a:cubicBezTo>
                  <a:pt x="66" y="49"/>
                  <a:pt x="29" y="46"/>
                  <a:pt x="17" y="44"/>
                </a:cubicBezTo>
                <a:cubicBezTo>
                  <a:pt x="17" y="44"/>
                  <a:pt x="17" y="44"/>
                  <a:pt x="17" y="44"/>
                </a:cubicBezTo>
                <a:cubicBezTo>
                  <a:pt x="19" y="44"/>
                  <a:pt x="21" y="43"/>
                  <a:pt x="23" y="43"/>
                </a:cubicBezTo>
                <a:cubicBezTo>
                  <a:pt x="13" y="42"/>
                  <a:pt x="6" y="47"/>
                  <a:pt x="0" y="53"/>
                </a:cubicBezTo>
                <a:cubicBezTo>
                  <a:pt x="22" y="56"/>
                  <a:pt x="60" y="60"/>
                  <a:pt x="96" y="60"/>
                </a:cubicBezTo>
                <a:cubicBezTo>
                  <a:pt x="147" y="60"/>
                  <a:pt x="181" y="50"/>
                  <a:pt x="212" y="28"/>
                </a:cubicBezTo>
                <a:cubicBezTo>
                  <a:pt x="221" y="21"/>
                  <a:pt x="231" y="13"/>
                  <a:pt x="237" y="8"/>
                </a:cubicBezTo>
                <a:cubicBezTo>
                  <a:pt x="241" y="5"/>
                  <a:pt x="243" y="2"/>
                  <a:pt x="241" y="1"/>
                </a:cubicBezTo>
                <a:cubicBezTo>
                  <a:pt x="239" y="0"/>
                  <a:pt x="237" y="1"/>
                  <a:pt x="234" y="4"/>
                </a:cubicBezTo>
                <a:close/>
              </a:path>
            </a:pathLst>
          </a:custGeom>
          <a:solidFill>
            <a:srgbClr val="000000"/>
          </a:solidFill>
          <a:ln w="9525">
            <a:noFill/>
            <a:round/>
            <a:headEnd/>
            <a:tailEnd/>
          </a:ln>
        </p:spPr>
        <p:txBody>
          <a:bodyPr/>
          <a:lstStyle/>
          <a:p>
            <a:endParaRPr lang="zh-CN" altLang="en-US"/>
          </a:p>
        </p:txBody>
      </p:sp>
      <p:sp>
        <p:nvSpPr>
          <p:cNvPr id="25" name="未知"/>
          <p:cNvSpPr>
            <a:spLocks noEditPoints="1"/>
          </p:cNvSpPr>
          <p:nvPr/>
        </p:nvSpPr>
        <p:spPr bwMode="auto">
          <a:xfrm>
            <a:off x="3192463" y="2617391"/>
            <a:ext cx="465137" cy="376237"/>
          </a:xfrm>
          <a:custGeom>
            <a:avLst/>
            <a:gdLst/>
            <a:ahLst/>
            <a:cxnLst>
              <a:cxn ang="0">
                <a:pos x="121" y="23"/>
              </a:cxn>
              <a:cxn ang="0">
                <a:pos x="109" y="3"/>
              </a:cxn>
              <a:cxn ang="0">
                <a:pos x="55" y="18"/>
              </a:cxn>
              <a:cxn ang="0">
                <a:pos x="29" y="33"/>
              </a:cxn>
              <a:cxn ang="0">
                <a:pos x="13" y="46"/>
              </a:cxn>
              <a:cxn ang="0">
                <a:pos x="5" y="57"/>
              </a:cxn>
              <a:cxn ang="0">
                <a:pos x="10" y="55"/>
              </a:cxn>
              <a:cxn ang="0">
                <a:pos x="17" y="49"/>
              </a:cxn>
              <a:cxn ang="0">
                <a:pos x="18" y="49"/>
              </a:cxn>
              <a:cxn ang="0">
                <a:pos x="3" y="78"/>
              </a:cxn>
              <a:cxn ang="0">
                <a:pos x="25" y="100"/>
              </a:cxn>
              <a:cxn ang="0">
                <a:pos x="85" y="68"/>
              </a:cxn>
              <a:cxn ang="0">
                <a:pos x="86" y="68"/>
              </a:cxn>
              <a:cxn ang="0">
                <a:pos x="123" y="21"/>
              </a:cxn>
              <a:cxn ang="0">
                <a:pos x="121" y="23"/>
              </a:cxn>
              <a:cxn ang="0">
                <a:pos x="79" y="66"/>
              </a:cxn>
              <a:cxn ang="0">
                <a:pos x="33" y="91"/>
              </a:cxn>
              <a:cxn ang="0">
                <a:pos x="26" y="86"/>
              </a:cxn>
              <a:cxn ang="0">
                <a:pos x="57" y="43"/>
              </a:cxn>
              <a:cxn ang="0">
                <a:pos x="107" y="8"/>
              </a:cxn>
              <a:cxn ang="0">
                <a:pos x="117" y="18"/>
              </a:cxn>
              <a:cxn ang="0">
                <a:pos x="79" y="66"/>
              </a:cxn>
            </a:cxnLst>
            <a:rect l="0" t="0" r="r" b="b"/>
            <a:pathLst>
              <a:path w="124" h="100">
                <a:moveTo>
                  <a:pt x="121" y="23"/>
                </a:moveTo>
                <a:cubicBezTo>
                  <a:pt x="124" y="14"/>
                  <a:pt x="120" y="4"/>
                  <a:pt x="109" y="3"/>
                </a:cubicBezTo>
                <a:cubicBezTo>
                  <a:pt x="95" y="0"/>
                  <a:pt x="76" y="7"/>
                  <a:pt x="55" y="18"/>
                </a:cubicBezTo>
                <a:cubicBezTo>
                  <a:pt x="44" y="23"/>
                  <a:pt x="35" y="29"/>
                  <a:pt x="29" y="33"/>
                </a:cubicBezTo>
                <a:cubicBezTo>
                  <a:pt x="24" y="37"/>
                  <a:pt x="15" y="45"/>
                  <a:pt x="13" y="46"/>
                </a:cubicBezTo>
                <a:cubicBezTo>
                  <a:pt x="7" y="52"/>
                  <a:pt x="4" y="55"/>
                  <a:pt x="5" y="57"/>
                </a:cubicBezTo>
                <a:cubicBezTo>
                  <a:pt x="6" y="58"/>
                  <a:pt x="8" y="57"/>
                  <a:pt x="10" y="55"/>
                </a:cubicBezTo>
                <a:cubicBezTo>
                  <a:pt x="14" y="52"/>
                  <a:pt x="16" y="50"/>
                  <a:pt x="17" y="49"/>
                </a:cubicBezTo>
                <a:cubicBezTo>
                  <a:pt x="18" y="49"/>
                  <a:pt x="18" y="49"/>
                  <a:pt x="18" y="49"/>
                </a:cubicBezTo>
                <a:cubicBezTo>
                  <a:pt x="8" y="61"/>
                  <a:pt x="4" y="69"/>
                  <a:pt x="3" y="78"/>
                </a:cubicBezTo>
                <a:cubicBezTo>
                  <a:pt x="0" y="95"/>
                  <a:pt x="13" y="100"/>
                  <a:pt x="25" y="100"/>
                </a:cubicBezTo>
                <a:cubicBezTo>
                  <a:pt x="46" y="98"/>
                  <a:pt x="71" y="80"/>
                  <a:pt x="85" y="68"/>
                </a:cubicBezTo>
                <a:cubicBezTo>
                  <a:pt x="86" y="68"/>
                  <a:pt x="86" y="68"/>
                  <a:pt x="86" y="68"/>
                </a:cubicBezTo>
                <a:cubicBezTo>
                  <a:pt x="101" y="55"/>
                  <a:pt x="113" y="39"/>
                  <a:pt x="123" y="21"/>
                </a:cubicBezTo>
                <a:cubicBezTo>
                  <a:pt x="123" y="22"/>
                  <a:pt x="122" y="23"/>
                  <a:pt x="121" y="23"/>
                </a:cubicBezTo>
                <a:close/>
                <a:moveTo>
                  <a:pt x="79" y="66"/>
                </a:moveTo>
                <a:cubicBezTo>
                  <a:pt x="64" y="79"/>
                  <a:pt x="44" y="91"/>
                  <a:pt x="33" y="91"/>
                </a:cubicBezTo>
                <a:cubicBezTo>
                  <a:pt x="29" y="91"/>
                  <a:pt x="27" y="90"/>
                  <a:pt x="26" y="86"/>
                </a:cubicBezTo>
                <a:cubicBezTo>
                  <a:pt x="25" y="79"/>
                  <a:pt x="34" y="64"/>
                  <a:pt x="57" y="43"/>
                </a:cubicBezTo>
                <a:cubicBezTo>
                  <a:pt x="76" y="23"/>
                  <a:pt x="96" y="8"/>
                  <a:pt x="107" y="8"/>
                </a:cubicBezTo>
                <a:cubicBezTo>
                  <a:pt x="113" y="8"/>
                  <a:pt x="118" y="11"/>
                  <a:pt x="117" y="18"/>
                </a:cubicBezTo>
                <a:cubicBezTo>
                  <a:pt x="116" y="27"/>
                  <a:pt x="97" y="50"/>
                  <a:pt x="79" y="66"/>
                </a:cubicBezTo>
                <a:close/>
              </a:path>
            </a:pathLst>
          </a:custGeom>
          <a:solidFill>
            <a:srgbClr val="000000"/>
          </a:solidFill>
          <a:ln w="9525">
            <a:noFill/>
            <a:round/>
            <a:headEnd/>
            <a:tailEnd/>
          </a:ln>
        </p:spPr>
        <p:txBody>
          <a:bodyPr/>
          <a:lstStyle/>
          <a:p>
            <a:endParaRPr lang="zh-CN" altLang="en-US"/>
          </a:p>
        </p:txBody>
      </p:sp>
      <p:sp>
        <p:nvSpPr>
          <p:cNvPr id="26" name="未知"/>
          <p:cNvSpPr>
            <a:spLocks/>
          </p:cNvSpPr>
          <p:nvPr/>
        </p:nvSpPr>
        <p:spPr bwMode="auto">
          <a:xfrm>
            <a:off x="3795713" y="2628503"/>
            <a:ext cx="333375" cy="357188"/>
          </a:xfrm>
          <a:custGeom>
            <a:avLst/>
            <a:gdLst/>
            <a:ahLst/>
            <a:cxnLst>
              <a:cxn ang="0">
                <a:pos x="77" y="35"/>
              </a:cxn>
              <a:cxn ang="0">
                <a:pos x="89" y="12"/>
              </a:cxn>
              <a:cxn ang="0">
                <a:pos x="75" y="0"/>
              </a:cxn>
              <a:cxn ang="0">
                <a:pos x="38" y="18"/>
              </a:cxn>
              <a:cxn ang="0">
                <a:pos x="10" y="43"/>
              </a:cxn>
              <a:cxn ang="0">
                <a:pos x="1" y="53"/>
              </a:cxn>
              <a:cxn ang="0">
                <a:pos x="11" y="48"/>
              </a:cxn>
              <a:cxn ang="0">
                <a:pos x="34" y="28"/>
              </a:cxn>
              <a:cxn ang="0">
                <a:pos x="56" y="13"/>
              </a:cxn>
              <a:cxn ang="0">
                <a:pos x="64" y="12"/>
              </a:cxn>
              <a:cxn ang="0">
                <a:pos x="60" y="22"/>
              </a:cxn>
              <a:cxn ang="0">
                <a:pos x="38" y="50"/>
              </a:cxn>
              <a:cxn ang="0">
                <a:pos x="14" y="87"/>
              </a:cxn>
              <a:cxn ang="0">
                <a:pos x="21" y="95"/>
              </a:cxn>
              <a:cxn ang="0">
                <a:pos x="35" y="90"/>
              </a:cxn>
              <a:cxn ang="0">
                <a:pos x="40" y="87"/>
              </a:cxn>
              <a:cxn ang="0">
                <a:pos x="54" y="67"/>
              </a:cxn>
              <a:cxn ang="0">
                <a:pos x="77" y="35"/>
              </a:cxn>
            </a:cxnLst>
            <a:rect l="0" t="0" r="r" b="b"/>
            <a:pathLst>
              <a:path w="89" h="95">
                <a:moveTo>
                  <a:pt x="77" y="35"/>
                </a:moveTo>
                <a:cubicBezTo>
                  <a:pt x="85" y="25"/>
                  <a:pt x="89" y="18"/>
                  <a:pt x="89" y="12"/>
                </a:cubicBezTo>
                <a:cubicBezTo>
                  <a:pt x="89" y="6"/>
                  <a:pt x="86" y="0"/>
                  <a:pt x="75" y="0"/>
                </a:cubicBezTo>
                <a:cubicBezTo>
                  <a:pt x="64" y="0"/>
                  <a:pt x="53" y="6"/>
                  <a:pt x="38" y="18"/>
                </a:cubicBezTo>
                <a:cubicBezTo>
                  <a:pt x="28" y="25"/>
                  <a:pt x="16" y="37"/>
                  <a:pt x="10" y="43"/>
                </a:cubicBezTo>
                <a:cubicBezTo>
                  <a:pt x="3" y="49"/>
                  <a:pt x="0" y="52"/>
                  <a:pt x="1" y="53"/>
                </a:cubicBezTo>
                <a:cubicBezTo>
                  <a:pt x="3" y="55"/>
                  <a:pt x="5" y="53"/>
                  <a:pt x="11" y="48"/>
                </a:cubicBezTo>
                <a:cubicBezTo>
                  <a:pt x="18" y="41"/>
                  <a:pt x="27" y="34"/>
                  <a:pt x="34" y="28"/>
                </a:cubicBezTo>
                <a:cubicBezTo>
                  <a:pt x="41" y="22"/>
                  <a:pt x="49" y="16"/>
                  <a:pt x="56" y="13"/>
                </a:cubicBezTo>
                <a:cubicBezTo>
                  <a:pt x="59" y="11"/>
                  <a:pt x="62" y="10"/>
                  <a:pt x="64" y="12"/>
                </a:cubicBezTo>
                <a:cubicBezTo>
                  <a:pt x="65" y="14"/>
                  <a:pt x="64" y="17"/>
                  <a:pt x="60" y="22"/>
                </a:cubicBezTo>
                <a:cubicBezTo>
                  <a:pt x="54" y="29"/>
                  <a:pt x="44" y="42"/>
                  <a:pt x="38" y="50"/>
                </a:cubicBezTo>
                <a:cubicBezTo>
                  <a:pt x="29" y="61"/>
                  <a:pt x="18" y="80"/>
                  <a:pt x="14" y="87"/>
                </a:cubicBezTo>
                <a:cubicBezTo>
                  <a:pt x="10" y="94"/>
                  <a:pt x="13" y="95"/>
                  <a:pt x="21" y="95"/>
                </a:cubicBezTo>
                <a:cubicBezTo>
                  <a:pt x="27" y="95"/>
                  <a:pt x="30" y="94"/>
                  <a:pt x="35" y="90"/>
                </a:cubicBezTo>
                <a:cubicBezTo>
                  <a:pt x="37" y="89"/>
                  <a:pt x="38" y="88"/>
                  <a:pt x="40" y="87"/>
                </a:cubicBezTo>
                <a:cubicBezTo>
                  <a:pt x="43" y="80"/>
                  <a:pt x="48" y="73"/>
                  <a:pt x="54" y="67"/>
                </a:cubicBezTo>
                <a:cubicBezTo>
                  <a:pt x="60" y="58"/>
                  <a:pt x="70" y="45"/>
                  <a:pt x="77" y="35"/>
                </a:cubicBezTo>
                <a:close/>
              </a:path>
            </a:pathLst>
          </a:custGeom>
          <a:solidFill>
            <a:srgbClr val="000000"/>
          </a:solidFill>
          <a:ln w="9525">
            <a:noFill/>
            <a:round/>
            <a:headEnd/>
            <a:tailEnd/>
          </a:ln>
        </p:spPr>
        <p:txBody>
          <a:bodyPr/>
          <a:lstStyle/>
          <a:p>
            <a:endParaRPr lang="zh-CN" altLang="en-US"/>
          </a:p>
        </p:txBody>
      </p:sp>
      <p:sp>
        <p:nvSpPr>
          <p:cNvPr id="27" name="未知"/>
          <p:cNvSpPr>
            <a:spLocks/>
          </p:cNvSpPr>
          <p:nvPr/>
        </p:nvSpPr>
        <p:spPr bwMode="auto">
          <a:xfrm>
            <a:off x="3946525" y="2628503"/>
            <a:ext cx="501650" cy="327025"/>
          </a:xfrm>
          <a:custGeom>
            <a:avLst/>
            <a:gdLst/>
            <a:ahLst/>
            <a:cxnLst>
              <a:cxn ang="0">
                <a:pos x="122" y="0"/>
              </a:cxn>
              <a:cxn ang="0">
                <a:pos x="63" y="29"/>
              </a:cxn>
              <a:cxn ang="0">
                <a:pos x="12" y="70"/>
              </a:cxn>
              <a:cxn ang="0">
                <a:pos x="12" y="70"/>
              </a:cxn>
              <a:cxn ang="0">
                <a:pos x="14" y="67"/>
              </a:cxn>
              <a:cxn ang="0">
                <a:pos x="0" y="87"/>
              </a:cxn>
              <a:cxn ang="0">
                <a:pos x="57" y="41"/>
              </a:cxn>
              <a:cxn ang="0">
                <a:pos x="99" y="13"/>
              </a:cxn>
              <a:cxn ang="0">
                <a:pos x="114" y="9"/>
              </a:cxn>
              <a:cxn ang="0">
                <a:pos x="114" y="15"/>
              </a:cxn>
              <a:cxn ang="0">
                <a:pos x="134" y="3"/>
              </a:cxn>
              <a:cxn ang="0">
                <a:pos x="122" y="0"/>
              </a:cxn>
            </a:cxnLst>
            <a:rect l="0" t="0" r="r" b="b"/>
            <a:pathLst>
              <a:path w="134" h="87">
                <a:moveTo>
                  <a:pt x="122" y="0"/>
                </a:moveTo>
                <a:cubicBezTo>
                  <a:pt x="106" y="0"/>
                  <a:pt x="82" y="15"/>
                  <a:pt x="63" y="29"/>
                </a:cubicBezTo>
                <a:cubicBezTo>
                  <a:pt x="43" y="43"/>
                  <a:pt x="25" y="59"/>
                  <a:pt x="12" y="70"/>
                </a:cubicBezTo>
                <a:cubicBezTo>
                  <a:pt x="12" y="70"/>
                  <a:pt x="12" y="70"/>
                  <a:pt x="12" y="70"/>
                </a:cubicBezTo>
                <a:cubicBezTo>
                  <a:pt x="12" y="69"/>
                  <a:pt x="13" y="68"/>
                  <a:pt x="14" y="67"/>
                </a:cubicBezTo>
                <a:cubicBezTo>
                  <a:pt x="8" y="73"/>
                  <a:pt x="3" y="80"/>
                  <a:pt x="0" y="87"/>
                </a:cubicBezTo>
                <a:cubicBezTo>
                  <a:pt x="21" y="70"/>
                  <a:pt x="34" y="58"/>
                  <a:pt x="57" y="41"/>
                </a:cubicBezTo>
                <a:cubicBezTo>
                  <a:pt x="74" y="27"/>
                  <a:pt x="89" y="18"/>
                  <a:pt x="99" y="13"/>
                </a:cubicBezTo>
                <a:cubicBezTo>
                  <a:pt x="105" y="10"/>
                  <a:pt x="111" y="8"/>
                  <a:pt x="114" y="9"/>
                </a:cubicBezTo>
                <a:cubicBezTo>
                  <a:pt x="116" y="11"/>
                  <a:pt x="115" y="13"/>
                  <a:pt x="114" y="15"/>
                </a:cubicBezTo>
                <a:cubicBezTo>
                  <a:pt x="121" y="10"/>
                  <a:pt x="127" y="6"/>
                  <a:pt x="134" y="3"/>
                </a:cubicBezTo>
                <a:cubicBezTo>
                  <a:pt x="131" y="1"/>
                  <a:pt x="127" y="0"/>
                  <a:pt x="122" y="0"/>
                </a:cubicBezTo>
                <a:close/>
              </a:path>
            </a:pathLst>
          </a:custGeom>
          <a:solidFill>
            <a:srgbClr val="000000"/>
          </a:solidFill>
          <a:ln w="9525">
            <a:noFill/>
            <a:round/>
            <a:headEnd/>
            <a:tailEnd/>
          </a:ln>
        </p:spPr>
        <p:txBody>
          <a:bodyPr/>
          <a:lstStyle/>
          <a:p>
            <a:endParaRPr lang="zh-CN" altLang="en-US"/>
          </a:p>
        </p:txBody>
      </p:sp>
      <p:sp>
        <p:nvSpPr>
          <p:cNvPr id="28" name="未知"/>
          <p:cNvSpPr>
            <a:spLocks/>
          </p:cNvSpPr>
          <p:nvPr/>
        </p:nvSpPr>
        <p:spPr bwMode="auto">
          <a:xfrm>
            <a:off x="5629275" y="2576116"/>
            <a:ext cx="217488" cy="104775"/>
          </a:xfrm>
          <a:custGeom>
            <a:avLst/>
            <a:gdLst/>
            <a:ahLst/>
            <a:cxnLst>
              <a:cxn ang="0">
                <a:pos x="27" y="28"/>
              </a:cxn>
              <a:cxn ang="0">
                <a:pos x="50" y="21"/>
              </a:cxn>
              <a:cxn ang="0">
                <a:pos x="56" y="13"/>
              </a:cxn>
              <a:cxn ang="0">
                <a:pos x="48" y="18"/>
              </a:cxn>
              <a:cxn ang="0">
                <a:pos x="29" y="23"/>
              </a:cxn>
              <a:cxn ang="0">
                <a:pos x="9" y="1"/>
              </a:cxn>
              <a:cxn ang="0">
                <a:pos x="9" y="0"/>
              </a:cxn>
              <a:cxn ang="0">
                <a:pos x="0" y="3"/>
              </a:cxn>
              <a:cxn ang="0">
                <a:pos x="27" y="28"/>
              </a:cxn>
            </a:cxnLst>
            <a:rect l="0" t="0" r="r" b="b"/>
            <a:pathLst>
              <a:path w="58" h="28">
                <a:moveTo>
                  <a:pt x="27" y="28"/>
                </a:moveTo>
                <a:cubicBezTo>
                  <a:pt x="37" y="28"/>
                  <a:pt x="44" y="25"/>
                  <a:pt x="50" y="21"/>
                </a:cubicBezTo>
                <a:cubicBezTo>
                  <a:pt x="54" y="19"/>
                  <a:pt x="58" y="14"/>
                  <a:pt x="56" y="13"/>
                </a:cubicBezTo>
                <a:cubicBezTo>
                  <a:pt x="55" y="11"/>
                  <a:pt x="53" y="15"/>
                  <a:pt x="48" y="18"/>
                </a:cubicBezTo>
                <a:cubicBezTo>
                  <a:pt x="44" y="21"/>
                  <a:pt x="37" y="23"/>
                  <a:pt x="29" y="23"/>
                </a:cubicBezTo>
                <a:cubicBezTo>
                  <a:pt x="15" y="23"/>
                  <a:pt x="9" y="14"/>
                  <a:pt x="9" y="1"/>
                </a:cubicBezTo>
                <a:cubicBezTo>
                  <a:pt x="9" y="1"/>
                  <a:pt x="9" y="1"/>
                  <a:pt x="9" y="0"/>
                </a:cubicBezTo>
                <a:cubicBezTo>
                  <a:pt x="6" y="1"/>
                  <a:pt x="3" y="2"/>
                  <a:pt x="0" y="3"/>
                </a:cubicBezTo>
                <a:cubicBezTo>
                  <a:pt x="2" y="19"/>
                  <a:pt x="13" y="28"/>
                  <a:pt x="27" y="28"/>
                </a:cubicBezTo>
                <a:close/>
              </a:path>
            </a:pathLst>
          </a:custGeom>
          <a:solidFill>
            <a:srgbClr val="000000"/>
          </a:solidFill>
          <a:ln w="9525">
            <a:noFill/>
            <a:round/>
            <a:headEnd/>
            <a:tailEnd/>
          </a:ln>
        </p:spPr>
        <p:txBody>
          <a:bodyPr/>
          <a:lstStyle/>
          <a:p>
            <a:endParaRPr lang="zh-CN" altLang="en-US"/>
          </a:p>
        </p:txBody>
      </p:sp>
      <p:sp>
        <p:nvSpPr>
          <p:cNvPr id="29" name="未知"/>
          <p:cNvSpPr>
            <a:spLocks noEditPoints="1"/>
          </p:cNvSpPr>
          <p:nvPr/>
        </p:nvSpPr>
        <p:spPr bwMode="auto">
          <a:xfrm>
            <a:off x="5813425" y="2107803"/>
            <a:ext cx="1147763" cy="889000"/>
          </a:xfrm>
          <a:custGeom>
            <a:avLst/>
            <a:gdLst/>
            <a:ahLst/>
            <a:cxnLst>
              <a:cxn ang="0">
                <a:pos x="295" y="1"/>
              </a:cxn>
              <a:cxn ang="0">
                <a:pos x="255" y="23"/>
              </a:cxn>
              <a:cxn ang="0">
                <a:pos x="169" y="121"/>
              </a:cxn>
              <a:cxn ang="0">
                <a:pos x="88" y="197"/>
              </a:cxn>
              <a:cxn ang="0">
                <a:pos x="28" y="227"/>
              </a:cxn>
              <a:cxn ang="0">
                <a:pos x="20" y="219"/>
              </a:cxn>
              <a:cxn ang="0">
                <a:pos x="0" y="233"/>
              </a:cxn>
              <a:cxn ang="0">
                <a:pos x="16" y="237"/>
              </a:cxn>
              <a:cxn ang="0">
                <a:pos x="150" y="151"/>
              </a:cxn>
              <a:cxn ang="0">
                <a:pos x="148" y="154"/>
              </a:cxn>
              <a:cxn ang="0">
                <a:pos x="218" y="97"/>
              </a:cxn>
              <a:cxn ang="0">
                <a:pos x="261" y="60"/>
              </a:cxn>
              <a:cxn ang="0">
                <a:pos x="297" y="25"/>
              </a:cxn>
              <a:cxn ang="0">
                <a:pos x="295" y="1"/>
              </a:cxn>
              <a:cxn ang="0">
                <a:pos x="289" y="28"/>
              </a:cxn>
              <a:cxn ang="0">
                <a:pos x="257" y="57"/>
              </a:cxn>
              <a:cxn ang="0">
                <a:pos x="229" y="80"/>
              </a:cxn>
              <a:cxn ang="0">
                <a:pos x="270" y="27"/>
              </a:cxn>
              <a:cxn ang="0">
                <a:pos x="296" y="6"/>
              </a:cxn>
              <a:cxn ang="0">
                <a:pos x="289" y="28"/>
              </a:cxn>
            </a:cxnLst>
            <a:rect l="0" t="0" r="r" b="b"/>
            <a:pathLst>
              <a:path w="306" h="237">
                <a:moveTo>
                  <a:pt x="295" y="1"/>
                </a:moveTo>
                <a:cubicBezTo>
                  <a:pt x="284" y="0"/>
                  <a:pt x="268" y="11"/>
                  <a:pt x="255" y="23"/>
                </a:cubicBezTo>
                <a:cubicBezTo>
                  <a:pt x="227" y="52"/>
                  <a:pt x="209" y="72"/>
                  <a:pt x="169" y="121"/>
                </a:cubicBezTo>
                <a:cubicBezTo>
                  <a:pt x="148" y="146"/>
                  <a:pt x="122" y="173"/>
                  <a:pt x="88" y="197"/>
                </a:cubicBezTo>
                <a:cubicBezTo>
                  <a:pt x="68" y="212"/>
                  <a:pt x="41" y="228"/>
                  <a:pt x="28" y="227"/>
                </a:cubicBezTo>
                <a:cubicBezTo>
                  <a:pt x="24" y="226"/>
                  <a:pt x="21" y="224"/>
                  <a:pt x="20" y="219"/>
                </a:cubicBezTo>
                <a:cubicBezTo>
                  <a:pt x="14" y="224"/>
                  <a:pt x="7" y="229"/>
                  <a:pt x="0" y="233"/>
                </a:cubicBezTo>
                <a:cubicBezTo>
                  <a:pt x="4" y="236"/>
                  <a:pt x="9" y="237"/>
                  <a:pt x="16" y="237"/>
                </a:cubicBezTo>
                <a:cubicBezTo>
                  <a:pt x="52" y="237"/>
                  <a:pt x="115" y="187"/>
                  <a:pt x="150" y="151"/>
                </a:cubicBezTo>
                <a:cubicBezTo>
                  <a:pt x="149" y="152"/>
                  <a:pt x="148" y="153"/>
                  <a:pt x="148" y="154"/>
                </a:cubicBezTo>
                <a:cubicBezTo>
                  <a:pt x="169" y="132"/>
                  <a:pt x="191" y="105"/>
                  <a:pt x="218" y="97"/>
                </a:cubicBezTo>
                <a:cubicBezTo>
                  <a:pt x="236" y="80"/>
                  <a:pt x="245" y="73"/>
                  <a:pt x="261" y="60"/>
                </a:cubicBezTo>
                <a:cubicBezTo>
                  <a:pt x="272" y="51"/>
                  <a:pt x="287" y="38"/>
                  <a:pt x="297" y="25"/>
                </a:cubicBezTo>
                <a:cubicBezTo>
                  <a:pt x="305" y="14"/>
                  <a:pt x="306" y="2"/>
                  <a:pt x="295" y="1"/>
                </a:cubicBezTo>
                <a:close/>
                <a:moveTo>
                  <a:pt x="289" y="28"/>
                </a:moveTo>
                <a:cubicBezTo>
                  <a:pt x="284" y="34"/>
                  <a:pt x="271" y="46"/>
                  <a:pt x="257" y="57"/>
                </a:cubicBezTo>
                <a:cubicBezTo>
                  <a:pt x="248" y="65"/>
                  <a:pt x="239" y="72"/>
                  <a:pt x="229" y="80"/>
                </a:cubicBezTo>
                <a:cubicBezTo>
                  <a:pt x="243" y="61"/>
                  <a:pt x="256" y="43"/>
                  <a:pt x="270" y="27"/>
                </a:cubicBezTo>
                <a:cubicBezTo>
                  <a:pt x="279" y="14"/>
                  <a:pt x="290" y="4"/>
                  <a:pt x="296" y="6"/>
                </a:cubicBezTo>
                <a:cubicBezTo>
                  <a:pt x="300" y="8"/>
                  <a:pt x="299" y="16"/>
                  <a:pt x="289" y="28"/>
                </a:cubicBezTo>
                <a:close/>
              </a:path>
            </a:pathLst>
          </a:custGeom>
          <a:solidFill>
            <a:srgbClr val="000000"/>
          </a:solidFill>
          <a:ln w="9525">
            <a:noFill/>
            <a:round/>
            <a:headEnd/>
            <a:tailEnd/>
          </a:ln>
        </p:spPr>
        <p:txBody>
          <a:bodyPr/>
          <a:lstStyle/>
          <a:p>
            <a:endParaRPr lang="zh-CN" altLang="en-US"/>
          </a:p>
        </p:txBody>
      </p:sp>
      <p:sp>
        <p:nvSpPr>
          <p:cNvPr id="30" name="未知"/>
          <p:cNvSpPr>
            <a:spLocks/>
          </p:cNvSpPr>
          <p:nvPr/>
        </p:nvSpPr>
        <p:spPr bwMode="auto">
          <a:xfrm>
            <a:off x="6176963" y="3090466"/>
            <a:ext cx="330200" cy="296862"/>
          </a:xfrm>
          <a:custGeom>
            <a:avLst/>
            <a:gdLst/>
            <a:ahLst/>
            <a:cxnLst>
              <a:cxn ang="0">
                <a:pos x="3" y="1"/>
              </a:cxn>
              <a:cxn ang="0">
                <a:pos x="0" y="6"/>
              </a:cxn>
              <a:cxn ang="0">
                <a:pos x="77" y="68"/>
              </a:cxn>
              <a:cxn ang="0">
                <a:pos x="76" y="78"/>
              </a:cxn>
              <a:cxn ang="0">
                <a:pos x="82" y="67"/>
              </a:cxn>
              <a:cxn ang="0">
                <a:pos x="3" y="1"/>
              </a:cxn>
            </a:cxnLst>
            <a:rect l="0" t="0" r="r" b="b"/>
            <a:pathLst>
              <a:path w="88" h="79">
                <a:moveTo>
                  <a:pt x="3" y="1"/>
                </a:moveTo>
                <a:cubicBezTo>
                  <a:pt x="2" y="3"/>
                  <a:pt x="1" y="4"/>
                  <a:pt x="0" y="6"/>
                </a:cubicBezTo>
                <a:cubicBezTo>
                  <a:pt x="53" y="5"/>
                  <a:pt x="82" y="29"/>
                  <a:pt x="77" y="68"/>
                </a:cubicBezTo>
                <a:cubicBezTo>
                  <a:pt x="76" y="76"/>
                  <a:pt x="75" y="77"/>
                  <a:pt x="76" y="78"/>
                </a:cubicBezTo>
                <a:cubicBezTo>
                  <a:pt x="78" y="79"/>
                  <a:pt x="81" y="73"/>
                  <a:pt x="82" y="67"/>
                </a:cubicBezTo>
                <a:cubicBezTo>
                  <a:pt x="88" y="27"/>
                  <a:pt x="57" y="0"/>
                  <a:pt x="3" y="1"/>
                </a:cubicBezTo>
                <a:close/>
              </a:path>
            </a:pathLst>
          </a:custGeom>
          <a:solidFill>
            <a:srgbClr val="000000"/>
          </a:solidFill>
          <a:ln w="9525">
            <a:noFill/>
            <a:round/>
            <a:headEnd/>
            <a:tailEnd/>
          </a:ln>
        </p:spPr>
        <p:txBody>
          <a:bodyPr/>
          <a:lstStyle/>
          <a:p>
            <a:endParaRPr lang="zh-CN" altLang="en-US"/>
          </a:p>
        </p:txBody>
      </p:sp>
      <p:sp>
        <p:nvSpPr>
          <p:cNvPr id="31" name="未知"/>
          <p:cNvSpPr>
            <a:spLocks noEditPoints="1"/>
          </p:cNvSpPr>
          <p:nvPr/>
        </p:nvSpPr>
        <p:spPr bwMode="auto">
          <a:xfrm>
            <a:off x="5364163" y="3079353"/>
            <a:ext cx="822325" cy="644525"/>
          </a:xfrm>
          <a:custGeom>
            <a:avLst/>
            <a:gdLst/>
            <a:ahLst/>
            <a:cxnLst>
              <a:cxn ang="0">
                <a:pos x="216" y="4"/>
              </a:cxn>
              <a:cxn ang="0">
                <a:pos x="219" y="0"/>
              </a:cxn>
              <a:cxn ang="0">
                <a:pos x="191" y="3"/>
              </a:cxn>
              <a:cxn ang="0">
                <a:pos x="188" y="8"/>
              </a:cxn>
              <a:cxn ang="0">
                <a:pos x="83" y="54"/>
              </a:cxn>
              <a:cxn ang="0">
                <a:pos x="2" y="149"/>
              </a:cxn>
              <a:cxn ang="0">
                <a:pos x="25" y="172"/>
              </a:cxn>
              <a:cxn ang="0">
                <a:pos x="154" y="84"/>
              </a:cxn>
              <a:cxn ang="0">
                <a:pos x="212" y="9"/>
              </a:cxn>
              <a:cxn ang="0">
                <a:pos x="215" y="9"/>
              </a:cxn>
              <a:cxn ang="0">
                <a:pos x="218" y="4"/>
              </a:cxn>
              <a:cxn ang="0">
                <a:pos x="216" y="4"/>
              </a:cxn>
              <a:cxn ang="0">
                <a:pos x="133" y="83"/>
              </a:cxn>
              <a:cxn ang="0">
                <a:pos x="63" y="154"/>
              </a:cxn>
              <a:cxn ang="0">
                <a:pos x="29" y="165"/>
              </a:cxn>
              <a:cxn ang="0">
                <a:pos x="18" y="151"/>
              </a:cxn>
              <a:cxn ang="0">
                <a:pos x="87" y="59"/>
              </a:cxn>
              <a:cxn ang="0">
                <a:pos x="185" y="14"/>
              </a:cxn>
              <a:cxn ang="0">
                <a:pos x="133" y="83"/>
              </a:cxn>
            </a:cxnLst>
            <a:rect l="0" t="0" r="r" b="b"/>
            <a:pathLst>
              <a:path w="219" h="172">
                <a:moveTo>
                  <a:pt x="216" y="4"/>
                </a:moveTo>
                <a:cubicBezTo>
                  <a:pt x="217" y="3"/>
                  <a:pt x="218" y="1"/>
                  <a:pt x="219" y="0"/>
                </a:cubicBezTo>
                <a:cubicBezTo>
                  <a:pt x="210" y="1"/>
                  <a:pt x="200" y="2"/>
                  <a:pt x="191" y="3"/>
                </a:cubicBezTo>
                <a:cubicBezTo>
                  <a:pt x="190" y="5"/>
                  <a:pt x="189" y="6"/>
                  <a:pt x="188" y="8"/>
                </a:cubicBezTo>
                <a:cubicBezTo>
                  <a:pt x="158" y="14"/>
                  <a:pt x="118" y="30"/>
                  <a:pt x="83" y="54"/>
                </a:cubicBezTo>
                <a:cubicBezTo>
                  <a:pt x="54" y="73"/>
                  <a:pt x="4" y="118"/>
                  <a:pt x="2" y="149"/>
                </a:cubicBezTo>
                <a:cubicBezTo>
                  <a:pt x="0" y="168"/>
                  <a:pt x="15" y="172"/>
                  <a:pt x="25" y="172"/>
                </a:cubicBezTo>
                <a:cubicBezTo>
                  <a:pt x="55" y="172"/>
                  <a:pt x="111" y="134"/>
                  <a:pt x="154" y="84"/>
                </a:cubicBezTo>
                <a:cubicBezTo>
                  <a:pt x="182" y="51"/>
                  <a:pt x="196" y="33"/>
                  <a:pt x="212" y="9"/>
                </a:cubicBezTo>
                <a:cubicBezTo>
                  <a:pt x="213" y="9"/>
                  <a:pt x="214" y="9"/>
                  <a:pt x="215" y="9"/>
                </a:cubicBezTo>
                <a:cubicBezTo>
                  <a:pt x="216" y="7"/>
                  <a:pt x="217" y="6"/>
                  <a:pt x="218" y="4"/>
                </a:cubicBezTo>
                <a:cubicBezTo>
                  <a:pt x="217" y="4"/>
                  <a:pt x="217" y="4"/>
                  <a:pt x="216" y="4"/>
                </a:cubicBezTo>
                <a:close/>
                <a:moveTo>
                  <a:pt x="133" y="83"/>
                </a:moveTo>
                <a:cubicBezTo>
                  <a:pt x="110" y="114"/>
                  <a:pt x="82" y="142"/>
                  <a:pt x="63" y="154"/>
                </a:cubicBezTo>
                <a:cubicBezTo>
                  <a:pt x="49" y="162"/>
                  <a:pt x="38" y="166"/>
                  <a:pt x="29" y="165"/>
                </a:cubicBezTo>
                <a:cubicBezTo>
                  <a:pt x="24" y="164"/>
                  <a:pt x="18" y="160"/>
                  <a:pt x="18" y="151"/>
                </a:cubicBezTo>
                <a:cubicBezTo>
                  <a:pt x="18" y="124"/>
                  <a:pt x="59" y="78"/>
                  <a:pt x="87" y="59"/>
                </a:cubicBezTo>
                <a:cubicBezTo>
                  <a:pt x="120" y="36"/>
                  <a:pt x="157" y="20"/>
                  <a:pt x="185" y="14"/>
                </a:cubicBezTo>
                <a:cubicBezTo>
                  <a:pt x="165" y="39"/>
                  <a:pt x="146" y="66"/>
                  <a:pt x="133" y="83"/>
                </a:cubicBezTo>
                <a:close/>
              </a:path>
            </a:pathLst>
          </a:custGeom>
          <a:solidFill>
            <a:srgbClr val="000000"/>
          </a:solidFill>
          <a:ln w="9525">
            <a:noFill/>
            <a:round/>
            <a:headEnd/>
            <a:tailEnd/>
          </a:ln>
        </p:spPr>
        <p:txBody>
          <a:bodyPr/>
          <a:lstStyle/>
          <a:p>
            <a:endParaRPr lang="zh-CN" altLang="en-US"/>
          </a:p>
        </p:txBody>
      </p:sp>
      <p:sp>
        <p:nvSpPr>
          <p:cNvPr id="32" name="未知"/>
          <p:cNvSpPr>
            <a:spLocks/>
          </p:cNvSpPr>
          <p:nvPr/>
        </p:nvSpPr>
        <p:spPr bwMode="auto">
          <a:xfrm>
            <a:off x="6088063" y="2471341"/>
            <a:ext cx="542925" cy="619125"/>
          </a:xfrm>
          <a:custGeom>
            <a:avLst/>
            <a:gdLst/>
            <a:ahLst/>
            <a:cxnLst>
              <a:cxn ang="0">
                <a:pos x="143" y="1"/>
              </a:cxn>
              <a:cxn ang="0">
                <a:pos x="145" y="0"/>
              </a:cxn>
              <a:cxn ang="0">
                <a:pos x="75" y="57"/>
              </a:cxn>
              <a:cxn ang="0">
                <a:pos x="0" y="165"/>
              </a:cxn>
              <a:cxn ang="0">
                <a:pos x="28" y="162"/>
              </a:cxn>
              <a:cxn ang="0">
                <a:pos x="72" y="99"/>
              </a:cxn>
              <a:cxn ang="0">
                <a:pos x="143" y="1"/>
              </a:cxn>
            </a:cxnLst>
            <a:rect l="0" t="0" r="r" b="b"/>
            <a:pathLst>
              <a:path w="145" h="165">
                <a:moveTo>
                  <a:pt x="143" y="1"/>
                </a:moveTo>
                <a:cubicBezTo>
                  <a:pt x="144" y="1"/>
                  <a:pt x="144" y="0"/>
                  <a:pt x="145" y="0"/>
                </a:cubicBezTo>
                <a:cubicBezTo>
                  <a:pt x="118" y="8"/>
                  <a:pt x="96" y="35"/>
                  <a:pt x="75" y="57"/>
                </a:cubicBezTo>
                <a:cubicBezTo>
                  <a:pt x="58" y="81"/>
                  <a:pt x="26" y="127"/>
                  <a:pt x="0" y="165"/>
                </a:cubicBezTo>
                <a:cubicBezTo>
                  <a:pt x="9" y="164"/>
                  <a:pt x="19" y="163"/>
                  <a:pt x="28" y="162"/>
                </a:cubicBezTo>
                <a:cubicBezTo>
                  <a:pt x="39" y="146"/>
                  <a:pt x="53" y="126"/>
                  <a:pt x="72" y="99"/>
                </a:cubicBezTo>
                <a:cubicBezTo>
                  <a:pt x="92" y="71"/>
                  <a:pt x="123" y="29"/>
                  <a:pt x="143" y="1"/>
                </a:cubicBezTo>
                <a:close/>
              </a:path>
            </a:pathLst>
          </a:custGeom>
          <a:solidFill>
            <a:srgbClr val="000000"/>
          </a:solidFill>
          <a:ln w="9525">
            <a:noFill/>
            <a:round/>
            <a:headEnd/>
            <a:tailEnd/>
          </a:ln>
        </p:spPr>
        <p:txBody>
          <a:bodyPr/>
          <a:lstStyle/>
          <a:p>
            <a:endParaRPr lang="zh-CN" altLang="en-US"/>
          </a:p>
        </p:txBody>
      </p:sp>
      <p:sp>
        <p:nvSpPr>
          <p:cNvPr id="33" name="未知"/>
          <p:cNvSpPr>
            <a:spLocks/>
          </p:cNvSpPr>
          <p:nvPr/>
        </p:nvSpPr>
        <p:spPr bwMode="auto">
          <a:xfrm>
            <a:off x="5780088" y="2126853"/>
            <a:ext cx="573087" cy="854075"/>
          </a:xfrm>
          <a:custGeom>
            <a:avLst/>
            <a:gdLst/>
            <a:ahLst/>
            <a:cxnLst>
              <a:cxn ang="0">
                <a:pos x="128" y="0"/>
              </a:cxn>
              <a:cxn ang="0">
                <a:pos x="119" y="4"/>
              </a:cxn>
              <a:cxn ang="0">
                <a:pos x="131" y="24"/>
              </a:cxn>
              <a:cxn ang="0">
                <a:pos x="71" y="108"/>
              </a:cxn>
              <a:cxn ang="0">
                <a:pos x="1" y="207"/>
              </a:cxn>
              <a:cxn ang="0">
                <a:pos x="9" y="228"/>
              </a:cxn>
              <a:cxn ang="0">
                <a:pos x="29" y="214"/>
              </a:cxn>
              <a:cxn ang="0">
                <a:pos x="30" y="209"/>
              </a:cxn>
              <a:cxn ang="0">
                <a:pos x="99" y="114"/>
              </a:cxn>
              <a:cxn ang="0">
                <a:pos x="152" y="29"/>
              </a:cxn>
              <a:cxn ang="0">
                <a:pos x="128" y="0"/>
              </a:cxn>
            </a:cxnLst>
            <a:rect l="0" t="0" r="r" b="b"/>
            <a:pathLst>
              <a:path w="153" h="228">
                <a:moveTo>
                  <a:pt x="128" y="0"/>
                </a:moveTo>
                <a:cubicBezTo>
                  <a:pt x="125" y="1"/>
                  <a:pt x="122" y="2"/>
                  <a:pt x="119" y="4"/>
                </a:cubicBezTo>
                <a:cubicBezTo>
                  <a:pt x="128" y="6"/>
                  <a:pt x="134" y="13"/>
                  <a:pt x="131" y="24"/>
                </a:cubicBezTo>
                <a:cubicBezTo>
                  <a:pt x="125" y="44"/>
                  <a:pt x="105" y="69"/>
                  <a:pt x="71" y="108"/>
                </a:cubicBezTo>
                <a:cubicBezTo>
                  <a:pt x="28" y="155"/>
                  <a:pt x="4" y="184"/>
                  <a:pt x="1" y="207"/>
                </a:cubicBezTo>
                <a:cubicBezTo>
                  <a:pt x="0" y="217"/>
                  <a:pt x="3" y="224"/>
                  <a:pt x="9" y="228"/>
                </a:cubicBezTo>
                <a:cubicBezTo>
                  <a:pt x="16" y="224"/>
                  <a:pt x="23" y="219"/>
                  <a:pt x="29" y="214"/>
                </a:cubicBezTo>
                <a:cubicBezTo>
                  <a:pt x="29" y="213"/>
                  <a:pt x="29" y="211"/>
                  <a:pt x="30" y="209"/>
                </a:cubicBezTo>
                <a:cubicBezTo>
                  <a:pt x="32" y="191"/>
                  <a:pt x="56" y="162"/>
                  <a:pt x="99" y="114"/>
                </a:cubicBezTo>
                <a:cubicBezTo>
                  <a:pt x="126" y="83"/>
                  <a:pt x="152" y="53"/>
                  <a:pt x="152" y="29"/>
                </a:cubicBezTo>
                <a:cubicBezTo>
                  <a:pt x="153" y="14"/>
                  <a:pt x="143" y="4"/>
                  <a:pt x="128" y="0"/>
                </a:cubicBezTo>
                <a:close/>
              </a:path>
            </a:pathLst>
          </a:custGeom>
          <a:solidFill>
            <a:srgbClr val="000000"/>
          </a:solidFill>
          <a:ln w="9525">
            <a:noFill/>
            <a:round/>
            <a:headEnd/>
            <a:tailEnd/>
          </a:ln>
        </p:spPr>
        <p:txBody>
          <a:bodyPr/>
          <a:lstStyle/>
          <a:p>
            <a:endParaRPr lang="zh-CN" altLang="en-US"/>
          </a:p>
        </p:txBody>
      </p:sp>
      <p:sp>
        <p:nvSpPr>
          <p:cNvPr id="34" name="未知"/>
          <p:cNvSpPr>
            <a:spLocks/>
          </p:cNvSpPr>
          <p:nvPr/>
        </p:nvSpPr>
        <p:spPr bwMode="auto">
          <a:xfrm>
            <a:off x="5626100" y="2115741"/>
            <a:ext cx="633413" cy="471487"/>
          </a:xfrm>
          <a:custGeom>
            <a:avLst/>
            <a:gdLst/>
            <a:ahLst/>
            <a:cxnLst>
              <a:cxn ang="0">
                <a:pos x="149" y="0"/>
              </a:cxn>
              <a:cxn ang="0">
                <a:pos x="43" y="43"/>
              </a:cxn>
              <a:cxn ang="0">
                <a:pos x="1" y="125"/>
              </a:cxn>
              <a:cxn ang="0">
                <a:pos x="1" y="126"/>
              </a:cxn>
              <a:cxn ang="0">
                <a:pos x="10" y="123"/>
              </a:cxn>
              <a:cxn ang="0">
                <a:pos x="54" y="53"/>
              </a:cxn>
              <a:cxn ang="0">
                <a:pos x="149" y="5"/>
              </a:cxn>
              <a:cxn ang="0">
                <a:pos x="160" y="7"/>
              </a:cxn>
              <a:cxn ang="0">
                <a:pos x="169" y="3"/>
              </a:cxn>
              <a:cxn ang="0">
                <a:pos x="149" y="0"/>
              </a:cxn>
            </a:cxnLst>
            <a:rect l="0" t="0" r="r" b="b"/>
            <a:pathLst>
              <a:path w="169" h="126">
                <a:moveTo>
                  <a:pt x="149" y="0"/>
                </a:moveTo>
                <a:cubicBezTo>
                  <a:pt x="122" y="0"/>
                  <a:pt x="77" y="13"/>
                  <a:pt x="43" y="43"/>
                </a:cubicBezTo>
                <a:cubicBezTo>
                  <a:pt x="16" y="68"/>
                  <a:pt x="0" y="101"/>
                  <a:pt x="1" y="125"/>
                </a:cubicBezTo>
                <a:cubicBezTo>
                  <a:pt x="1" y="125"/>
                  <a:pt x="1" y="126"/>
                  <a:pt x="1" y="126"/>
                </a:cubicBezTo>
                <a:cubicBezTo>
                  <a:pt x="4" y="125"/>
                  <a:pt x="7" y="124"/>
                  <a:pt x="10" y="123"/>
                </a:cubicBezTo>
                <a:cubicBezTo>
                  <a:pt x="10" y="101"/>
                  <a:pt x="31" y="75"/>
                  <a:pt x="54" y="53"/>
                </a:cubicBezTo>
                <a:cubicBezTo>
                  <a:pt x="84" y="23"/>
                  <a:pt x="121" y="5"/>
                  <a:pt x="149" y="5"/>
                </a:cubicBezTo>
                <a:cubicBezTo>
                  <a:pt x="153" y="5"/>
                  <a:pt x="157" y="6"/>
                  <a:pt x="160" y="7"/>
                </a:cubicBezTo>
                <a:cubicBezTo>
                  <a:pt x="163" y="5"/>
                  <a:pt x="166" y="4"/>
                  <a:pt x="169" y="3"/>
                </a:cubicBezTo>
                <a:cubicBezTo>
                  <a:pt x="163" y="1"/>
                  <a:pt x="156" y="0"/>
                  <a:pt x="149" y="0"/>
                </a:cubicBezTo>
                <a:close/>
              </a:path>
            </a:pathLst>
          </a:custGeom>
          <a:solidFill>
            <a:srgbClr val="000000"/>
          </a:solidFill>
          <a:ln w="9525">
            <a:noFill/>
            <a:round/>
            <a:headEnd/>
            <a:tailEnd/>
          </a:ln>
        </p:spPr>
        <p:txBody>
          <a:bodyPr/>
          <a:lstStyle/>
          <a:p>
            <a:endParaRPr lang="zh-CN" altLang="en-US"/>
          </a:p>
        </p:txBody>
      </p:sp>
      <p:sp>
        <p:nvSpPr>
          <p:cNvPr id="35" name="未知"/>
          <p:cNvSpPr>
            <a:spLocks/>
          </p:cNvSpPr>
          <p:nvPr/>
        </p:nvSpPr>
        <p:spPr bwMode="auto">
          <a:xfrm>
            <a:off x="6510338" y="2628503"/>
            <a:ext cx="382587" cy="368300"/>
          </a:xfrm>
          <a:custGeom>
            <a:avLst/>
            <a:gdLst/>
            <a:ahLst/>
            <a:cxnLst>
              <a:cxn ang="0">
                <a:pos x="32" y="93"/>
              </a:cxn>
              <a:cxn ang="0">
                <a:pos x="24" y="83"/>
              </a:cxn>
              <a:cxn ang="0">
                <a:pos x="56" y="35"/>
              </a:cxn>
              <a:cxn ang="0">
                <a:pos x="96" y="5"/>
              </a:cxn>
              <a:cxn ang="0">
                <a:pos x="102" y="2"/>
              </a:cxn>
              <a:cxn ang="0">
                <a:pos x="93" y="0"/>
              </a:cxn>
              <a:cxn ang="0">
                <a:pos x="48" y="14"/>
              </a:cxn>
              <a:cxn ang="0">
                <a:pos x="22" y="30"/>
              </a:cxn>
              <a:cxn ang="0">
                <a:pos x="5" y="44"/>
              </a:cxn>
              <a:cxn ang="0">
                <a:pos x="1" y="51"/>
              </a:cxn>
              <a:cxn ang="0">
                <a:pos x="8" y="47"/>
              </a:cxn>
              <a:cxn ang="0">
                <a:pos x="18" y="38"/>
              </a:cxn>
              <a:cxn ang="0">
                <a:pos x="18" y="39"/>
              </a:cxn>
              <a:cxn ang="0">
                <a:pos x="1" y="74"/>
              </a:cxn>
              <a:cxn ang="0">
                <a:pos x="28" y="98"/>
              </a:cxn>
              <a:cxn ang="0">
                <a:pos x="31" y="98"/>
              </a:cxn>
              <a:cxn ang="0">
                <a:pos x="33" y="93"/>
              </a:cxn>
              <a:cxn ang="0">
                <a:pos x="32" y="93"/>
              </a:cxn>
            </a:cxnLst>
            <a:rect l="0" t="0" r="r" b="b"/>
            <a:pathLst>
              <a:path w="102" h="98">
                <a:moveTo>
                  <a:pt x="32" y="93"/>
                </a:moveTo>
                <a:cubicBezTo>
                  <a:pt x="26" y="93"/>
                  <a:pt x="24" y="89"/>
                  <a:pt x="24" y="83"/>
                </a:cubicBezTo>
                <a:cubicBezTo>
                  <a:pt x="26" y="72"/>
                  <a:pt x="40" y="51"/>
                  <a:pt x="56" y="35"/>
                </a:cubicBezTo>
                <a:cubicBezTo>
                  <a:pt x="72" y="20"/>
                  <a:pt x="82" y="11"/>
                  <a:pt x="96" y="5"/>
                </a:cubicBezTo>
                <a:cubicBezTo>
                  <a:pt x="100" y="3"/>
                  <a:pt x="102" y="3"/>
                  <a:pt x="102" y="2"/>
                </a:cubicBezTo>
                <a:cubicBezTo>
                  <a:pt x="102" y="0"/>
                  <a:pt x="97" y="0"/>
                  <a:pt x="93" y="0"/>
                </a:cubicBezTo>
                <a:cubicBezTo>
                  <a:pt x="81" y="0"/>
                  <a:pt x="64" y="6"/>
                  <a:pt x="48" y="14"/>
                </a:cubicBezTo>
                <a:cubicBezTo>
                  <a:pt x="37" y="20"/>
                  <a:pt x="29" y="25"/>
                  <a:pt x="22" y="30"/>
                </a:cubicBezTo>
                <a:cubicBezTo>
                  <a:pt x="16" y="34"/>
                  <a:pt x="9" y="40"/>
                  <a:pt x="5" y="44"/>
                </a:cubicBezTo>
                <a:cubicBezTo>
                  <a:pt x="3" y="46"/>
                  <a:pt x="0" y="49"/>
                  <a:pt x="1" y="51"/>
                </a:cubicBezTo>
                <a:cubicBezTo>
                  <a:pt x="2" y="52"/>
                  <a:pt x="4" y="51"/>
                  <a:pt x="8" y="47"/>
                </a:cubicBezTo>
                <a:cubicBezTo>
                  <a:pt x="12" y="44"/>
                  <a:pt x="14" y="42"/>
                  <a:pt x="18" y="38"/>
                </a:cubicBezTo>
                <a:cubicBezTo>
                  <a:pt x="18" y="39"/>
                  <a:pt x="18" y="39"/>
                  <a:pt x="18" y="39"/>
                </a:cubicBezTo>
                <a:cubicBezTo>
                  <a:pt x="8" y="50"/>
                  <a:pt x="1" y="63"/>
                  <a:pt x="1" y="74"/>
                </a:cubicBezTo>
                <a:cubicBezTo>
                  <a:pt x="0" y="90"/>
                  <a:pt x="11" y="98"/>
                  <a:pt x="28" y="98"/>
                </a:cubicBezTo>
                <a:cubicBezTo>
                  <a:pt x="29" y="98"/>
                  <a:pt x="30" y="98"/>
                  <a:pt x="31" y="98"/>
                </a:cubicBezTo>
                <a:cubicBezTo>
                  <a:pt x="31" y="96"/>
                  <a:pt x="32" y="94"/>
                  <a:pt x="33" y="93"/>
                </a:cubicBezTo>
                <a:cubicBezTo>
                  <a:pt x="33" y="93"/>
                  <a:pt x="32" y="93"/>
                  <a:pt x="32" y="93"/>
                </a:cubicBezTo>
                <a:close/>
              </a:path>
            </a:pathLst>
          </a:custGeom>
          <a:solidFill>
            <a:srgbClr val="000000"/>
          </a:solidFill>
          <a:ln w="9525">
            <a:noFill/>
            <a:round/>
            <a:headEnd/>
            <a:tailEnd/>
          </a:ln>
        </p:spPr>
        <p:txBody>
          <a:bodyPr/>
          <a:lstStyle/>
          <a:p>
            <a:endParaRPr lang="zh-CN" altLang="en-US"/>
          </a:p>
        </p:txBody>
      </p:sp>
      <p:sp>
        <p:nvSpPr>
          <p:cNvPr id="36" name="未知"/>
          <p:cNvSpPr>
            <a:spLocks/>
          </p:cNvSpPr>
          <p:nvPr/>
        </p:nvSpPr>
        <p:spPr bwMode="auto">
          <a:xfrm>
            <a:off x="6627813" y="2628503"/>
            <a:ext cx="360362" cy="368300"/>
          </a:xfrm>
          <a:custGeom>
            <a:avLst/>
            <a:gdLst/>
            <a:ahLst/>
            <a:cxnLst>
              <a:cxn ang="0">
                <a:pos x="64" y="68"/>
              </a:cxn>
              <a:cxn ang="0">
                <a:pos x="64" y="68"/>
              </a:cxn>
              <a:cxn ang="0">
                <a:pos x="72" y="59"/>
              </a:cxn>
              <a:cxn ang="0">
                <a:pos x="95" y="23"/>
              </a:cxn>
              <a:cxn ang="0">
                <a:pos x="88" y="4"/>
              </a:cxn>
              <a:cxn ang="0">
                <a:pos x="80" y="1"/>
              </a:cxn>
              <a:cxn ang="0">
                <a:pos x="81" y="9"/>
              </a:cxn>
              <a:cxn ang="0">
                <a:pos x="79" y="22"/>
              </a:cxn>
              <a:cxn ang="0">
                <a:pos x="62" y="36"/>
              </a:cxn>
              <a:cxn ang="0">
                <a:pos x="52" y="59"/>
              </a:cxn>
              <a:cxn ang="0">
                <a:pos x="51" y="60"/>
              </a:cxn>
              <a:cxn ang="0">
                <a:pos x="2" y="93"/>
              </a:cxn>
              <a:cxn ang="0">
                <a:pos x="0" y="98"/>
              </a:cxn>
              <a:cxn ang="0">
                <a:pos x="54" y="75"/>
              </a:cxn>
              <a:cxn ang="0">
                <a:pos x="59" y="71"/>
              </a:cxn>
              <a:cxn ang="0">
                <a:pos x="60" y="72"/>
              </a:cxn>
              <a:cxn ang="0">
                <a:pos x="64" y="68"/>
              </a:cxn>
            </a:cxnLst>
            <a:rect l="0" t="0" r="r" b="b"/>
            <a:pathLst>
              <a:path w="96" h="98">
                <a:moveTo>
                  <a:pt x="64" y="68"/>
                </a:moveTo>
                <a:cubicBezTo>
                  <a:pt x="64" y="68"/>
                  <a:pt x="64" y="68"/>
                  <a:pt x="64" y="68"/>
                </a:cubicBezTo>
                <a:cubicBezTo>
                  <a:pt x="67" y="65"/>
                  <a:pt x="69" y="62"/>
                  <a:pt x="72" y="59"/>
                </a:cubicBezTo>
                <a:cubicBezTo>
                  <a:pt x="85" y="47"/>
                  <a:pt x="93" y="34"/>
                  <a:pt x="95" y="23"/>
                </a:cubicBezTo>
                <a:cubicBezTo>
                  <a:pt x="96" y="15"/>
                  <a:pt x="93" y="8"/>
                  <a:pt x="88" y="4"/>
                </a:cubicBezTo>
                <a:cubicBezTo>
                  <a:pt x="86" y="2"/>
                  <a:pt x="83" y="0"/>
                  <a:pt x="80" y="1"/>
                </a:cubicBezTo>
                <a:cubicBezTo>
                  <a:pt x="79" y="2"/>
                  <a:pt x="81" y="3"/>
                  <a:pt x="81" y="9"/>
                </a:cubicBezTo>
                <a:cubicBezTo>
                  <a:pt x="81" y="12"/>
                  <a:pt x="81" y="18"/>
                  <a:pt x="79" y="22"/>
                </a:cubicBezTo>
                <a:cubicBezTo>
                  <a:pt x="76" y="24"/>
                  <a:pt x="68" y="28"/>
                  <a:pt x="62" y="36"/>
                </a:cubicBezTo>
                <a:cubicBezTo>
                  <a:pt x="55" y="46"/>
                  <a:pt x="53" y="54"/>
                  <a:pt x="52" y="59"/>
                </a:cubicBezTo>
                <a:cubicBezTo>
                  <a:pt x="52" y="60"/>
                  <a:pt x="52" y="60"/>
                  <a:pt x="51" y="60"/>
                </a:cubicBezTo>
                <a:cubicBezTo>
                  <a:pt x="35" y="78"/>
                  <a:pt x="14" y="92"/>
                  <a:pt x="2" y="93"/>
                </a:cubicBezTo>
                <a:cubicBezTo>
                  <a:pt x="1" y="94"/>
                  <a:pt x="0" y="96"/>
                  <a:pt x="0" y="98"/>
                </a:cubicBezTo>
                <a:cubicBezTo>
                  <a:pt x="19" y="97"/>
                  <a:pt x="40" y="85"/>
                  <a:pt x="54" y="75"/>
                </a:cubicBezTo>
                <a:cubicBezTo>
                  <a:pt x="56" y="74"/>
                  <a:pt x="58" y="73"/>
                  <a:pt x="59" y="71"/>
                </a:cubicBezTo>
                <a:cubicBezTo>
                  <a:pt x="60" y="72"/>
                  <a:pt x="60" y="72"/>
                  <a:pt x="60" y="72"/>
                </a:cubicBezTo>
                <a:cubicBezTo>
                  <a:pt x="61" y="70"/>
                  <a:pt x="62" y="69"/>
                  <a:pt x="64" y="68"/>
                </a:cubicBezTo>
                <a:close/>
              </a:path>
            </a:pathLst>
          </a:custGeom>
          <a:solidFill>
            <a:srgbClr val="000000"/>
          </a:solidFill>
          <a:ln w="9525">
            <a:noFill/>
            <a:round/>
            <a:headEnd/>
            <a:tailEnd/>
          </a:ln>
        </p:spPr>
        <p:txBody>
          <a:bodyPr/>
          <a:lstStyle/>
          <a:p>
            <a:endParaRPr lang="zh-CN" altLang="en-US"/>
          </a:p>
        </p:txBody>
      </p:sp>
      <p:sp>
        <p:nvSpPr>
          <p:cNvPr id="37" name="未知"/>
          <p:cNvSpPr>
            <a:spLocks/>
          </p:cNvSpPr>
          <p:nvPr/>
        </p:nvSpPr>
        <p:spPr bwMode="auto">
          <a:xfrm>
            <a:off x="7013575" y="2633266"/>
            <a:ext cx="333375" cy="195262"/>
          </a:xfrm>
          <a:custGeom>
            <a:avLst/>
            <a:gdLst/>
            <a:ahLst/>
            <a:cxnLst>
              <a:cxn ang="0">
                <a:pos x="78" y="0"/>
              </a:cxn>
              <a:cxn ang="0">
                <a:pos x="46" y="12"/>
              </a:cxn>
              <a:cxn ang="0">
                <a:pos x="8" y="42"/>
              </a:cxn>
              <a:cxn ang="0">
                <a:pos x="2" y="51"/>
              </a:cxn>
              <a:cxn ang="0">
                <a:pos x="10" y="47"/>
              </a:cxn>
              <a:cxn ang="0">
                <a:pos x="29" y="30"/>
              </a:cxn>
              <a:cxn ang="0">
                <a:pos x="53" y="14"/>
              </a:cxn>
              <a:cxn ang="0">
                <a:pos x="49" y="18"/>
              </a:cxn>
              <a:cxn ang="0">
                <a:pos x="88" y="4"/>
              </a:cxn>
              <a:cxn ang="0">
                <a:pos x="78" y="0"/>
              </a:cxn>
            </a:cxnLst>
            <a:rect l="0" t="0" r="r" b="b"/>
            <a:pathLst>
              <a:path w="89" h="52">
                <a:moveTo>
                  <a:pt x="78" y="0"/>
                </a:moveTo>
                <a:cubicBezTo>
                  <a:pt x="68" y="0"/>
                  <a:pt x="61" y="2"/>
                  <a:pt x="46" y="12"/>
                </a:cubicBezTo>
                <a:cubicBezTo>
                  <a:pt x="33" y="21"/>
                  <a:pt x="14" y="37"/>
                  <a:pt x="8" y="42"/>
                </a:cubicBezTo>
                <a:cubicBezTo>
                  <a:pt x="2" y="48"/>
                  <a:pt x="0" y="50"/>
                  <a:pt x="2" y="51"/>
                </a:cubicBezTo>
                <a:cubicBezTo>
                  <a:pt x="3" y="52"/>
                  <a:pt x="5" y="51"/>
                  <a:pt x="10" y="47"/>
                </a:cubicBezTo>
                <a:cubicBezTo>
                  <a:pt x="15" y="42"/>
                  <a:pt x="21" y="37"/>
                  <a:pt x="29" y="30"/>
                </a:cubicBezTo>
                <a:cubicBezTo>
                  <a:pt x="38" y="24"/>
                  <a:pt x="49" y="16"/>
                  <a:pt x="53" y="14"/>
                </a:cubicBezTo>
                <a:cubicBezTo>
                  <a:pt x="52" y="15"/>
                  <a:pt x="50" y="16"/>
                  <a:pt x="49" y="18"/>
                </a:cubicBezTo>
                <a:cubicBezTo>
                  <a:pt x="61" y="15"/>
                  <a:pt x="75" y="9"/>
                  <a:pt x="88" y="4"/>
                </a:cubicBezTo>
                <a:cubicBezTo>
                  <a:pt x="89" y="1"/>
                  <a:pt x="86" y="0"/>
                  <a:pt x="78" y="0"/>
                </a:cubicBezTo>
                <a:close/>
              </a:path>
            </a:pathLst>
          </a:custGeom>
          <a:solidFill>
            <a:srgbClr val="000000"/>
          </a:solidFill>
          <a:ln w="9525">
            <a:noFill/>
            <a:round/>
            <a:headEnd/>
            <a:tailEnd/>
          </a:ln>
        </p:spPr>
        <p:txBody>
          <a:bodyPr/>
          <a:lstStyle/>
          <a:p>
            <a:endParaRPr lang="zh-CN" altLang="en-US"/>
          </a:p>
        </p:txBody>
      </p:sp>
      <p:sp>
        <p:nvSpPr>
          <p:cNvPr id="38" name="未知"/>
          <p:cNvSpPr>
            <a:spLocks/>
          </p:cNvSpPr>
          <p:nvPr/>
        </p:nvSpPr>
        <p:spPr bwMode="auto">
          <a:xfrm>
            <a:off x="7024688" y="2634853"/>
            <a:ext cx="319087" cy="338138"/>
          </a:xfrm>
          <a:custGeom>
            <a:avLst/>
            <a:gdLst/>
            <a:ahLst/>
            <a:cxnLst>
              <a:cxn ang="0">
                <a:pos x="32" y="68"/>
              </a:cxn>
              <a:cxn ang="0">
                <a:pos x="53" y="38"/>
              </a:cxn>
              <a:cxn ang="0">
                <a:pos x="81" y="4"/>
              </a:cxn>
              <a:cxn ang="0">
                <a:pos x="85" y="0"/>
              </a:cxn>
              <a:cxn ang="0">
                <a:pos x="46" y="14"/>
              </a:cxn>
              <a:cxn ang="0">
                <a:pos x="11" y="54"/>
              </a:cxn>
              <a:cxn ang="0">
                <a:pos x="1" y="76"/>
              </a:cxn>
              <a:cxn ang="0">
                <a:pos x="9" y="90"/>
              </a:cxn>
              <a:cxn ang="0">
                <a:pos x="31" y="76"/>
              </a:cxn>
              <a:cxn ang="0">
                <a:pos x="32" y="68"/>
              </a:cxn>
            </a:cxnLst>
            <a:rect l="0" t="0" r="r" b="b"/>
            <a:pathLst>
              <a:path w="85" h="90">
                <a:moveTo>
                  <a:pt x="32" y="68"/>
                </a:moveTo>
                <a:cubicBezTo>
                  <a:pt x="35" y="62"/>
                  <a:pt x="44" y="50"/>
                  <a:pt x="53" y="38"/>
                </a:cubicBezTo>
                <a:cubicBezTo>
                  <a:pt x="64" y="25"/>
                  <a:pt x="74" y="12"/>
                  <a:pt x="81" y="4"/>
                </a:cubicBezTo>
                <a:cubicBezTo>
                  <a:pt x="83" y="2"/>
                  <a:pt x="84" y="1"/>
                  <a:pt x="85" y="0"/>
                </a:cubicBezTo>
                <a:cubicBezTo>
                  <a:pt x="72" y="5"/>
                  <a:pt x="58" y="11"/>
                  <a:pt x="46" y="14"/>
                </a:cubicBezTo>
                <a:cubicBezTo>
                  <a:pt x="31" y="28"/>
                  <a:pt x="21" y="40"/>
                  <a:pt x="11" y="54"/>
                </a:cubicBezTo>
                <a:cubicBezTo>
                  <a:pt x="6" y="60"/>
                  <a:pt x="1" y="69"/>
                  <a:pt x="1" y="76"/>
                </a:cubicBezTo>
                <a:cubicBezTo>
                  <a:pt x="0" y="83"/>
                  <a:pt x="4" y="88"/>
                  <a:pt x="9" y="90"/>
                </a:cubicBezTo>
                <a:cubicBezTo>
                  <a:pt x="17" y="85"/>
                  <a:pt x="24" y="80"/>
                  <a:pt x="31" y="76"/>
                </a:cubicBezTo>
                <a:cubicBezTo>
                  <a:pt x="31" y="74"/>
                  <a:pt x="31" y="71"/>
                  <a:pt x="32" y="68"/>
                </a:cubicBezTo>
                <a:close/>
              </a:path>
            </a:pathLst>
          </a:custGeom>
          <a:solidFill>
            <a:srgbClr val="000000"/>
          </a:solidFill>
          <a:ln w="9525">
            <a:noFill/>
            <a:round/>
            <a:headEnd/>
            <a:tailEnd/>
          </a:ln>
        </p:spPr>
        <p:txBody>
          <a:bodyPr/>
          <a:lstStyle/>
          <a:p>
            <a:endParaRPr lang="zh-CN" altLang="en-US"/>
          </a:p>
        </p:txBody>
      </p:sp>
      <p:sp>
        <p:nvSpPr>
          <p:cNvPr id="39" name="未知"/>
          <p:cNvSpPr>
            <a:spLocks/>
          </p:cNvSpPr>
          <p:nvPr/>
        </p:nvSpPr>
        <p:spPr bwMode="auto">
          <a:xfrm>
            <a:off x="7058025" y="2615803"/>
            <a:ext cx="623888" cy="365125"/>
          </a:xfrm>
          <a:custGeom>
            <a:avLst/>
            <a:gdLst/>
            <a:ahLst/>
            <a:cxnLst>
              <a:cxn ang="0">
                <a:pos x="152" y="0"/>
              </a:cxn>
              <a:cxn ang="0">
                <a:pos x="136" y="6"/>
              </a:cxn>
              <a:cxn ang="0">
                <a:pos x="77" y="53"/>
              </a:cxn>
              <a:cxn ang="0">
                <a:pos x="36" y="82"/>
              </a:cxn>
              <a:cxn ang="0">
                <a:pos x="23" y="83"/>
              </a:cxn>
              <a:cxn ang="0">
                <a:pos x="22" y="81"/>
              </a:cxn>
              <a:cxn ang="0">
                <a:pos x="0" y="95"/>
              </a:cxn>
              <a:cxn ang="0">
                <a:pos x="10" y="97"/>
              </a:cxn>
              <a:cxn ang="0">
                <a:pos x="68" y="66"/>
              </a:cxn>
              <a:cxn ang="0">
                <a:pos x="109" y="35"/>
              </a:cxn>
              <a:cxn ang="0">
                <a:pos x="108" y="35"/>
              </a:cxn>
              <a:cxn ang="0">
                <a:pos x="109" y="35"/>
              </a:cxn>
              <a:cxn ang="0">
                <a:pos x="112" y="32"/>
              </a:cxn>
              <a:cxn ang="0">
                <a:pos x="113" y="32"/>
              </a:cxn>
              <a:cxn ang="0">
                <a:pos x="112" y="33"/>
              </a:cxn>
              <a:cxn ang="0">
                <a:pos x="153" y="16"/>
              </a:cxn>
              <a:cxn ang="0">
                <a:pos x="160" y="8"/>
              </a:cxn>
              <a:cxn ang="0">
                <a:pos x="152" y="0"/>
              </a:cxn>
            </a:cxnLst>
            <a:rect l="0" t="0" r="r" b="b"/>
            <a:pathLst>
              <a:path w="166" h="97">
                <a:moveTo>
                  <a:pt x="152" y="0"/>
                </a:moveTo>
                <a:cubicBezTo>
                  <a:pt x="143" y="0"/>
                  <a:pt x="140" y="2"/>
                  <a:pt x="136" y="6"/>
                </a:cubicBezTo>
                <a:cubicBezTo>
                  <a:pt x="118" y="19"/>
                  <a:pt x="103" y="33"/>
                  <a:pt x="77" y="53"/>
                </a:cubicBezTo>
                <a:cubicBezTo>
                  <a:pt x="60" y="66"/>
                  <a:pt x="48" y="75"/>
                  <a:pt x="36" y="82"/>
                </a:cubicBezTo>
                <a:cubicBezTo>
                  <a:pt x="30" y="84"/>
                  <a:pt x="25" y="85"/>
                  <a:pt x="23" y="83"/>
                </a:cubicBezTo>
                <a:cubicBezTo>
                  <a:pt x="22" y="82"/>
                  <a:pt x="22" y="81"/>
                  <a:pt x="22" y="81"/>
                </a:cubicBezTo>
                <a:cubicBezTo>
                  <a:pt x="15" y="85"/>
                  <a:pt x="8" y="90"/>
                  <a:pt x="0" y="95"/>
                </a:cubicBezTo>
                <a:cubicBezTo>
                  <a:pt x="3" y="96"/>
                  <a:pt x="6" y="97"/>
                  <a:pt x="10" y="97"/>
                </a:cubicBezTo>
                <a:cubicBezTo>
                  <a:pt x="26" y="97"/>
                  <a:pt x="46" y="83"/>
                  <a:pt x="68" y="66"/>
                </a:cubicBezTo>
                <a:cubicBezTo>
                  <a:pt x="81" y="57"/>
                  <a:pt x="98" y="44"/>
                  <a:pt x="109" y="35"/>
                </a:cubicBezTo>
                <a:cubicBezTo>
                  <a:pt x="108" y="35"/>
                  <a:pt x="108" y="35"/>
                  <a:pt x="108" y="35"/>
                </a:cubicBezTo>
                <a:cubicBezTo>
                  <a:pt x="108" y="35"/>
                  <a:pt x="108" y="35"/>
                  <a:pt x="109" y="35"/>
                </a:cubicBezTo>
                <a:cubicBezTo>
                  <a:pt x="110" y="34"/>
                  <a:pt x="111" y="33"/>
                  <a:pt x="112" y="32"/>
                </a:cubicBezTo>
                <a:cubicBezTo>
                  <a:pt x="113" y="32"/>
                  <a:pt x="113" y="32"/>
                  <a:pt x="113" y="32"/>
                </a:cubicBezTo>
                <a:cubicBezTo>
                  <a:pt x="112" y="33"/>
                  <a:pt x="112" y="33"/>
                  <a:pt x="112" y="33"/>
                </a:cubicBezTo>
                <a:cubicBezTo>
                  <a:pt x="126" y="27"/>
                  <a:pt x="139" y="21"/>
                  <a:pt x="153" y="16"/>
                </a:cubicBezTo>
                <a:cubicBezTo>
                  <a:pt x="155" y="14"/>
                  <a:pt x="158" y="11"/>
                  <a:pt x="160" y="8"/>
                </a:cubicBezTo>
                <a:cubicBezTo>
                  <a:pt x="166" y="1"/>
                  <a:pt x="161" y="0"/>
                  <a:pt x="152" y="0"/>
                </a:cubicBezTo>
                <a:close/>
              </a:path>
            </a:pathLst>
          </a:custGeom>
          <a:solidFill>
            <a:srgbClr val="000000"/>
          </a:solidFill>
          <a:ln w="9525">
            <a:noFill/>
            <a:round/>
            <a:headEnd/>
            <a:tailEnd/>
          </a:ln>
        </p:spPr>
        <p:txBody>
          <a:bodyPr/>
          <a:lstStyle/>
          <a:p>
            <a:endParaRPr lang="zh-CN" altLang="en-US"/>
          </a:p>
        </p:txBody>
      </p:sp>
      <p:sp>
        <p:nvSpPr>
          <p:cNvPr id="40" name="未知"/>
          <p:cNvSpPr>
            <a:spLocks/>
          </p:cNvSpPr>
          <p:nvPr/>
        </p:nvSpPr>
        <p:spPr bwMode="auto">
          <a:xfrm>
            <a:off x="7351713" y="2663428"/>
            <a:ext cx="280987" cy="296863"/>
          </a:xfrm>
          <a:custGeom>
            <a:avLst/>
            <a:gdLst/>
            <a:ahLst/>
            <a:cxnLst>
              <a:cxn ang="0">
                <a:pos x="33" y="55"/>
              </a:cxn>
              <a:cxn ang="0">
                <a:pos x="53" y="27"/>
              </a:cxn>
              <a:cxn ang="0">
                <a:pos x="75" y="0"/>
              </a:cxn>
              <a:cxn ang="0">
                <a:pos x="34" y="17"/>
              </a:cxn>
              <a:cxn ang="0">
                <a:pos x="9" y="45"/>
              </a:cxn>
              <a:cxn ang="0">
                <a:pos x="0" y="67"/>
              </a:cxn>
              <a:cxn ang="0">
                <a:pos x="9" y="79"/>
              </a:cxn>
              <a:cxn ang="0">
                <a:pos x="30" y="65"/>
              </a:cxn>
              <a:cxn ang="0">
                <a:pos x="33" y="55"/>
              </a:cxn>
            </a:cxnLst>
            <a:rect l="0" t="0" r="r" b="b"/>
            <a:pathLst>
              <a:path w="75" h="79">
                <a:moveTo>
                  <a:pt x="33" y="55"/>
                </a:moveTo>
                <a:cubicBezTo>
                  <a:pt x="36" y="49"/>
                  <a:pt x="43" y="39"/>
                  <a:pt x="53" y="27"/>
                </a:cubicBezTo>
                <a:cubicBezTo>
                  <a:pt x="61" y="16"/>
                  <a:pt x="68" y="9"/>
                  <a:pt x="75" y="0"/>
                </a:cubicBezTo>
                <a:cubicBezTo>
                  <a:pt x="61" y="5"/>
                  <a:pt x="48" y="11"/>
                  <a:pt x="34" y="17"/>
                </a:cubicBezTo>
                <a:cubicBezTo>
                  <a:pt x="25" y="26"/>
                  <a:pt x="15" y="36"/>
                  <a:pt x="9" y="45"/>
                </a:cubicBezTo>
                <a:cubicBezTo>
                  <a:pt x="4" y="52"/>
                  <a:pt x="0" y="60"/>
                  <a:pt x="0" y="67"/>
                </a:cubicBezTo>
                <a:cubicBezTo>
                  <a:pt x="0" y="73"/>
                  <a:pt x="3" y="78"/>
                  <a:pt x="9" y="79"/>
                </a:cubicBezTo>
                <a:cubicBezTo>
                  <a:pt x="16" y="74"/>
                  <a:pt x="23" y="69"/>
                  <a:pt x="30" y="65"/>
                </a:cubicBezTo>
                <a:cubicBezTo>
                  <a:pt x="29" y="62"/>
                  <a:pt x="30" y="59"/>
                  <a:pt x="33" y="55"/>
                </a:cubicBezTo>
                <a:close/>
              </a:path>
            </a:pathLst>
          </a:custGeom>
          <a:solidFill>
            <a:srgbClr val="000000"/>
          </a:solidFill>
          <a:ln w="9525">
            <a:noFill/>
            <a:round/>
            <a:headEnd/>
            <a:tailEnd/>
          </a:ln>
        </p:spPr>
        <p:txBody>
          <a:bodyPr/>
          <a:lstStyle/>
          <a:p>
            <a:endParaRPr lang="zh-CN" altLang="en-US"/>
          </a:p>
        </p:txBody>
      </p:sp>
      <p:sp>
        <p:nvSpPr>
          <p:cNvPr id="41" name="未知"/>
          <p:cNvSpPr>
            <a:spLocks/>
          </p:cNvSpPr>
          <p:nvPr/>
        </p:nvSpPr>
        <p:spPr bwMode="auto">
          <a:xfrm>
            <a:off x="7385050" y="2742803"/>
            <a:ext cx="355600" cy="225425"/>
          </a:xfrm>
          <a:custGeom>
            <a:avLst/>
            <a:gdLst/>
            <a:ahLst/>
            <a:cxnLst>
              <a:cxn ang="0">
                <a:pos x="93" y="2"/>
              </a:cxn>
              <a:cxn ang="0">
                <a:pos x="85" y="6"/>
              </a:cxn>
              <a:cxn ang="0">
                <a:pos x="59" y="28"/>
              </a:cxn>
              <a:cxn ang="0">
                <a:pos x="34" y="45"/>
              </a:cxn>
              <a:cxn ang="0">
                <a:pos x="22" y="46"/>
              </a:cxn>
              <a:cxn ang="0">
                <a:pos x="21" y="44"/>
              </a:cxn>
              <a:cxn ang="0">
                <a:pos x="0" y="58"/>
              </a:cxn>
              <a:cxn ang="0">
                <a:pos x="8" y="60"/>
              </a:cxn>
              <a:cxn ang="0">
                <a:pos x="55" y="38"/>
              </a:cxn>
              <a:cxn ang="0">
                <a:pos x="89" y="9"/>
              </a:cxn>
              <a:cxn ang="0">
                <a:pos x="93" y="2"/>
              </a:cxn>
            </a:cxnLst>
            <a:rect l="0" t="0" r="r" b="b"/>
            <a:pathLst>
              <a:path w="95" h="60">
                <a:moveTo>
                  <a:pt x="93" y="2"/>
                </a:moveTo>
                <a:cubicBezTo>
                  <a:pt x="92" y="0"/>
                  <a:pt x="89" y="3"/>
                  <a:pt x="85" y="6"/>
                </a:cubicBezTo>
                <a:cubicBezTo>
                  <a:pt x="79" y="11"/>
                  <a:pt x="70" y="20"/>
                  <a:pt x="59" y="28"/>
                </a:cubicBezTo>
                <a:cubicBezTo>
                  <a:pt x="50" y="35"/>
                  <a:pt x="40" y="42"/>
                  <a:pt x="34" y="45"/>
                </a:cubicBezTo>
                <a:cubicBezTo>
                  <a:pt x="29" y="47"/>
                  <a:pt x="25" y="49"/>
                  <a:pt x="22" y="46"/>
                </a:cubicBezTo>
                <a:cubicBezTo>
                  <a:pt x="21" y="46"/>
                  <a:pt x="21" y="45"/>
                  <a:pt x="21" y="44"/>
                </a:cubicBezTo>
                <a:cubicBezTo>
                  <a:pt x="14" y="48"/>
                  <a:pt x="7" y="53"/>
                  <a:pt x="0" y="58"/>
                </a:cubicBezTo>
                <a:cubicBezTo>
                  <a:pt x="3" y="59"/>
                  <a:pt x="5" y="60"/>
                  <a:pt x="8" y="60"/>
                </a:cubicBezTo>
                <a:cubicBezTo>
                  <a:pt x="26" y="60"/>
                  <a:pt x="45" y="45"/>
                  <a:pt x="55" y="38"/>
                </a:cubicBezTo>
                <a:cubicBezTo>
                  <a:pt x="68" y="27"/>
                  <a:pt x="82" y="16"/>
                  <a:pt x="89" y="9"/>
                </a:cubicBezTo>
                <a:cubicBezTo>
                  <a:pt x="90" y="8"/>
                  <a:pt x="95" y="3"/>
                  <a:pt x="93" y="2"/>
                </a:cubicBezTo>
                <a:close/>
              </a:path>
            </a:pathLst>
          </a:custGeom>
          <a:solidFill>
            <a:srgbClr val="000000"/>
          </a:solidFill>
          <a:ln w="9525">
            <a:noFill/>
            <a:round/>
            <a:headEnd/>
            <a:tailEnd/>
          </a:ln>
        </p:spPr>
        <p:txBody>
          <a:bodyPr/>
          <a:lstStyle/>
          <a:p>
            <a:endParaRPr lang="zh-CN" altLang="en-US"/>
          </a:p>
        </p:txBody>
      </p:sp>
      <p:sp>
        <p:nvSpPr>
          <p:cNvPr id="42" name="未知"/>
          <p:cNvSpPr>
            <a:spLocks/>
          </p:cNvSpPr>
          <p:nvPr/>
        </p:nvSpPr>
        <p:spPr bwMode="auto">
          <a:xfrm>
            <a:off x="2716213" y="1810941"/>
            <a:ext cx="911225" cy="869950"/>
          </a:xfrm>
          <a:custGeom>
            <a:avLst/>
            <a:gdLst/>
            <a:ahLst/>
            <a:cxnLst>
              <a:cxn ang="0">
                <a:pos x="0" y="232"/>
              </a:cxn>
              <a:cxn ang="0">
                <a:pos x="45" y="210"/>
              </a:cxn>
              <a:cxn ang="0">
                <a:pos x="128" y="106"/>
              </a:cxn>
              <a:cxn ang="0">
                <a:pos x="201" y="28"/>
              </a:cxn>
              <a:cxn ang="0">
                <a:pos x="236" y="6"/>
              </a:cxn>
              <a:cxn ang="0">
                <a:pos x="241" y="7"/>
              </a:cxn>
              <a:cxn ang="0">
                <a:pos x="243" y="0"/>
              </a:cxn>
              <a:cxn ang="0">
                <a:pos x="242" y="0"/>
              </a:cxn>
              <a:cxn ang="0">
                <a:pos x="196" y="22"/>
              </a:cxn>
              <a:cxn ang="0">
                <a:pos x="69" y="148"/>
              </a:cxn>
              <a:cxn ang="0">
                <a:pos x="3" y="230"/>
              </a:cxn>
              <a:cxn ang="0">
                <a:pos x="0" y="232"/>
              </a:cxn>
            </a:cxnLst>
            <a:rect l="0" t="0" r="r" b="b"/>
            <a:pathLst>
              <a:path w="243" h="232">
                <a:moveTo>
                  <a:pt x="0" y="232"/>
                </a:moveTo>
                <a:cubicBezTo>
                  <a:pt x="18" y="220"/>
                  <a:pt x="43" y="210"/>
                  <a:pt x="45" y="210"/>
                </a:cubicBezTo>
                <a:cubicBezTo>
                  <a:pt x="74" y="171"/>
                  <a:pt x="88" y="153"/>
                  <a:pt x="128" y="106"/>
                </a:cubicBezTo>
                <a:cubicBezTo>
                  <a:pt x="156" y="72"/>
                  <a:pt x="183" y="46"/>
                  <a:pt x="201" y="28"/>
                </a:cubicBezTo>
                <a:cubicBezTo>
                  <a:pt x="212" y="17"/>
                  <a:pt x="227" y="6"/>
                  <a:pt x="236" y="6"/>
                </a:cubicBezTo>
                <a:cubicBezTo>
                  <a:pt x="238" y="6"/>
                  <a:pt x="239" y="6"/>
                  <a:pt x="241" y="7"/>
                </a:cubicBezTo>
                <a:cubicBezTo>
                  <a:pt x="243" y="0"/>
                  <a:pt x="243" y="0"/>
                  <a:pt x="243" y="0"/>
                </a:cubicBezTo>
                <a:cubicBezTo>
                  <a:pt x="243" y="0"/>
                  <a:pt x="242" y="0"/>
                  <a:pt x="242" y="0"/>
                </a:cubicBezTo>
                <a:cubicBezTo>
                  <a:pt x="226" y="0"/>
                  <a:pt x="211" y="11"/>
                  <a:pt x="196" y="22"/>
                </a:cubicBezTo>
                <a:cubicBezTo>
                  <a:pt x="167" y="41"/>
                  <a:pt x="101" y="111"/>
                  <a:pt x="69" y="148"/>
                </a:cubicBezTo>
                <a:cubicBezTo>
                  <a:pt x="44" y="176"/>
                  <a:pt x="21" y="206"/>
                  <a:pt x="3" y="230"/>
                </a:cubicBezTo>
                <a:cubicBezTo>
                  <a:pt x="2" y="231"/>
                  <a:pt x="1" y="232"/>
                  <a:pt x="0" y="232"/>
                </a:cubicBezTo>
                <a:close/>
              </a:path>
            </a:pathLst>
          </a:custGeom>
          <a:solidFill>
            <a:srgbClr val="000000"/>
          </a:solidFill>
          <a:ln w="9525">
            <a:noFill/>
            <a:round/>
            <a:headEnd/>
            <a:tailEnd/>
          </a:ln>
        </p:spPr>
        <p:txBody>
          <a:bodyPr/>
          <a:lstStyle/>
          <a:p>
            <a:endParaRPr lang="zh-CN" altLang="en-US"/>
          </a:p>
        </p:txBody>
      </p:sp>
      <p:sp>
        <p:nvSpPr>
          <p:cNvPr id="43" name="未知"/>
          <p:cNvSpPr>
            <a:spLocks/>
          </p:cNvSpPr>
          <p:nvPr/>
        </p:nvSpPr>
        <p:spPr bwMode="auto">
          <a:xfrm>
            <a:off x="2884488" y="2628503"/>
            <a:ext cx="277812" cy="365125"/>
          </a:xfrm>
          <a:custGeom>
            <a:avLst/>
            <a:gdLst/>
            <a:ahLst/>
            <a:cxnLst>
              <a:cxn ang="0">
                <a:pos x="30" y="84"/>
              </a:cxn>
              <a:cxn ang="0">
                <a:pos x="33" y="72"/>
              </a:cxn>
              <a:cxn ang="0">
                <a:pos x="51" y="48"/>
              </a:cxn>
              <a:cxn ang="0">
                <a:pos x="73" y="14"/>
              </a:cxn>
              <a:cxn ang="0">
                <a:pos x="56" y="0"/>
              </a:cxn>
              <a:cxn ang="0">
                <a:pos x="46" y="9"/>
              </a:cxn>
              <a:cxn ang="0">
                <a:pos x="47" y="9"/>
              </a:cxn>
              <a:cxn ang="0">
                <a:pos x="46" y="17"/>
              </a:cxn>
              <a:cxn ang="0">
                <a:pos x="23" y="44"/>
              </a:cxn>
              <a:cxn ang="0">
                <a:pos x="0" y="82"/>
              </a:cxn>
              <a:cxn ang="0">
                <a:pos x="17" y="97"/>
              </a:cxn>
              <a:cxn ang="0">
                <a:pos x="19" y="96"/>
              </a:cxn>
              <a:cxn ang="0">
                <a:pos x="30" y="84"/>
              </a:cxn>
            </a:cxnLst>
            <a:rect l="0" t="0" r="r" b="b"/>
            <a:pathLst>
              <a:path w="74" h="97">
                <a:moveTo>
                  <a:pt x="30" y="84"/>
                </a:moveTo>
                <a:cubicBezTo>
                  <a:pt x="28" y="82"/>
                  <a:pt x="29" y="78"/>
                  <a:pt x="33" y="72"/>
                </a:cubicBezTo>
                <a:cubicBezTo>
                  <a:pt x="36" y="66"/>
                  <a:pt x="42" y="58"/>
                  <a:pt x="51" y="48"/>
                </a:cubicBezTo>
                <a:cubicBezTo>
                  <a:pt x="59" y="37"/>
                  <a:pt x="71" y="24"/>
                  <a:pt x="73" y="14"/>
                </a:cubicBezTo>
                <a:cubicBezTo>
                  <a:pt x="74" y="5"/>
                  <a:pt x="67" y="0"/>
                  <a:pt x="56" y="0"/>
                </a:cubicBezTo>
                <a:cubicBezTo>
                  <a:pt x="53" y="3"/>
                  <a:pt x="50" y="6"/>
                  <a:pt x="46" y="9"/>
                </a:cubicBezTo>
                <a:cubicBezTo>
                  <a:pt x="46" y="9"/>
                  <a:pt x="47" y="9"/>
                  <a:pt x="47" y="9"/>
                </a:cubicBezTo>
                <a:cubicBezTo>
                  <a:pt x="50" y="11"/>
                  <a:pt x="48" y="14"/>
                  <a:pt x="46" y="17"/>
                </a:cubicBezTo>
                <a:cubicBezTo>
                  <a:pt x="40" y="25"/>
                  <a:pt x="32" y="34"/>
                  <a:pt x="23" y="44"/>
                </a:cubicBezTo>
                <a:cubicBezTo>
                  <a:pt x="13" y="57"/>
                  <a:pt x="1" y="70"/>
                  <a:pt x="0" y="82"/>
                </a:cubicBezTo>
                <a:cubicBezTo>
                  <a:pt x="0" y="92"/>
                  <a:pt x="6" y="97"/>
                  <a:pt x="17" y="97"/>
                </a:cubicBezTo>
                <a:cubicBezTo>
                  <a:pt x="17" y="97"/>
                  <a:pt x="18" y="96"/>
                  <a:pt x="19" y="96"/>
                </a:cubicBezTo>
                <a:cubicBezTo>
                  <a:pt x="22" y="92"/>
                  <a:pt x="26" y="88"/>
                  <a:pt x="30" y="84"/>
                </a:cubicBezTo>
                <a:close/>
              </a:path>
            </a:pathLst>
          </a:custGeom>
          <a:solidFill>
            <a:srgbClr val="000000"/>
          </a:solidFill>
          <a:ln w="9525">
            <a:noFill/>
            <a:round/>
            <a:headEnd/>
            <a:tailEnd/>
          </a:ln>
        </p:spPr>
        <p:txBody>
          <a:bodyPr/>
          <a:lstStyle/>
          <a:p>
            <a:endParaRPr lang="zh-CN" altLang="en-US"/>
          </a:p>
        </p:txBody>
      </p:sp>
      <p:sp>
        <p:nvSpPr>
          <p:cNvPr id="44" name="未知"/>
          <p:cNvSpPr>
            <a:spLocks/>
          </p:cNvSpPr>
          <p:nvPr/>
        </p:nvSpPr>
        <p:spPr bwMode="auto">
          <a:xfrm>
            <a:off x="2955925" y="2771378"/>
            <a:ext cx="319088" cy="217488"/>
          </a:xfrm>
          <a:custGeom>
            <a:avLst/>
            <a:gdLst/>
            <a:ahLst/>
            <a:cxnLst>
              <a:cxn ang="0">
                <a:pos x="84" y="1"/>
              </a:cxn>
              <a:cxn ang="0">
                <a:pos x="77" y="4"/>
              </a:cxn>
              <a:cxn ang="0">
                <a:pos x="51" y="27"/>
              </a:cxn>
              <a:cxn ang="0">
                <a:pos x="25" y="44"/>
              </a:cxn>
              <a:cxn ang="0">
                <a:pos x="11" y="46"/>
              </a:cxn>
              <a:cxn ang="0">
                <a:pos x="11" y="46"/>
              </a:cxn>
              <a:cxn ang="0">
                <a:pos x="0" y="58"/>
              </a:cxn>
              <a:cxn ang="0">
                <a:pos x="47" y="37"/>
              </a:cxn>
              <a:cxn ang="0">
                <a:pos x="80" y="8"/>
              </a:cxn>
              <a:cxn ang="0">
                <a:pos x="84" y="1"/>
              </a:cxn>
            </a:cxnLst>
            <a:rect l="0" t="0" r="r" b="b"/>
            <a:pathLst>
              <a:path w="85" h="58">
                <a:moveTo>
                  <a:pt x="84" y="1"/>
                </a:moveTo>
                <a:cubicBezTo>
                  <a:pt x="83" y="0"/>
                  <a:pt x="81" y="0"/>
                  <a:pt x="77" y="4"/>
                </a:cubicBezTo>
                <a:cubicBezTo>
                  <a:pt x="71" y="10"/>
                  <a:pt x="60" y="20"/>
                  <a:pt x="51" y="27"/>
                </a:cubicBezTo>
                <a:cubicBezTo>
                  <a:pt x="38" y="37"/>
                  <a:pt x="31" y="40"/>
                  <a:pt x="25" y="44"/>
                </a:cubicBezTo>
                <a:cubicBezTo>
                  <a:pt x="20" y="46"/>
                  <a:pt x="14" y="48"/>
                  <a:pt x="11" y="46"/>
                </a:cubicBezTo>
                <a:cubicBezTo>
                  <a:pt x="11" y="46"/>
                  <a:pt x="11" y="46"/>
                  <a:pt x="11" y="46"/>
                </a:cubicBezTo>
                <a:cubicBezTo>
                  <a:pt x="7" y="50"/>
                  <a:pt x="3" y="54"/>
                  <a:pt x="0" y="58"/>
                </a:cubicBezTo>
                <a:cubicBezTo>
                  <a:pt x="16" y="57"/>
                  <a:pt x="36" y="45"/>
                  <a:pt x="47" y="37"/>
                </a:cubicBezTo>
                <a:cubicBezTo>
                  <a:pt x="58" y="28"/>
                  <a:pt x="75" y="13"/>
                  <a:pt x="80" y="8"/>
                </a:cubicBezTo>
                <a:cubicBezTo>
                  <a:pt x="84" y="4"/>
                  <a:pt x="85" y="2"/>
                  <a:pt x="84" y="1"/>
                </a:cubicBezTo>
                <a:close/>
              </a:path>
            </a:pathLst>
          </a:custGeom>
          <a:solidFill>
            <a:srgbClr val="000000"/>
          </a:solidFill>
          <a:ln w="9525">
            <a:noFill/>
            <a:round/>
            <a:headEnd/>
            <a:tailEnd/>
          </a:ln>
        </p:spPr>
        <p:txBody>
          <a:bodyPr/>
          <a:lstStyle/>
          <a:p>
            <a:endParaRPr lang="zh-CN" altLang="en-US"/>
          </a:p>
        </p:txBody>
      </p:sp>
      <p:sp>
        <p:nvSpPr>
          <p:cNvPr id="45" name="未知"/>
          <p:cNvSpPr>
            <a:spLocks/>
          </p:cNvSpPr>
          <p:nvPr/>
        </p:nvSpPr>
        <p:spPr bwMode="auto">
          <a:xfrm>
            <a:off x="2667000" y="2628503"/>
            <a:ext cx="427038" cy="300038"/>
          </a:xfrm>
          <a:custGeom>
            <a:avLst/>
            <a:gdLst/>
            <a:ahLst/>
            <a:cxnLst>
              <a:cxn ang="0">
                <a:pos x="48" y="41"/>
              </a:cxn>
              <a:cxn ang="0">
                <a:pos x="91" y="13"/>
              </a:cxn>
              <a:cxn ang="0">
                <a:pos x="104" y="9"/>
              </a:cxn>
              <a:cxn ang="0">
                <a:pos x="114" y="0"/>
              </a:cxn>
              <a:cxn ang="0">
                <a:pos x="114" y="0"/>
              </a:cxn>
              <a:cxn ang="0">
                <a:pos x="54" y="29"/>
              </a:cxn>
              <a:cxn ang="0">
                <a:pos x="6" y="68"/>
              </a:cxn>
              <a:cxn ang="0">
                <a:pos x="0" y="80"/>
              </a:cxn>
              <a:cxn ang="0">
                <a:pos x="48" y="41"/>
              </a:cxn>
            </a:cxnLst>
            <a:rect l="0" t="0" r="r" b="b"/>
            <a:pathLst>
              <a:path w="114" h="80">
                <a:moveTo>
                  <a:pt x="48" y="41"/>
                </a:moveTo>
                <a:cubicBezTo>
                  <a:pt x="65" y="27"/>
                  <a:pt x="81" y="18"/>
                  <a:pt x="91" y="13"/>
                </a:cubicBezTo>
                <a:cubicBezTo>
                  <a:pt x="96" y="10"/>
                  <a:pt x="101" y="8"/>
                  <a:pt x="104" y="9"/>
                </a:cubicBezTo>
                <a:cubicBezTo>
                  <a:pt x="108" y="6"/>
                  <a:pt x="111" y="3"/>
                  <a:pt x="114" y="0"/>
                </a:cubicBezTo>
                <a:cubicBezTo>
                  <a:pt x="114" y="0"/>
                  <a:pt x="114" y="0"/>
                  <a:pt x="114" y="0"/>
                </a:cubicBezTo>
                <a:cubicBezTo>
                  <a:pt x="97" y="0"/>
                  <a:pt x="73" y="15"/>
                  <a:pt x="54" y="29"/>
                </a:cubicBezTo>
                <a:cubicBezTo>
                  <a:pt x="36" y="43"/>
                  <a:pt x="19" y="57"/>
                  <a:pt x="6" y="68"/>
                </a:cubicBezTo>
                <a:cubicBezTo>
                  <a:pt x="3" y="72"/>
                  <a:pt x="1" y="76"/>
                  <a:pt x="0" y="80"/>
                </a:cubicBezTo>
                <a:cubicBezTo>
                  <a:pt x="16" y="67"/>
                  <a:pt x="29" y="56"/>
                  <a:pt x="48" y="41"/>
                </a:cubicBezTo>
                <a:close/>
              </a:path>
            </a:pathLst>
          </a:custGeom>
          <a:solidFill>
            <a:srgbClr val="000000"/>
          </a:solidFill>
          <a:ln w="9525">
            <a:noFill/>
            <a:round/>
            <a:headEnd/>
            <a:tailEnd/>
          </a:ln>
        </p:spPr>
        <p:txBody>
          <a:bodyPr/>
          <a:lstStyle/>
          <a:p>
            <a:endParaRPr lang="zh-CN" altLang="en-US"/>
          </a:p>
        </p:txBody>
      </p:sp>
      <p:sp>
        <p:nvSpPr>
          <p:cNvPr id="46" name="未知"/>
          <p:cNvSpPr>
            <a:spLocks/>
          </p:cNvSpPr>
          <p:nvPr/>
        </p:nvSpPr>
        <p:spPr bwMode="auto">
          <a:xfrm>
            <a:off x="2581275" y="1810941"/>
            <a:ext cx="1112838" cy="1001712"/>
          </a:xfrm>
          <a:custGeom>
            <a:avLst/>
            <a:gdLst/>
            <a:ahLst/>
            <a:cxnLst>
              <a:cxn ang="0">
                <a:pos x="279" y="0"/>
              </a:cxn>
              <a:cxn ang="0">
                <a:pos x="277" y="7"/>
              </a:cxn>
              <a:cxn ang="0">
                <a:pos x="277" y="7"/>
              </a:cxn>
              <a:cxn ang="0">
                <a:pos x="282" y="16"/>
              </a:cxn>
              <a:cxn ang="0">
                <a:pos x="178" y="130"/>
              </a:cxn>
              <a:cxn ang="0">
                <a:pos x="80" y="211"/>
              </a:cxn>
              <a:cxn ang="0">
                <a:pos x="83" y="206"/>
              </a:cxn>
              <a:cxn ang="0">
                <a:pos x="81" y="210"/>
              </a:cxn>
              <a:cxn ang="0">
                <a:pos x="36" y="232"/>
              </a:cxn>
              <a:cxn ang="0">
                <a:pos x="39" y="230"/>
              </a:cxn>
              <a:cxn ang="0">
                <a:pos x="3" y="261"/>
              </a:cxn>
              <a:cxn ang="0">
                <a:pos x="0" y="266"/>
              </a:cxn>
              <a:cxn ang="0">
                <a:pos x="6" y="264"/>
              </a:cxn>
              <a:cxn ang="0">
                <a:pos x="27" y="246"/>
              </a:cxn>
              <a:cxn ang="0">
                <a:pos x="27" y="246"/>
              </a:cxn>
              <a:cxn ang="0">
                <a:pos x="26" y="247"/>
              </a:cxn>
              <a:cxn ang="0">
                <a:pos x="75" y="222"/>
              </a:cxn>
              <a:cxn ang="0">
                <a:pos x="183" y="136"/>
              </a:cxn>
              <a:cxn ang="0">
                <a:pos x="295" y="20"/>
              </a:cxn>
              <a:cxn ang="0">
                <a:pos x="279" y="0"/>
              </a:cxn>
            </a:cxnLst>
            <a:rect l="0" t="0" r="r" b="b"/>
            <a:pathLst>
              <a:path w="297" h="267">
                <a:moveTo>
                  <a:pt x="279" y="0"/>
                </a:moveTo>
                <a:cubicBezTo>
                  <a:pt x="277" y="7"/>
                  <a:pt x="277" y="7"/>
                  <a:pt x="277" y="7"/>
                </a:cubicBezTo>
                <a:cubicBezTo>
                  <a:pt x="277" y="7"/>
                  <a:pt x="277" y="7"/>
                  <a:pt x="277" y="7"/>
                </a:cubicBezTo>
                <a:cubicBezTo>
                  <a:pt x="280" y="8"/>
                  <a:pt x="282" y="11"/>
                  <a:pt x="282" y="16"/>
                </a:cubicBezTo>
                <a:cubicBezTo>
                  <a:pt x="279" y="40"/>
                  <a:pt x="231" y="84"/>
                  <a:pt x="178" y="130"/>
                </a:cubicBezTo>
                <a:cubicBezTo>
                  <a:pt x="153" y="151"/>
                  <a:pt x="132" y="165"/>
                  <a:pt x="80" y="211"/>
                </a:cubicBezTo>
                <a:cubicBezTo>
                  <a:pt x="81" y="209"/>
                  <a:pt x="82" y="208"/>
                  <a:pt x="83" y="206"/>
                </a:cubicBezTo>
                <a:cubicBezTo>
                  <a:pt x="82" y="208"/>
                  <a:pt x="81" y="209"/>
                  <a:pt x="81" y="210"/>
                </a:cubicBezTo>
                <a:cubicBezTo>
                  <a:pt x="79" y="210"/>
                  <a:pt x="54" y="220"/>
                  <a:pt x="36" y="232"/>
                </a:cubicBezTo>
                <a:cubicBezTo>
                  <a:pt x="37" y="232"/>
                  <a:pt x="38" y="231"/>
                  <a:pt x="39" y="230"/>
                </a:cubicBezTo>
                <a:cubicBezTo>
                  <a:pt x="26" y="241"/>
                  <a:pt x="5" y="259"/>
                  <a:pt x="3" y="261"/>
                </a:cubicBezTo>
                <a:cubicBezTo>
                  <a:pt x="1" y="263"/>
                  <a:pt x="0" y="264"/>
                  <a:pt x="0" y="266"/>
                </a:cubicBezTo>
                <a:cubicBezTo>
                  <a:pt x="1" y="267"/>
                  <a:pt x="3" y="267"/>
                  <a:pt x="6" y="264"/>
                </a:cubicBezTo>
                <a:cubicBezTo>
                  <a:pt x="12" y="259"/>
                  <a:pt x="19" y="253"/>
                  <a:pt x="27" y="246"/>
                </a:cubicBezTo>
                <a:cubicBezTo>
                  <a:pt x="27" y="246"/>
                  <a:pt x="27" y="246"/>
                  <a:pt x="27" y="246"/>
                </a:cubicBezTo>
                <a:cubicBezTo>
                  <a:pt x="27" y="246"/>
                  <a:pt x="27" y="247"/>
                  <a:pt x="26" y="247"/>
                </a:cubicBezTo>
                <a:cubicBezTo>
                  <a:pt x="34" y="241"/>
                  <a:pt x="54" y="225"/>
                  <a:pt x="75" y="222"/>
                </a:cubicBezTo>
                <a:cubicBezTo>
                  <a:pt x="114" y="188"/>
                  <a:pt x="151" y="162"/>
                  <a:pt x="183" y="136"/>
                </a:cubicBezTo>
                <a:cubicBezTo>
                  <a:pt x="238" y="90"/>
                  <a:pt x="291" y="46"/>
                  <a:pt x="295" y="20"/>
                </a:cubicBezTo>
                <a:cubicBezTo>
                  <a:pt x="297" y="10"/>
                  <a:pt x="293" y="0"/>
                  <a:pt x="279" y="0"/>
                </a:cubicBezTo>
                <a:close/>
              </a:path>
            </a:pathLst>
          </a:custGeom>
          <a:solidFill>
            <a:srgbClr val="000000"/>
          </a:solidFill>
          <a:ln w="9525">
            <a:noFill/>
            <a:round/>
            <a:headEnd/>
            <a:tailEnd/>
          </a:ln>
        </p:spPr>
        <p:txBody>
          <a:bodyPr/>
          <a:lstStyle/>
          <a:p>
            <a:endParaRPr lang="zh-CN" altLang="en-US"/>
          </a:p>
        </p:txBody>
      </p:sp>
      <p:sp>
        <p:nvSpPr>
          <p:cNvPr id="47" name="未知"/>
          <p:cNvSpPr>
            <a:spLocks/>
          </p:cNvSpPr>
          <p:nvPr/>
        </p:nvSpPr>
        <p:spPr bwMode="auto">
          <a:xfrm>
            <a:off x="2520950" y="2644378"/>
            <a:ext cx="341313" cy="341313"/>
          </a:xfrm>
          <a:custGeom>
            <a:avLst/>
            <a:gdLst/>
            <a:ahLst/>
            <a:cxnLst>
              <a:cxn ang="0">
                <a:pos x="33" y="37"/>
              </a:cxn>
              <a:cxn ang="0">
                <a:pos x="17" y="60"/>
              </a:cxn>
              <a:cxn ang="0">
                <a:pos x="4" y="83"/>
              </a:cxn>
              <a:cxn ang="0">
                <a:pos x="11" y="91"/>
              </a:cxn>
              <a:cxn ang="0">
                <a:pos x="26" y="86"/>
              </a:cxn>
              <a:cxn ang="0">
                <a:pos x="39" y="76"/>
              </a:cxn>
              <a:cxn ang="0">
                <a:pos x="45" y="64"/>
              </a:cxn>
              <a:cxn ang="0">
                <a:pos x="43" y="66"/>
              </a:cxn>
              <a:cxn ang="0">
                <a:pos x="42" y="66"/>
              </a:cxn>
              <a:cxn ang="0">
                <a:pos x="87" y="3"/>
              </a:cxn>
              <a:cxn ang="0">
                <a:pos x="91" y="0"/>
              </a:cxn>
              <a:cxn ang="0">
                <a:pos x="42" y="25"/>
              </a:cxn>
              <a:cxn ang="0">
                <a:pos x="33" y="37"/>
              </a:cxn>
            </a:cxnLst>
            <a:rect l="0" t="0" r="r" b="b"/>
            <a:pathLst>
              <a:path w="91" h="91">
                <a:moveTo>
                  <a:pt x="33" y="37"/>
                </a:moveTo>
                <a:cubicBezTo>
                  <a:pt x="17" y="60"/>
                  <a:pt x="17" y="60"/>
                  <a:pt x="17" y="60"/>
                </a:cubicBezTo>
                <a:cubicBezTo>
                  <a:pt x="12" y="68"/>
                  <a:pt x="8" y="76"/>
                  <a:pt x="4" y="83"/>
                </a:cubicBezTo>
                <a:cubicBezTo>
                  <a:pt x="0" y="90"/>
                  <a:pt x="4" y="91"/>
                  <a:pt x="11" y="91"/>
                </a:cubicBezTo>
                <a:cubicBezTo>
                  <a:pt x="17" y="91"/>
                  <a:pt x="21" y="90"/>
                  <a:pt x="26" y="86"/>
                </a:cubicBezTo>
                <a:cubicBezTo>
                  <a:pt x="30" y="83"/>
                  <a:pt x="35" y="79"/>
                  <a:pt x="39" y="76"/>
                </a:cubicBezTo>
                <a:cubicBezTo>
                  <a:pt x="40" y="72"/>
                  <a:pt x="42" y="68"/>
                  <a:pt x="45" y="64"/>
                </a:cubicBezTo>
                <a:cubicBezTo>
                  <a:pt x="44" y="65"/>
                  <a:pt x="43" y="66"/>
                  <a:pt x="43" y="66"/>
                </a:cubicBezTo>
                <a:cubicBezTo>
                  <a:pt x="42" y="66"/>
                  <a:pt x="42" y="66"/>
                  <a:pt x="42" y="66"/>
                </a:cubicBezTo>
                <a:cubicBezTo>
                  <a:pt x="55" y="47"/>
                  <a:pt x="78" y="13"/>
                  <a:pt x="87" y="3"/>
                </a:cubicBezTo>
                <a:cubicBezTo>
                  <a:pt x="89" y="2"/>
                  <a:pt x="90" y="1"/>
                  <a:pt x="91" y="0"/>
                </a:cubicBezTo>
                <a:cubicBezTo>
                  <a:pt x="70" y="3"/>
                  <a:pt x="50" y="19"/>
                  <a:pt x="42" y="25"/>
                </a:cubicBezTo>
                <a:cubicBezTo>
                  <a:pt x="39" y="29"/>
                  <a:pt x="36" y="33"/>
                  <a:pt x="33" y="37"/>
                </a:cubicBezTo>
                <a:close/>
              </a:path>
            </a:pathLst>
          </a:custGeom>
          <a:solidFill>
            <a:srgbClr val="000000"/>
          </a:solidFill>
          <a:ln w="9525">
            <a:noFill/>
            <a:round/>
            <a:headEnd/>
            <a:tailEnd/>
          </a:ln>
        </p:spPr>
        <p:txBody>
          <a:bodyPr/>
          <a:lstStyle/>
          <a:p>
            <a:endParaRPr lang="zh-CN" altLang="en-US"/>
          </a:p>
        </p:txBody>
      </p:sp>
      <p:sp>
        <p:nvSpPr>
          <p:cNvPr id="48" name="未知"/>
          <p:cNvSpPr>
            <a:spLocks/>
          </p:cNvSpPr>
          <p:nvPr/>
        </p:nvSpPr>
        <p:spPr bwMode="auto">
          <a:xfrm>
            <a:off x="4540250" y="2545953"/>
            <a:ext cx="608013" cy="360363"/>
          </a:xfrm>
          <a:custGeom>
            <a:avLst/>
            <a:gdLst/>
            <a:ahLst/>
            <a:cxnLst>
              <a:cxn ang="0">
                <a:pos x="155" y="1"/>
              </a:cxn>
              <a:cxn ang="0">
                <a:pos x="127" y="6"/>
              </a:cxn>
              <a:cxn ang="0">
                <a:pos x="91" y="28"/>
              </a:cxn>
              <a:cxn ang="0">
                <a:pos x="44" y="69"/>
              </a:cxn>
              <a:cxn ang="0">
                <a:pos x="43" y="68"/>
              </a:cxn>
              <a:cxn ang="0">
                <a:pos x="87" y="8"/>
              </a:cxn>
              <a:cxn ang="0">
                <a:pos x="90" y="5"/>
              </a:cxn>
              <a:cxn ang="0">
                <a:pos x="42" y="29"/>
              </a:cxn>
              <a:cxn ang="0">
                <a:pos x="42" y="29"/>
              </a:cxn>
              <a:cxn ang="0">
                <a:pos x="26" y="51"/>
              </a:cxn>
              <a:cxn ang="0">
                <a:pos x="3" y="88"/>
              </a:cxn>
              <a:cxn ang="0">
                <a:pos x="11" y="96"/>
              </a:cxn>
              <a:cxn ang="0">
                <a:pos x="25" y="91"/>
              </a:cxn>
              <a:cxn ang="0">
                <a:pos x="86" y="39"/>
              </a:cxn>
              <a:cxn ang="0">
                <a:pos x="127" y="12"/>
              </a:cxn>
              <a:cxn ang="0">
                <a:pos x="144" y="9"/>
              </a:cxn>
              <a:cxn ang="0">
                <a:pos x="146" y="10"/>
              </a:cxn>
              <a:cxn ang="0">
                <a:pos x="162" y="2"/>
              </a:cxn>
              <a:cxn ang="0">
                <a:pos x="155" y="1"/>
              </a:cxn>
            </a:cxnLst>
            <a:rect l="0" t="0" r="r" b="b"/>
            <a:pathLst>
              <a:path w="162" h="96">
                <a:moveTo>
                  <a:pt x="155" y="1"/>
                </a:moveTo>
                <a:cubicBezTo>
                  <a:pt x="146" y="0"/>
                  <a:pt x="136" y="2"/>
                  <a:pt x="127" y="6"/>
                </a:cubicBezTo>
                <a:cubicBezTo>
                  <a:pt x="117" y="10"/>
                  <a:pt x="101" y="20"/>
                  <a:pt x="91" y="28"/>
                </a:cubicBezTo>
                <a:cubicBezTo>
                  <a:pt x="72" y="42"/>
                  <a:pt x="59" y="55"/>
                  <a:pt x="44" y="69"/>
                </a:cubicBezTo>
                <a:cubicBezTo>
                  <a:pt x="43" y="68"/>
                  <a:pt x="43" y="68"/>
                  <a:pt x="43" y="68"/>
                </a:cubicBezTo>
                <a:cubicBezTo>
                  <a:pt x="50" y="58"/>
                  <a:pt x="77" y="18"/>
                  <a:pt x="87" y="8"/>
                </a:cubicBezTo>
                <a:cubicBezTo>
                  <a:pt x="88" y="7"/>
                  <a:pt x="89" y="6"/>
                  <a:pt x="90" y="5"/>
                </a:cubicBezTo>
                <a:cubicBezTo>
                  <a:pt x="73" y="9"/>
                  <a:pt x="56" y="19"/>
                  <a:pt x="42" y="29"/>
                </a:cubicBezTo>
                <a:cubicBezTo>
                  <a:pt x="42" y="29"/>
                  <a:pt x="42" y="29"/>
                  <a:pt x="42" y="29"/>
                </a:cubicBezTo>
                <a:cubicBezTo>
                  <a:pt x="37" y="36"/>
                  <a:pt x="32" y="42"/>
                  <a:pt x="26" y="51"/>
                </a:cubicBezTo>
                <a:cubicBezTo>
                  <a:pt x="17" y="65"/>
                  <a:pt x="8" y="77"/>
                  <a:pt x="3" y="88"/>
                </a:cubicBezTo>
                <a:cubicBezTo>
                  <a:pt x="0" y="95"/>
                  <a:pt x="2" y="96"/>
                  <a:pt x="11" y="96"/>
                </a:cubicBezTo>
                <a:cubicBezTo>
                  <a:pt x="17" y="96"/>
                  <a:pt x="20" y="95"/>
                  <a:pt x="25" y="91"/>
                </a:cubicBezTo>
                <a:cubicBezTo>
                  <a:pt x="36" y="83"/>
                  <a:pt x="62" y="59"/>
                  <a:pt x="86" y="39"/>
                </a:cubicBezTo>
                <a:cubicBezTo>
                  <a:pt x="102" y="26"/>
                  <a:pt x="113" y="18"/>
                  <a:pt x="127" y="12"/>
                </a:cubicBezTo>
                <a:cubicBezTo>
                  <a:pt x="133" y="9"/>
                  <a:pt x="140" y="7"/>
                  <a:pt x="144" y="9"/>
                </a:cubicBezTo>
                <a:cubicBezTo>
                  <a:pt x="145" y="9"/>
                  <a:pt x="145" y="10"/>
                  <a:pt x="146" y="10"/>
                </a:cubicBezTo>
                <a:cubicBezTo>
                  <a:pt x="151" y="8"/>
                  <a:pt x="157" y="5"/>
                  <a:pt x="162" y="2"/>
                </a:cubicBezTo>
                <a:cubicBezTo>
                  <a:pt x="160" y="1"/>
                  <a:pt x="157" y="1"/>
                  <a:pt x="155" y="1"/>
                </a:cubicBezTo>
                <a:close/>
              </a:path>
            </a:pathLst>
          </a:custGeom>
          <a:solidFill>
            <a:srgbClr val="000000"/>
          </a:solidFill>
          <a:ln w="9525">
            <a:noFill/>
            <a:round/>
            <a:headEnd/>
            <a:tailEnd/>
          </a:ln>
        </p:spPr>
        <p:txBody>
          <a:bodyPr/>
          <a:lstStyle/>
          <a:p>
            <a:endParaRPr lang="zh-CN" altLang="en-US"/>
          </a:p>
        </p:txBody>
      </p:sp>
      <p:sp>
        <p:nvSpPr>
          <p:cNvPr id="49" name="未知"/>
          <p:cNvSpPr>
            <a:spLocks/>
          </p:cNvSpPr>
          <p:nvPr/>
        </p:nvSpPr>
        <p:spPr bwMode="auto">
          <a:xfrm>
            <a:off x="4891088" y="2545953"/>
            <a:ext cx="314325" cy="360363"/>
          </a:xfrm>
          <a:custGeom>
            <a:avLst/>
            <a:gdLst/>
            <a:ahLst/>
            <a:cxnLst>
              <a:cxn ang="0">
                <a:pos x="69" y="0"/>
              </a:cxn>
              <a:cxn ang="0">
                <a:pos x="53" y="8"/>
              </a:cxn>
              <a:cxn ang="0">
                <a:pos x="52" y="23"/>
              </a:cxn>
              <a:cxn ang="0">
                <a:pos x="35" y="30"/>
              </a:cxn>
              <a:cxn ang="0">
                <a:pos x="12" y="40"/>
              </a:cxn>
              <a:cxn ang="0">
                <a:pos x="0" y="70"/>
              </a:cxn>
              <a:cxn ang="0">
                <a:pos x="19" y="96"/>
              </a:cxn>
              <a:cxn ang="0">
                <a:pos x="20" y="95"/>
              </a:cxn>
              <a:cxn ang="0">
                <a:pos x="32" y="80"/>
              </a:cxn>
              <a:cxn ang="0">
                <a:pos x="26" y="62"/>
              </a:cxn>
              <a:cxn ang="0">
                <a:pos x="30" y="40"/>
              </a:cxn>
              <a:cxn ang="0">
                <a:pos x="54" y="32"/>
              </a:cxn>
              <a:cxn ang="0">
                <a:pos x="80" y="21"/>
              </a:cxn>
              <a:cxn ang="0">
                <a:pos x="69" y="0"/>
              </a:cxn>
            </a:cxnLst>
            <a:rect l="0" t="0" r="r" b="b"/>
            <a:pathLst>
              <a:path w="84" h="96">
                <a:moveTo>
                  <a:pt x="69" y="0"/>
                </a:moveTo>
                <a:cubicBezTo>
                  <a:pt x="64" y="3"/>
                  <a:pt x="58" y="6"/>
                  <a:pt x="53" y="8"/>
                </a:cubicBezTo>
                <a:cubicBezTo>
                  <a:pt x="57" y="11"/>
                  <a:pt x="55" y="19"/>
                  <a:pt x="52" y="23"/>
                </a:cubicBezTo>
                <a:cubicBezTo>
                  <a:pt x="47" y="28"/>
                  <a:pt x="41" y="29"/>
                  <a:pt x="35" y="30"/>
                </a:cubicBezTo>
                <a:cubicBezTo>
                  <a:pt x="27" y="31"/>
                  <a:pt x="17" y="35"/>
                  <a:pt x="12" y="40"/>
                </a:cubicBezTo>
                <a:cubicBezTo>
                  <a:pt x="8" y="44"/>
                  <a:pt x="1" y="56"/>
                  <a:pt x="0" y="70"/>
                </a:cubicBezTo>
                <a:cubicBezTo>
                  <a:pt x="0" y="88"/>
                  <a:pt x="8" y="96"/>
                  <a:pt x="19" y="96"/>
                </a:cubicBezTo>
                <a:cubicBezTo>
                  <a:pt x="19" y="96"/>
                  <a:pt x="20" y="95"/>
                  <a:pt x="20" y="95"/>
                </a:cubicBezTo>
                <a:cubicBezTo>
                  <a:pt x="24" y="90"/>
                  <a:pt x="28" y="85"/>
                  <a:pt x="32" y="80"/>
                </a:cubicBezTo>
                <a:cubicBezTo>
                  <a:pt x="28" y="78"/>
                  <a:pt x="27" y="72"/>
                  <a:pt x="26" y="62"/>
                </a:cubicBezTo>
                <a:cubicBezTo>
                  <a:pt x="25" y="52"/>
                  <a:pt x="27" y="45"/>
                  <a:pt x="30" y="40"/>
                </a:cubicBezTo>
                <a:cubicBezTo>
                  <a:pt x="34" y="35"/>
                  <a:pt x="43" y="34"/>
                  <a:pt x="54" y="32"/>
                </a:cubicBezTo>
                <a:cubicBezTo>
                  <a:pt x="66" y="30"/>
                  <a:pt x="76" y="28"/>
                  <a:pt x="80" y="21"/>
                </a:cubicBezTo>
                <a:cubicBezTo>
                  <a:pt x="84" y="12"/>
                  <a:pt x="79" y="4"/>
                  <a:pt x="69" y="0"/>
                </a:cubicBezTo>
                <a:close/>
              </a:path>
            </a:pathLst>
          </a:custGeom>
          <a:solidFill>
            <a:srgbClr val="000000"/>
          </a:solidFill>
          <a:ln w="9525">
            <a:noFill/>
            <a:round/>
            <a:headEnd/>
            <a:tailEnd/>
          </a:ln>
        </p:spPr>
        <p:txBody>
          <a:bodyPr/>
          <a:lstStyle/>
          <a:p>
            <a:endParaRPr lang="zh-CN" altLang="en-US"/>
          </a:p>
        </p:txBody>
      </p:sp>
      <p:sp>
        <p:nvSpPr>
          <p:cNvPr id="50" name="未知"/>
          <p:cNvSpPr>
            <a:spLocks/>
          </p:cNvSpPr>
          <p:nvPr/>
        </p:nvSpPr>
        <p:spPr bwMode="auto">
          <a:xfrm>
            <a:off x="4959350" y="2690416"/>
            <a:ext cx="319088" cy="220662"/>
          </a:xfrm>
          <a:custGeom>
            <a:avLst/>
            <a:gdLst/>
            <a:ahLst/>
            <a:cxnLst>
              <a:cxn ang="0">
                <a:pos x="84" y="2"/>
              </a:cxn>
              <a:cxn ang="0">
                <a:pos x="77" y="5"/>
              </a:cxn>
              <a:cxn ang="0">
                <a:pos x="50" y="28"/>
              </a:cxn>
              <a:cxn ang="0">
                <a:pos x="29" y="42"/>
              </a:cxn>
              <a:cxn ang="0">
                <a:pos x="15" y="46"/>
              </a:cxn>
              <a:cxn ang="0">
                <a:pos x="12" y="44"/>
              </a:cxn>
              <a:cxn ang="0">
                <a:pos x="0" y="59"/>
              </a:cxn>
              <a:cxn ang="0">
                <a:pos x="46" y="38"/>
              </a:cxn>
              <a:cxn ang="0">
                <a:pos x="78" y="10"/>
              </a:cxn>
              <a:cxn ang="0">
                <a:pos x="84" y="2"/>
              </a:cxn>
            </a:cxnLst>
            <a:rect l="0" t="0" r="r" b="b"/>
            <a:pathLst>
              <a:path w="85" h="59">
                <a:moveTo>
                  <a:pt x="84" y="2"/>
                </a:moveTo>
                <a:cubicBezTo>
                  <a:pt x="82" y="0"/>
                  <a:pt x="77" y="5"/>
                  <a:pt x="77" y="5"/>
                </a:cubicBezTo>
                <a:cubicBezTo>
                  <a:pt x="70" y="11"/>
                  <a:pt x="62" y="18"/>
                  <a:pt x="50" y="28"/>
                </a:cubicBezTo>
                <a:cubicBezTo>
                  <a:pt x="42" y="35"/>
                  <a:pt x="34" y="39"/>
                  <a:pt x="29" y="42"/>
                </a:cubicBezTo>
                <a:cubicBezTo>
                  <a:pt x="23" y="45"/>
                  <a:pt x="19" y="47"/>
                  <a:pt x="15" y="46"/>
                </a:cubicBezTo>
                <a:cubicBezTo>
                  <a:pt x="14" y="46"/>
                  <a:pt x="13" y="45"/>
                  <a:pt x="12" y="44"/>
                </a:cubicBezTo>
                <a:cubicBezTo>
                  <a:pt x="8" y="49"/>
                  <a:pt x="4" y="54"/>
                  <a:pt x="0" y="59"/>
                </a:cubicBezTo>
                <a:cubicBezTo>
                  <a:pt x="17" y="59"/>
                  <a:pt x="36" y="46"/>
                  <a:pt x="46" y="38"/>
                </a:cubicBezTo>
                <a:cubicBezTo>
                  <a:pt x="59" y="28"/>
                  <a:pt x="71" y="17"/>
                  <a:pt x="78" y="10"/>
                </a:cubicBezTo>
                <a:cubicBezTo>
                  <a:pt x="80" y="9"/>
                  <a:pt x="85" y="4"/>
                  <a:pt x="84" y="2"/>
                </a:cubicBezTo>
                <a:close/>
              </a:path>
            </a:pathLst>
          </a:custGeom>
          <a:solidFill>
            <a:srgbClr val="000000"/>
          </a:solidFill>
          <a:ln w="9525">
            <a:noFill/>
            <a:round/>
            <a:headEnd/>
            <a:tailEnd/>
          </a:ln>
        </p:spPr>
        <p:txBody>
          <a:bodyPr/>
          <a:lstStyle/>
          <a:p>
            <a:endParaRPr lang="zh-CN" altLang="en-US"/>
          </a:p>
        </p:txBody>
      </p:sp>
      <p:sp>
        <p:nvSpPr>
          <p:cNvPr id="51" name="未知"/>
          <p:cNvSpPr>
            <a:spLocks/>
          </p:cNvSpPr>
          <p:nvPr/>
        </p:nvSpPr>
        <p:spPr bwMode="auto">
          <a:xfrm>
            <a:off x="6851650" y="2768203"/>
            <a:ext cx="230188" cy="138113"/>
          </a:xfrm>
          <a:custGeom>
            <a:avLst/>
            <a:gdLst/>
            <a:ahLst/>
            <a:cxnLst>
              <a:cxn ang="0">
                <a:pos x="59" y="1"/>
              </a:cxn>
              <a:cxn ang="0">
                <a:pos x="50" y="7"/>
              </a:cxn>
              <a:cxn ang="0">
                <a:pos x="33" y="21"/>
              </a:cxn>
              <a:cxn ang="0">
                <a:pos x="14" y="31"/>
              </a:cxn>
              <a:cxn ang="0">
                <a:pos x="4" y="31"/>
              </a:cxn>
              <a:cxn ang="0">
                <a:pos x="0" y="35"/>
              </a:cxn>
              <a:cxn ang="0">
                <a:pos x="14" y="35"/>
              </a:cxn>
              <a:cxn ang="0">
                <a:pos x="35" y="26"/>
              </a:cxn>
              <a:cxn ang="0">
                <a:pos x="52" y="11"/>
              </a:cxn>
              <a:cxn ang="0">
                <a:pos x="59" y="1"/>
              </a:cxn>
            </a:cxnLst>
            <a:rect l="0" t="0" r="r" b="b"/>
            <a:pathLst>
              <a:path w="61" h="37">
                <a:moveTo>
                  <a:pt x="59" y="1"/>
                </a:moveTo>
                <a:cubicBezTo>
                  <a:pt x="58" y="0"/>
                  <a:pt x="55" y="3"/>
                  <a:pt x="50" y="7"/>
                </a:cubicBezTo>
                <a:cubicBezTo>
                  <a:pt x="44" y="12"/>
                  <a:pt x="40" y="16"/>
                  <a:pt x="33" y="21"/>
                </a:cubicBezTo>
                <a:cubicBezTo>
                  <a:pt x="25" y="27"/>
                  <a:pt x="19" y="29"/>
                  <a:pt x="14" y="31"/>
                </a:cubicBezTo>
                <a:cubicBezTo>
                  <a:pt x="12" y="31"/>
                  <a:pt x="6" y="32"/>
                  <a:pt x="4" y="31"/>
                </a:cubicBezTo>
                <a:cubicBezTo>
                  <a:pt x="2" y="32"/>
                  <a:pt x="1" y="33"/>
                  <a:pt x="0" y="35"/>
                </a:cubicBezTo>
                <a:cubicBezTo>
                  <a:pt x="4" y="37"/>
                  <a:pt x="10" y="36"/>
                  <a:pt x="14" y="35"/>
                </a:cubicBezTo>
                <a:cubicBezTo>
                  <a:pt x="19" y="34"/>
                  <a:pt x="26" y="32"/>
                  <a:pt x="35" y="26"/>
                </a:cubicBezTo>
                <a:cubicBezTo>
                  <a:pt x="42" y="21"/>
                  <a:pt x="47" y="16"/>
                  <a:pt x="52" y="11"/>
                </a:cubicBezTo>
                <a:cubicBezTo>
                  <a:pt x="58" y="6"/>
                  <a:pt x="61" y="3"/>
                  <a:pt x="59" y="1"/>
                </a:cubicBezTo>
                <a:close/>
              </a:path>
            </a:pathLst>
          </a:custGeom>
          <a:solidFill>
            <a:srgbClr val="000000"/>
          </a:solidFill>
          <a:ln w="9525">
            <a:noFill/>
            <a:round/>
            <a:headEnd/>
            <a:tailEnd/>
          </a:ln>
        </p:spPr>
        <p:txBody>
          <a:bodyPr/>
          <a:lstStyle/>
          <a:p>
            <a:endParaRPr lang="zh-CN" altLang="en-US"/>
          </a:p>
        </p:txBody>
      </p:sp>
      <p:sp>
        <p:nvSpPr>
          <p:cNvPr id="52" name="未知"/>
          <p:cNvSpPr>
            <a:spLocks/>
          </p:cNvSpPr>
          <p:nvPr/>
        </p:nvSpPr>
        <p:spPr bwMode="auto">
          <a:xfrm>
            <a:off x="3511550" y="2768203"/>
            <a:ext cx="355600" cy="225425"/>
          </a:xfrm>
          <a:custGeom>
            <a:avLst/>
            <a:gdLst/>
            <a:ahLst/>
            <a:cxnLst>
              <a:cxn ang="0">
                <a:pos x="94" y="1"/>
              </a:cxn>
              <a:cxn ang="0">
                <a:pos x="86" y="5"/>
              </a:cxn>
              <a:cxn ang="0">
                <a:pos x="60" y="28"/>
              </a:cxn>
              <a:cxn ang="0">
                <a:pos x="35" y="45"/>
              </a:cxn>
              <a:cxn ang="0">
                <a:pos x="23" y="47"/>
              </a:cxn>
              <a:cxn ang="0">
                <a:pos x="21" y="44"/>
              </a:cxn>
              <a:cxn ang="0">
                <a:pos x="0" y="58"/>
              </a:cxn>
              <a:cxn ang="0">
                <a:pos x="9" y="60"/>
              </a:cxn>
              <a:cxn ang="0">
                <a:pos x="56" y="38"/>
              </a:cxn>
              <a:cxn ang="0">
                <a:pos x="87" y="11"/>
              </a:cxn>
              <a:cxn ang="0">
                <a:pos x="94" y="1"/>
              </a:cxn>
            </a:cxnLst>
            <a:rect l="0" t="0" r="r" b="b"/>
            <a:pathLst>
              <a:path w="95" h="60">
                <a:moveTo>
                  <a:pt x="94" y="1"/>
                </a:moveTo>
                <a:cubicBezTo>
                  <a:pt x="92" y="0"/>
                  <a:pt x="89" y="3"/>
                  <a:pt x="86" y="5"/>
                </a:cubicBezTo>
                <a:cubicBezTo>
                  <a:pt x="80" y="11"/>
                  <a:pt x="71" y="18"/>
                  <a:pt x="60" y="28"/>
                </a:cubicBezTo>
                <a:cubicBezTo>
                  <a:pt x="51" y="35"/>
                  <a:pt x="41" y="42"/>
                  <a:pt x="35" y="45"/>
                </a:cubicBezTo>
                <a:cubicBezTo>
                  <a:pt x="31" y="47"/>
                  <a:pt x="25" y="49"/>
                  <a:pt x="23" y="47"/>
                </a:cubicBezTo>
                <a:cubicBezTo>
                  <a:pt x="22" y="46"/>
                  <a:pt x="21" y="45"/>
                  <a:pt x="21" y="44"/>
                </a:cubicBezTo>
                <a:cubicBezTo>
                  <a:pt x="14" y="48"/>
                  <a:pt x="7" y="53"/>
                  <a:pt x="0" y="58"/>
                </a:cubicBezTo>
                <a:cubicBezTo>
                  <a:pt x="2" y="59"/>
                  <a:pt x="5" y="60"/>
                  <a:pt x="9" y="60"/>
                </a:cubicBezTo>
                <a:cubicBezTo>
                  <a:pt x="27" y="60"/>
                  <a:pt x="45" y="46"/>
                  <a:pt x="56" y="38"/>
                </a:cubicBezTo>
                <a:cubicBezTo>
                  <a:pt x="66" y="29"/>
                  <a:pt x="80" y="18"/>
                  <a:pt x="87" y="11"/>
                </a:cubicBezTo>
                <a:cubicBezTo>
                  <a:pt x="93" y="6"/>
                  <a:pt x="95" y="3"/>
                  <a:pt x="94" y="1"/>
                </a:cubicBezTo>
                <a:close/>
              </a:path>
            </a:pathLst>
          </a:custGeom>
          <a:solidFill>
            <a:srgbClr val="000000"/>
          </a:solidFill>
          <a:ln w="9525">
            <a:noFill/>
            <a:round/>
            <a:headEnd/>
            <a:tailEnd/>
          </a:ln>
        </p:spPr>
        <p:txBody>
          <a:bodyPr/>
          <a:lstStyle/>
          <a:p>
            <a:endParaRPr lang="zh-CN" altLang="en-US"/>
          </a:p>
        </p:txBody>
      </p:sp>
      <p:sp>
        <p:nvSpPr>
          <p:cNvPr id="53" name="未知"/>
          <p:cNvSpPr>
            <a:spLocks/>
          </p:cNvSpPr>
          <p:nvPr/>
        </p:nvSpPr>
        <p:spPr bwMode="auto">
          <a:xfrm>
            <a:off x="3484563" y="2625328"/>
            <a:ext cx="327025" cy="360363"/>
          </a:xfrm>
          <a:custGeom>
            <a:avLst/>
            <a:gdLst/>
            <a:ahLst/>
            <a:cxnLst>
              <a:cxn ang="0">
                <a:pos x="74" y="1"/>
              </a:cxn>
              <a:cxn ang="0">
                <a:pos x="45" y="19"/>
              </a:cxn>
              <a:cxn ang="0">
                <a:pos x="8" y="66"/>
              </a:cxn>
              <a:cxn ang="0">
                <a:pos x="8" y="66"/>
              </a:cxn>
              <a:cxn ang="0">
                <a:pos x="0" y="86"/>
              </a:cxn>
              <a:cxn ang="0">
                <a:pos x="7" y="96"/>
              </a:cxn>
              <a:cxn ang="0">
                <a:pos x="28" y="82"/>
              </a:cxn>
              <a:cxn ang="0">
                <a:pos x="31" y="72"/>
              </a:cxn>
              <a:cxn ang="0">
                <a:pos x="50" y="46"/>
              </a:cxn>
              <a:cxn ang="0">
                <a:pos x="81" y="9"/>
              </a:cxn>
              <a:cxn ang="0">
                <a:pos x="74" y="1"/>
              </a:cxn>
            </a:cxnLst>
            <a:rect l="0" t="0" r="r" b="b"/>
            <a:pathLst>
              <a:path w="87" h="96">
                <a:moveTo>
                  <a:pt x="74" y="1"/>
                </a:moveTo>
                <a:cubicBezTo>
                  <a:pt x="66" y="1"/>
                  <a:pt x="57" y="7"/>
                  <a:pt x="45" y="19"/>
                </a:cubicBezTo>
                <a:cubicBezTo>
                  <a:pt x="35" y="37"/>
                  <a:pt x="23" y="53"/>
                  <a:pt x="8" y="66"/>
                </a:cubicBezTo>
                <a:cubicBezTo>
                  <a:pt x="8" y="66"/>
                  <a:pt x="8" y="66"/>
                  <a:pt x="8" y="66"/>
                </a:cubicBezTo>
                <a:cubicBezTo>
                  <a:pt x="3" y="72"/>
                  <a:pt x="0" y="80"/>
                  <a:pt x="0" y="86"/>
                </a:cubicBezTo>
                <a:cubicBezTo>
                  <a:pt x="0" y="90"/>
                  <a:pt x="3" y="94"/>
                  <a:pt x="7" y="96"/>
                </a:cubicBezTo>
                <a:cubicBezTo>
                  <a:pt x="14" y="91"/>
                  <a:pt x="21" y="86"/>
                  <a:pt x="28" y="82"/>
                </a:cubicBezTo>
                <a:cubicBezTo>
                  <a:pt x="28" y="80"/>
                  <a:pt x="29" y="76"/>
                  <a:pt x="31" y="72"/>
                </a:cubicBezTo>
                <a:cubicBezTo>
                  <a:pt x="36" y="64"/>
                  <a:pt x="43" y="54"/>
                  <a:pt x="50" y="46"/>
                </a:cubicBezTo>
                <a:cubicBezTo>
                  <a:pt x="62" y="31"/>
                  <a:pt x="74" y="18"/>
                  <a:pt x="81" y="9"/>
                </a:cubicBezTo>
                <a:cubicBezTo>
                  <a:pt x="87" y="3"/>
                  <a:pt x="85" y="0"/>
                  <a:pt x="74" y="1"/>
                </a:cubicBezTo>
                <a:close/>
              </a:path>
            </a:pathLst>
          </a:custGeom>
          <a:solidFill>
            <a:srgbClr val="000000"/>
          </a:solidFill>
          <a:ln w="9525">
            <a:noFill/>
            <a:round/>
            <a:headEnd/>
            <a:tailEnd/>
          </a:ln>
        </p:spPr>
        <p:txBody>
          <a:bodyPr/>
          <a:lstStyle/>
          <a:p>
            <a:endParaRPr lang="zh-CN" altLang="en-US"/>
          </a:p>
        </p:txBody>
      </p:sp>
      <p:pic>
        <p:nvPicPr>
          <p:cNvPr id="54" name="图片 25" descr="羽毛.png"/>
          <p:cNvPicPr>
            <a:picLocks noChangeAspect="1" noChangeArrowheads="1"/>
          </p:cNvPicPr>
          <p:nvPr/>
        </p:nvPicPr>
        <p:blipFill>
          <a:blip r:embed="rId3" cstate="print"/>
          <a:srcRect/>
          <a:stretch>
            <a:fillRect/>
          </a:stretch>
        </p:blipFill>
        <p:spPr bwMode="auto">
          <a:xfrm rot="1350554">
            <a:off x="7904163" y="-1700610"/>
            <a:ext cx="1239837" cy="3965576"/>
          </a:xfrm>
          <a:prstGeom prst="rect">
            <a:avLst/>
          </a:prstGeom>
          <a:noFill/>
          <a:ln w="9525">
            <a:noFill/>
            <a:miter lim="800000"/>
            <a:headEnd/>
            <a:tailEnd/>
          </a:ln>
        </p:spPr>
      </p:pic>
      <p:sp>
        <p:nvSpPr>
          <p:cNvPr id="55" name="未知"/>
          <p:cNvSpPr>
            <a:spLocks/>
          </p:cNvSpPr>
          <p:nvPr/>
        </p:nvSpPr>
        <p:spPr bwMode="auto">
          <a:xfrm>
            <a:off x="4572000" y="1753791"/>
            <a:ext cx="1112838" cy="1001712"/>
          </a:xfrm>
          <a:custGeom>
            <a:avLst/>
            <a:gdLst/>
            <a:ahLst/>
            <a:cxnLst>
              <a:cxn ang="0">
                <a:pos x="279" y="0"/>
              </a:cxn>
              <a:cxn ang="0">
                <a:pos x="277" y="7"/>
              </a:cxn>
              <a:cxn ang="0">
                <a:pos x="277" y="7"/>
              </a:cxn>
              <a:cxn ang="0">
                <a:pos x="282" y="16"/>
              </a:cxn>
              <a:cxn ang="0">
                <a:pos x="178" y="130"/>
              </a:cxn>
              <a:cxn ang="0">
                <a:pos x="80" y="211"/>
              </a:cxn>
              <a:cxn ang="0">
                <a:pos x="83" y="206"/>
              </a:cxn>
              <a:cxn ang="0">
                <a:pos x="81" y="210"/>
              </a:cxn>
              <a:cxn ang="0">
                <a:pos x="36" y="232"/>
              </a:cxn>
              <a:cxn ang="0">
                <a:pos x="39" y="230"/>
              </a:cxn>
              <a:cxn ang="0">
                <a:pos x="3" y="261"/>
              </a:cxn>
              <a:cxn ang="0">
                <a:pos x="0" y="266"/>
              </a:cxn>
              <a:cxn ang="0">
                <a:pos x="6" y="264"/>
              </a:cxn>
              <a:cxn ang="0">
                <a:pos x="27" y="246"/>
              </a:cxn>
              <a:cxn ang="0">
                <a:pos x="27" y="246"/>
              </a:cxn>
              <a:cxn ang="0">
                <a:pos x="26" y="247"/>
              </a:cxn>
              <a:cxn ang="0">
                <a:pos x="75" y="222"/>
              </a:cxn>
              <a:cxn ang="0">
                <a:pos x="183" y="136"/>
              </a:cxn>
              <a:cxn ang="0">
                <a:pos x="295" y="20"/>
              </a:cxn>
              <a:cxn ang="0">
                <a:pos x="279" y="0"/>
              </a:cxn>
            </a:cxnLst>
            <a:rect l="0" t="0" r="r" b="b"/>
            <a:pathLst>
              <a:path w="297" h="267">
                <a:moveTo>
                  <a:pt x="279" y="0"/>
                </a:moveTo>
                <a:cubicBezTo>
                  <a:pt x="277" y="7"/>
                  <a:pt x="277" y="7"/>
                  <a:pt x="277" y="7"/>
                </a:cubicBezTo>
                <a:cubicBezTo>
                  <a:pt x="277" y="7"/>
                  <a:pt x="277" y="7"/>
                  <a:pt x="277" y="7"/>
                </a:cubicBezTo>
                <a:cubicBezTo>
                  <a:pt x="280" y="8"/>
                  <a:pt x="282" y="11"/>
                  <a:pt x="282" y="16"/>
                </a:cubicBezTo>
                <a:cubicBezTo>
                  <a:pt x="279" y="40"/>
                  <a:pt x="231" y="84"/>
                  <a:pt x="178" y="130"/>
                </a:cubicBezTo>
                <a:cubicBezTo>
                  <a:pt x="153" y="151"/>
                  <a:pt x="132" y="165"/>
                  <a:pt x="80" y="211"/>
                </a:cubicBezTo>
                <a:cubicBezTo>
                  <a:pt x="81" y="209"/>
                  <a:pt x="82" y="208"/>
                  <a:pt x="83" y="206"/>
                </a:cubicBezTo>
                <a:cubicBezTo>
                  <a:pt x="82" y="208"/>
                  <a:pt x="81" y="209"/>
                  <a:pt x="81" y="210"/>
                </a:cubicBezTo>
                <a:cubicBezTo>
                  <a:pt x="79" y="210"/>
                  <a:pt x="54" y="220"/>
                  <a:pt x="36" y="232"/>
                </a:cubicBezTo>
                <a:cubicBezTo>
                  <a:pt x="37" y="232"/>
                  <a:pt x="38" y="231"/>
                  <a:pt x="39" y="230"/>
                </a:cubicBezTo>
                <a:cubicBezTo>
                  <a:pt x="26" y="241"/>
                  <a:pt x="5" y="259"/>
                  <a:pt x="3" y="261"/>
                </a:cubicBezTo>
                <a:cubicBezTo>
                  <a:pt x="1" y="263"/>
                  <a:pt x="0" y="264"/>
                  <a:pt x="0" y="266"/>
                </a:cubicBezTo>
                <a:cubicBezTo>
                  <a:pt x="1" y="267"/>
                  <a:pt x="3" y="267"/>
                  <a:pt x="6" y="264"/>
                </a:cubicBezTo>
                <a:cubicBezTo>
                  <a:pt x="12" y="259"/>
                  <a:pt x="19" y="253"/>
                  <a:pt x="27" y="246"/>
                </a:cubicBezTo>
                <a:cubicBezTo>
                  <a:pt x="27" y="246"/>
                  <a:pt x="27" y="246"/>
                  <a:pt x="27" y="246"/>
                </a:cubicBezTo>
                <a:cubicBezTo>
                  <a:pt x="27" y="246"/>
                  <a:pt x="27" y="247"/>
                  <a:pt x="26" y="247"/>
                </a:cubicBezTo>
                <a:cubicBezTo>
                  <a:pt x="34" y="241"/>
                  <a:pt x="54" y="225"/>
                  <a:pt x="75" y="222"/>
                </a:cubicBezTo>
                <a:cubicBezTo>
                  <a:pt x="114" y="188"/>
                  <a:pt x="151" y="162"/>
                  <a:pt x="183" y="136"/>
                </a:cubicBezTo>
                <a:cubicBezTo>
                  <a:pt x="238" y="90"/>
                  <a:pt x="291" y="46"/>
                  <a:pt x="295" y="20"/>
                </a:cubicBezTo>
                <a:cubicBezTo>
                  <a:pt x="297" y="10"/>
                  <a:pt x="293" y="0"/>
                  <a:pt x="279" y="0"/>
                </a:cubicBezTo>
                <a:close/>
              </a:path>
            </a:pathLst>
          </a:custGeom>
          <a:solidFill>
            <a:srgbClr val="000000"/>
          </a:solidFill>
          <a:ln w="9525">
            <a:noFill/>
            <a:round/>
            <a:headEnd/>
            <a:tailEnd/>
          </a:ln>
        </p:spPr>
        <p:txBody>
          <a:bodyPr/>
          <a:lstStyle/>
          <a:p>
            <a:endParaRPr lang="zh-CN" altLang="en-US"/>
          </a:p>
        </p:txBody>
      </p:sp>
      <p:sp>
        <p:nvSpPr>
          <p:cNvPr id="56" name="未知"/>
          <p:cNvSpPr>
            <a:spLocks/>
          </p:cNvSpPr>
          <p:nvPr/>
        </p:nvSpPr>
        <p:spPr bwMode="auto">
          <a:xfrm>
            <a:off x="4727575" y="1753791"/>
            <a:ext cx="911225" cy="869950"/>
          </a:xfrm>
          <a:custGeom>
            <a:avLst/>
            <a:gdLst/>
            <a:ahLst/>
            <a:cxnLst>
              <a:cxn ang="0">
                <a:pos x="0" y="232"/>
              </a:cxn>
              <a:cxn ang="0">
                <a:pos x="45" y="210"/>
              </a:cxn>
              <a:cxn ang="0">
                <a:pos x="128" y="106"/>
              </a:cxn>
              <a:cxn ang="0">
                <a:pos x="201" y="28"/>
              </a:cxn>
              <a:cxn ang="0">
                <a:pos x="236" y="6"/>
              </a:cxn>
              <a:cxn ang="0">
                <a:pos x="241" y="7"/>
              </a:cxn>
              <a:cxn ang="0">
                <a:pos x="243" y="0"/>
              </a:cxn>
              <a:cxn ang="0">
                <a:pos x="242" y="0"/>
              </a:cxn>
              <a:cxn ang="0">
                <a:pos x="196" y="22"/>
              </a:cxn>
              <a:cxn ang="0">
                <a:pos x="69" y="148"/>
              </a:cxn>
              <a:cxn ang="0">
                <a:pos x="3" y="230"/>
              </a:cxn>
              <a:cxn ang="0">
                <a:pos x="0" y="232"/>
              </a:cxn>
            </a:cxnLst>
            <a:rect l="0" t="0" r="r" b="b"/>
            <a:pathLst>
              <a:path w="243" h="232">
                <a:moveTo>
                  <a:pt x="0" y="232"/>
                </a:moveTo>
                <a:cubicBezTo>
                  <a:pt x="18" y="220"/>
                  <a:pt x="43" y="210"/>
                  <a:pt x="45" y="210"/>
                </a:cubicBezTo>
                <a:cubicBezTo>
                  <a:pt x="74" y="171"/>
                  <a:pt x="88" y="153"/>
                  <a:pt x="128" y="106"/>
                </a:cubicBezTo>
                <a:cubicBezTo>
                  <a:pt x="156" y="72"/>
                  <a:pt x="183" y="46"/>
                  <a:pt x="201" y="28"/>
                </a:cubicBezTo>
                <a:cubicBezTo>
                  <a:pt x="212" y="17"/>
                  <a:pt x="227" y="6"/>
                  <a:pt x="236" y="6"/>
                </a:cubicBezTo>
                <a:cubicBezTo>
                  <a:pt x="238" y="6"/>
                  <a:pt x="239" y="6"/>
                  <a:pt x="241" y="7"/>
                </a:cubicBezTo>
                <a:cubicBezTo>
                  <a:pt x="243" y="0"/>
                  <a:pt x="243" y="0"/>
                  <a:pt x="243" y="0"/>
                </a:cubicBezTo>
                <a:cubicBezTo>
                  <a:pt x="243" y="0"/>
                  <a:pt x="242" y="0"/>
                  <a:pt x="242" y="0"/>
                </a:cubicBezTo>
                <a:cubicBezTo>
                  <a:pt x="226" y="0"/>
                  <a:pt x="211" y="11"/>
                  <a:pt x="196" y="22"/>
                </a:cubicBezTo>
                <a:cubicBezTo>
                  <a:pt x="167" y="41"/>
                  <a:pt x="101" y="111"/>
                  <a:pt x="69" y="148"/>
                </a:cubicBezTo>
                <a:cubicBezTo>
                  <a:pt x="44" y="176"/>
                  <a:pt x="21" y="206"/>
                  <a:pt x="3" y="230"/>
                </a:cubicBezTo>
                <a:cubicBezTo>
                  <a:pt x="2" y="231"/>
                  <a:pt x="1" y="232"/>
                  <a:pt x="0" y="232"/>
                </a:cubicBezTo>
                <a:close/>
              </a:path>
            </a:pathLst>
          </a:custGeom>
          <a:solidFill>
            <a:srgbClr val="000000"/>
          </a:solidFill>
          <a:ln w="9525">
            <a:noFill/>
            <a:round/>
            <a:headEnd/>
            <a:tailEnd/>
          </a:ln>
        </p:spPr>
        <p:txBody>
          <a:bodyPr/>
          <a:lstStyle/>
          <a:p>
            <a:endParaRPr lang="zh-CN" altLang="en-US"/>
          </a:p>
        </p:txBody>
      </p:sp>
      <p:sp>
        <p:nvSpPr>
          <p:cNvPr id="57" name="未知"/>
          <p:cNvSpPr>
            <a:spLocks/>
          </p:cNvSpPr>
          <p:nvPr/>
        </p:nvSpPr>
        <p:spPr bwMode="auto">
          <a:xfrm>
            <a:off x="4140200" y="2617391"/>
            <a:ext cx="327025" cy="360362"/>
          </a:xfrm>
          <a:custGeom>
            <a:avLst/>
            <a:gdLst/>
            <a:ahLst/>
            <a:cxnLst>
              <a:cxn ang="0">
                <a:pos x="74" y="1"/>
              </a:cxn>
              <a:cxn ang="0">
                <a:pos x="45" y="19"/>
              </a:cxn>
              <a:cxn ang="0">
                <a:pos x="8" y="66"/>
              </a:cxn>
              <a:cxn ang="0">
                <a:pos x="8" y="66"/>
              </a:cxn>
              <a:cxn ang="0">
                <a:pos x="0" y="86"/>
              </a:cxn>
              <a:cxn ang="0">
                <a:pos x="7" y="96"/>
              </a:cxn>
              <a:cxn ang="0">
                <a:pos x="28" y="82"/>
              </a:cxn>
              <a:cxn ang="0">
                <a:pos x="31" y="72"/>
              </a:cxn>
              <a:cxn ang="0">
                <a:pos x="50" y="46"/>
              </a:cxn>
              <a:cxn ang="0">
                <a:pos x="81" y="9"/>
              </a:cxn>
              <a:cxn ang="0">
                <a:pos x="74" y="1"/>
              </a:cxn>
            </a:cxnLst>
            <a:rect l="0" t="0" r="r" b="b"/>
            <a:pathLst>
              <a:path w="87" h="96">
                <a:moveTo>
                  <a:pt x="74" y="1"/>
                </a:moveTo>
                <a:cubicBezTo>
                  <a:pt x="66" y="1"/>
                  <a:pt x="57" y="7"/>
                  <a:pt x="45" y="19"/>
                </a:cubicBezTo>
                <a:cubicBezTo>
                  <a:pt x="35" y="37"/>
                  <a:pt x="23" y="53"/>
                  <a:pt x="8" y="66"/>
                </a:cubicBezTo>
                <a:cubicBezTo>
                  <a:pt x="8" y="66"/>
                  <a:pt x="8" y="66"/>
                  <a:pt x="8" y="66"/>
                </a:cubicBezTo>
                <a:cubicBezTo>
                  <a:pt x="3" y="72"/>
                  <a:pt x="0" y="80"/>
                  <a:pt x="0" y="86"/>
                </a:cubicBezTo>
                <a:cubicBezTo>
                  <a:pt x="0" y="90"/>
                  <a:pt x="3" y="94"/>
                  <a:pt x="7" y="96"/>
                </a:cubicBezTo>
                <a:cubicBezTo>
                  <a:pt x="14" y="91"/>
                  <a:pt x="21" y="86"/>
                  <a:pt x="28" y="82"/>
                </a:cubicBezTo>
                <a:cubicBezTo>
                  <a:pt x="28" y="80"/>
                  <a:pt x="29" y="76"/>
                  <a:pt x="31" y="72"/>
                </a:cubicBezTo>
                <a:cubicBezTo>
                  <a:pt x="36" y="64"/>
                  <a:pt x="43" y="54"/>
                  <a:pt x="50" y="46"/>
                </a:cubicBezTo>
                <a:cubicBezTo>
                  <a:pt x="62" y="31"/>
                  <a:pt x="74" y="18"/>
                  <a:pt x="81" y="9"/>
                </a:cubicBezTo>
                <a:cubicBezTo>
                  <a:pt x="87" y="3"/>
                  <a:pt x="85" y="0"/>
                  <a:pt x="74" y="1"/>
                </a:cubicBezTo>
                <a:close/>
              </a:path>
            </a:pathLst>
          </a:custGeom>
          <a:solidFill>
            <a:srgbClr val="000000"/>
          </a:solidFill>
          <a:ln w="9525">
            <a:noFill/>
            <a:round/>
            <a:headEnd/>
            <a:tailEnd/>
          </a:ln>
        </p:spPr>
        <p:txBody>
          <a:bodyPr/>
          <a:lstStyle/>
          <a:p>
            <a:endParaRPr lang="zh-CN" altLang="en-US"/>
          </a:p>
        </p:txBody>
      </p:sp>
      <p:sp>
        <p:nvSpPr>
          <p:cNvPr id="58" name="未知"/>
          <p:cNvSpPr>
            <a:spLocks/>
          </p:cNvSpPr>
          <p:nvPr/>
        </p:nvSpPr>
        <p:spPr bwMode="auto">
          <a:xfrm>
            <a:off x="4144963" y="2690416"/>
            <a:ext cx="498475" cy="296862"/>
          </a:xfrm>
          <a:custGeom>
            <a:avLst/>
            <a:gdLst/>
            <a:ahLst/>
            <a:cxnLst>
              <a:cxn ang="0">
                <a:pos x="94" y="1"/>
              </a:cxn>
              <a:cxn ang="0">
                <a:pos x="86" y="5"/>
              </a:cxn>
              <a:cxn ang="0">
                <a:pos x="60" y="28"/>
              </a:cxn>
              <a:cxn ang="0">
                <a:pos x="35" y="45"/>
              </a:cxn>
              <a:cxn ang="0">
                <a:pos x="23" y="47"/>
              </a:cxn>
              <a:cxn ang="0">
                <a:pos x="21" y="44"/>
              </a:cxn>
              <a:cxn ang="0">
                <a:pos x="0" y="58"/>
              </a:cxn>
              <a:cxn ang="0">
                <a:pos x="9" y="60"/>
              </a:cxn>
              <a:cxn ang="0">
                <a:pos x="56" y="38"/>
              </a:cxn>
              <a:cxn ang="0">
                <a:pos x="87" y="11"/>
              </a:cxn>
              <a:cxn ang="0">
                <a:pos x="94" y="1"/>
              </a:cxn>
            </a:cxnLst>
            <a:rect l="0" t="0" r="r" b="b"/>
            <a:pathLst>
              <a:path w="95" h="60">
                <a:moveTo>
                  <a:pt x="94" y="1"/>
                </a:moveTo>
                <a:cubicBezTo>
                  <a:pt x="92" y="0"/>
                  <a:pt x="89" y="3"/>
                  <a:pt x="86" y="5"/>
                </a:cubicBezTo>
                <a:cubicBezTo>
                  <a:pt x="80" y="11"/>
                  <a:pt x="71" y="18"/>
                  <a:pt x="60" y="28"/>
                </a:cubicBezTo>
                <a:cubicBezTo>
                  <a:pt x="51" y="35"/>
                  <a:pt x="41" y="42"/>
                  <a:pt x="35" y="45"/>
                </a:cubicBezTo>
                <a:cubicBezTo>
                  <a:pt x="31" y="47"/>
                  <a:pt x="25" y="49"/>
                  <a:pt x="23" y="47"/>
                </a:cubicBezTo>
                <a:cubicBezTo>
                  <a:pt x="22" y="46"/>
                  <a:pt x="21" y="45"/>
                  <a:pt x="21" y="44"/>
                </a:cubicBezTo>
                <a:cubicBezTo>
                  <a:pt x="14" y="48"/>
                  <a:pt x="7" y="53"/>
                  <a:pt x="0" y="58"/>
                </a:cubicBezTo>
                <a:cubicBezTo>
                  <a:pt x="2" y="59"/>
                  <a:pt x="5" y="60"/>
                  <a:pt x="9" y="60"/>
                </a:cubicBezTo>
                <a:cubicBezTo>
                  <a:pt x="27" y="60"/>
                  <a:pt x="45" y="46"/>
                  <a:pt x="56" y="38"/>
                </a:cubicBezTo>
                <a:cubicBezTo>
                  <a:pt x="66" y="29"/>
                  <a:pt x="80" y="18"/>
                  <a:pt x="87" y="11"/>
                </a:cubicBezTo>
                <a:cubicBezTo>
                  <a:pt x="93" y="6"/>
                  <a:pt x="95" y="3"/>
                  <a:pt x="94" y="1"/>
                </a:cubicBezTo>
                <a:close/>
              </a:path>
            </a:pathLst>
          </a:custGeom>
          <a:solidFill>
            <a:srgbClr val="000000"/>
          </a:solidFill>
          <a:ln w="9525">
            <a:noFill/>
            <a:round/>
            <a:headEnd/>
            <a:tailEnd/>
          </a:ln>
        </p:spPr>
        <p:txBody>
          <a:bodyPr/>
          <a:lstStyle/>
          <a:p>
            <a:endParaRPr lang="zh-CN" altLang="en-US"/>
          </a:p>
        </p:txBody>
      </p:sp>
    </p:spTree>
    <p:extLst>
      <p:ext uri="{BB962C8B-B14F-4D97-AF65-F5344CB8AC3E}">
        <p14:creationId xmlns:p14="http://schemas.microsoft.com/office/powerpoint/2010/main" val="16608905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55573 0.00925 C -0.54965 0.00579 -0.52795 -0.00878 -0.51927 -0.01156 C -0.51059 -0.01433 -0.50747 -0.01109 -0.50365 -0.00739 C -0.49983 -0.00369 -0.49774 0.00717 -0.49618 0.0111 " pathEditMode="fixed" rAng="0" ptsTypes="aaaa">
                                      <p:cBhvr>
                                        <p:cTn id="6" dur="100" fill="hold"/>
                                        <p:tgtEl>
                                          <p:spTgt spid="54"/>
                                        </p:tgtEl>
                                        <p:attrNameLst>
                                          <p:attrName>ppt_x,ppt_y</p:attrName>
                                        </p:attrNameLst>
                                      </p:cBhvr>
                                      <p:rCtr x="30" y="-10"/>
                                    </p:animMotion>
                                  </p:childTnLst>
                                </p:cTn>
                              </p:par>
                              <p:par>
                                <p:cTn id="7" presetID="22" presetClass="entr" presetSubtype="8"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left)">
                                      <p:cBhvr>
                                        <p:cTn id="9" dur="100"/>
                                        <p:tgtEl>
                                          <p:spTgt spid="21"/>
                                        </p:tgtEl>
                                      </p:cBhvr>
                                    </p:animEffect>
                                  </p:childTnLst>
                                </p:cTn>
                              </p:par>
                            </p:childTnLst>
                          </p:cTn>
                        </p:par>
                        <p:par>
                          <p:cTn id="10" fill="hold">
                            <p:stCondLst>
                              <p:cond delay="100"/>
                            </p:stCondLst>
                            <p:childTnLst>
                              <p:par>
                                <p:cTn id="11" presetID="0" presetClass="path" presetSubtype="0" accel="50000" decel="50000" fill="hold" nodeType="afterEffect">
                                  <p:stCondLst>
                                    <p:cond delay="0"/>
                                  </p:stCondLst>
                                  <p:childTnLst>
                                    <p:animMotion origin="layout" path="M -0.65052 0.04417 C -0.64653 0.04093 -0.63403 0.0296 -0.62552 0.0259 C -0.61702 0.0222 -0.61649 0.02035 -0.59948 0.02174 C -0.58247 0.02313 -0.54011 0.0333 -0.52327 0.03422 C -0.50643 0.03515 -0.50243 0.03145 -0.49792 0.02798 C -0.4934 0.02451 -0.4967 0.01619 -0.49636 0.01318 " pathEditMode="fixed" rAng="0" ptsTypes="aaaaaa">
                                      <p:cBhvr>
                                        <p:cTn id="12" dur="200" spd="-99900" fill="hold"/>
                                        <p:tgtEl>
                                          <p:spTgt spid="54"/>
                                        </p:tgtEl>
                                        <p:attrNameLst>
                                          <p:attrName>ppt_x,ppt_y</p:attrName>
                                        </p:attrNameLst>
                                      </p:cBhvr>
                                      <p:rCtr x="78" y="-14"/>
                                    </p:animMotion>
                                  </p:childTnLst>
                                </p:cTn>
                              </p:par>
                              <p:par>
                                <p:cTn id="13" presetID="2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200"/>
                                        <p:tgtEl>
                                          <p:spTgt spid="22"/>
                                        </p:tgtEl>
                                      </p:cBhvr>
                                    </p:animEffect>
                                  </p:childTnLst>
                                </p:cTn>
                              </p:par>
                            </p:childTnLst>
                          </p:cTn>
                        </p:par>
                        <p:par>
                          <p:cTn id="16" fill="hold">
                            <p:stCondLst>
                              <p:cond delay="300"/>
                            </p:stCondLst>
                            <p:childTnLst>
                              <p:par>
                                <p:cTn id="17" presetID="0" presetClass="path" presetSubtype="0" accel="50000" decel="50000" fill="hold" nodeType="afterEffect">
                                  <p:stCondLst>
                                    <p:cond delay="0"/>
                                  </p:stCondLst>
                                  <p:childTnLst>
                                    <p:animMotion origin="layout" path="M -0.60434 0.05642 C -0.60486 0.05896 -0.60174 0.06775 -0.60434 0.07122 C -0.60695 0.07469 -0.61389 0.07607 -0.62014 0.07746 C -0.62639 0.07885 -0.63698 0.08162 -0.64219 0.07908 C -0.6474 0.07654 -0.65 0.06821 -0.65156 0.06243 C -0.65313 0.05665 -0.65156 0.0481 -0.65156 0.04417 " pathEditMode="fixed" rAng="0" ptsTypes="aaaaaa">
                                      <p:cBhvr>
                                        <p:cTn id="18" dur="300" spd="-99900" fill="hold"/>
                                        <p:tgtEl>
                                          <p:spTgt spid="54"/>
                                        </p:tgtEl>
                                        <p:attrNameLst>
                                          <p:attrName>ppt_x,ppt_y</p:attrName>
                                        </p:attrNameLst>
                                      </p:cBhvr>
                                      <p:rCtr x="-22" y="6"/>
                                    </p:animMotion>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300"/>
                                        <p:tgtEl>
                                          <p:spTgt spid="17"/>
                                        </p:tgtEl>
                                      </p:cBhvr>
                                    </p:animEffect>
                                  </p:childTnLst>
                                </p:cTn>
                              </p:par>
                            </p:childTnLst>
                          </p:cTn>
                        </p:par>
                        <p:par>
                          <p:cTn id="22" fill="hold">
                            <p:stCondLst>
                              <p:cond delay="600"/>
                            </p:stCondLst>
                            <p:childTnLst>
                              <p:par>
                                <p:cTn id="23" presetID="0" presetClass="path" presetSubtype="0" accel="50000" decel="50000" fill="hold" nodeType="afterEffect">
                                  <p:stCondLst>
                                    <p:cond delay="0"/>
                                  </p:stCondLst>
                                  <p:childTnLst>
                                    <p:animMotion origin="layout" path="M -0.59983 0.0585 C -0.57743 0.05064 -0.55486 0.04278 -0.54584 0.03954 " pathEditMode="relative" rAng="0" ptsTypes="aA">
                                      <p:cBhvr>
                                        <p:cTn id="24" dur="100" fill="hold"/>
                                        <p:tgtEl>
                                          <p:spTgt spid="54"/>
                                        </p:tgtEl>
                                        <p:attrNameLst>
                                          <p:attrName>ppt_x,ppt_y</p:attrName>
                                        </p:attrNameLst>
                                      </p:cBhvr>
                                      <p:rCtr x="27" y="-8"/>
                                    </p:animMotion>
                                  </p:childTnLst>
                                </p:cTn>
                              </p:par>
                            </p:childTnLst>
                          </p:cTn>
                        </p:par>
                        <p:par>
                          <p:cTn id="25" fill="hold">
                            <p:stCondLst>
                              <p:cond delay="700"/>
                            </p:stCondLst>
                            <p:childTnLst>
                              <p:par>
                                <p:cTn id="26" presetID="0" presetClass="path" presetSubtype="0" accel="50000" decel="50000" fill="hold" nodeType="afterEffect">
                                  <p:stCondLst>
                                    <p:cond delay="0"/>
                                  </p:stCondLst>
                                  <p:childTnLst>
                                    <p:animMotion origin="layout" path="M -0.68681 0.14428 C -0.67813 0.14313 -0.64948 0.14521 -0.63438 0.13781 C -0.61927 0.13041 -0.60469 0.10914 -0.59618 0.10035 C -0.58768 0.09157 -0.58889 0.09226 -0.58368 0.08509 C -0.57847 0.07792 -0.56962 0.06521 -0.56459 0.05758 C -0.55955 0.04995 -0.55573 0.04255 -0.55347 0.03862 " pathEditMode="fixed" rAng="0" ptsTypes="aaaaaa">
                                      <p:cBhvr>
                                        <p:cTn id="27" dur="100" spd="-99900" fill="hold"/>
                                        <p:tgtEl>
                                          <p:spTgt spid="54"/>
                                        </p:tgtEl>
                                        <p:attrNameLst>
                                          <p:attrName>ppt_x,ppt_y</p:attrName>
                                        </p:attrNameLst>
                                      </p:cBhvr>
                                      <p:rCtr x="67" y="-51"/>
                                    </p:animMotion>
                                  </p:childTnLst>
                                </p:cTn>
                              </p:par>
                              <p:par>
                                <p:cTn id="28" presetID="22" presetClass="entr" presetSubtype="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100"/>
                                        <p:tgtEl>
                                          <p:spTgt spid="23"/>
                                        </p:tgtEl>
                                      </p:cBhvr>
                                    </p:animEffect>
                                  </p:childTnLst>
                                </p:cTn>
                              </p:par>
                            </p:childTnLst>
                          </p:cTn>
                        </p:par>
                        <p:par>
                          <p:cTn id="31" fill="hold">
                            <p:stCondLst>
                              <p:cond delay="800"/>
                            </p:stCondLst>
                            <p:childTnLst>
                              <p:par>
                                <p:cTn id="32" presetID="0" presetClass="path" presetSubtype="0" accel="50000" decel="50000" fill="hold" nodeType="afterEffect">
                                  <p:stCondLst>
                                    <p:cond delay="0"/>
                                  </p:stCondLst>
                                  <p:childTnLst>
                                    <p:animMotion origin="layout" path="M -0.68524 0.14428 C -0.67726 0.14405 -0.64827 0.1422 -0.63577 0.1422 C -0.62327 0.1422 -0.62066 0.14498 -0.61059 0.14428 C -0.60052 0.14359 -0.58698 0.14174 -0.5757 0.13781 C -0.56441 0.13388 -0.54931 0.1244 -0.54236 0.12093 " pathEditMode="fixed" rAng="0" ptsTypes="aaaaa">
                                      <p:cBhvr>
                                        <p:cTn id="33" dur="100" fill="hold"/>
                                        <p:tgtEl>
                                          <p:spTgt spid="54"/>
                                        </p:tgtEl>
                                        <p:attrNameLst>
                                          <p:attrName>ppt_x,ppt_y</p:attrName>
                                        </p:attrNameLst>
                                      </p:cBhvr>
                                      <p:rCtr x="71" y="-10"/>
                                    </p:animMotion>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100"/>
                                        <p:tgtEl>
                                          <p:spTgt spid="24"/>
                                        </p:tgtEl>
                                      </p:cBhvr>
                                    </p:animEffect>
                                  </p:childTnLst>
                                </p:cTn>
                              </p:par>
                            </p:childTnLst>
                          </p:cTn>
                        </p:par>
                        <p:par>
                          <p:cTn id="37" fill="hold">
                            <p:stCondLst>
                              <p:cond delay="900"/>
                            </p:stCondLst>
                            <p:childTnLst>
                              <p:par>
                                <p:cTn id="38" presetID="0" presetClass="path" presetSubtype="0" accel="50000" decel="50000" fill="hold" nodeType="afterEffect">
                                  <p:stCondLst>
                                    <p:cond delay="0"/>
                                  </p:stCondLst>
                                  <p:childTnLst>
                                    <p:animMotion origin="layout" path="M -0.54254 0.1207 C -0.53976 0.11908 -0.5349 0.12162 -0.52778 0.11353 C -0.52066 0.10544 -0.51111 0.08625 -0.49948 0.07237 C -0.48785 0.05873 -0.46893 0.04116 -0.45834 0.03006 C -0.44774 0.01896 -0.44045 0.01318 -0.43594 0.00509 C -0.43143 -0.003 -0.43177 -0.01364 -0.43073 -0.01849 " pathEditMode="fixed" rAng="0" ptsTypes="aaaaaa">
                                      <p:cBhvr>
                                        <p:cTn id="39" dur="100" fill="hold"/>
                                        <p:tgtEl>
                                          <p:spTgt spid="54"/>
                                        </p:tgtEl>
                                        <p:attrNameLst>
                                          <p:attrName>ppt_x,ppt_y</p:attrName>
                                        </p:attrNameLst>
                                      </p:cBhvr>
                                      <p:rCtr x="56" y="-68"/>
                                    </p:animMotion>
                                  </p:childTnLst>
                                </p:cTn>
                              </p:par>
                              <p:par>
                                <p:cTn id="40" presetID="22" presetClass="entr" presetSubtype="4"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100"/>
                                        <p:tgtEl>
                                          <p:spTgt spid="46"/>
                                        </p:tgtEl>
                                      </p:cBhvr>
                                    </p:animEffect>
                                  </p:childTnLst>
                                </p:cTn>
                              </p:par>
                            </p:childTnLst>
                          </p:cTn>
                        </p:par>
                        <p:par>
                          <p:cTn id="43" fill="hold">
                            <p:stCondLst>
                              <p:cond delay="1000"/>
                            </p:stCondLst>
                            <p:childTnLst>
                              <p:par>
                                <p:cTn id="44" presetID="0" presetClass="path" presetSubtype="0" accel="50000" decel="50000" fill="hold" nodeType="afterEffect">
                                  <p:stCondLst>
                                    <p:cond delay="0"/>
                                  </p:stCondLst>
                                  <p:childTnLst>
                                    <p:animMotion origin="layout" path="M -0.43212 -0.02127 C -0.43455 -0.02104 -0.43889 -0.02682 -0.4467 -0.01988 C -0.45452 -0.01294 -0.46788 0.00602 -0.47899 0.02035 C -0.49011 0.03469 -0.50382 0.05064 -0.51354 0.06613 C -0.52327 0.08162 -0.53212 0.10359 -0.53698 0.11353 " pathEditMode="fixed" rAng="0" ptsTypes="aaaaa">
                                      <p:cBhvr>
                                        <p:cTn id="45" dur="100" fill="hold"/>
                                        <p:tgtEl>
                                          <p:spTgt spid="54"/>
                                        </p:tgtEl>
                                        <p:attrNameLst>
                                          <p:attrName>ppt_x,ppt_y</p:attrName>
                                        </p:attrNameLst>
                                      </p:cBhvr>
                                      <p:rCtr x="-51" y="65"/>
                                    </p:animMotion>
                                  </p:childTnLst>
                                </p:cTn>
                              </p:par>
                              <p:par>
                                <p:cTn id="46" presetID="22" presetClass="entr" presetSubtype="1"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100"/>
                                        <p:tgtEl>
                                          <p:spTgt spid="42"/>
                                        </p:tgtEl>
                                      </p:cBhvr>
                                    </p:animEffect>
                                  </p:childTnLst>
                                </p:cTn>
                              </p:par>
                            </p:childTnLst>
                          </p:cTn>
                        </p:par>
                        <p:par>
                          <p:cTn id="49" fill="hold">
                            <p:stCondLst>
                              <p:cond delay="1100"/>
                            </p:stCondLst>
                            <p:childTnLst>
                              <p:par>
                                <p:cTn id="50" presetID="0" presetClass="path" presetSubtype="0" accel="50000" decel="50000" fill="hold" nodeType="afterEffect">
                                  <p:stCondLst>
                                    <p:cond delay="0"/>
                                  </p:stCondLst>
                                  <p:childTnLst>
                                    <p:animMotion origin="layout" path="M -0.53698 0.11353 C -0.53889 0.11839 -0.54601 0.13665 -0.54844 0.14266 " pathEditMode="fixed" rAng="0" ptsTypes="aa">
                                      <p:cBhvr>
                                        <p:cTn id="51" dur="100" fill="hold"/>
                                        <p:tgtEl>
                                          <p:spTgt spid="54"/>
                                        </p:tgtEl>
                                        <p:attrNameLst>
                                          <p:attrName>ppt_x,ppt_y</p:attrName>
                                        </p:attrNameLst>
                                      </p:cBhvr>
                                      <p:rCtr x="-5" y="15"/>
                                    </p:animMotion>
                                  </p:childTnLst>
                                </p:cTn>
                              </p:par>
                              <p:par>
                                <p:cTn id="52" presetID="22" presetClass="entr" presetSubtype="1"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up)">
                                      <p:cBhvr>
                                        <p:cTn id="54" dur="100"/>
                                        <p:tgtEl>
                                          <p:spTgt spid="47"/>
                                        </p:tgtEl>
                                      </p:cBhvr>
                                    </p:animEffect>
                                  </p:childTnLst>
                                </p:cTn>
                              </p:par>
                            </p:childTnLst>
                          </p:cTn>
                        </p:par>
                        <p:par>
                          <p:cTn id="55" fill="hold">
                            <p:stCondLst>
                              <p:cond delay="1200"/>
                            </p:stCondLst>
                            <p:childTnLst>
                              <p:par>
                                <p:cTn id="56" presetID="0" presetClass="path" presetSubtype="0" accel="50000" decel="50000" fill="hold" nodeType="afterEffect">
                                  <p:stCondLst>
                                    <p:cond delay="0"/>
                                  </p:stCondLst>
                                  <p:childTnLst>
                                    <p:animMotion origin="layout" path="M -0.48993 0.09781 C -0.49497 0.10035 -0.51163 0.10474 -0.5217 0.11261 C -0.53177 0.12047 -0.54427 0.13758 -0.55035 0.14428 " pathEditMode="fixed" rAng="0" ptsTypes="aaa">
                                      <p:cBhvr>
                                        <p:cTn id="57" dur="100" spd="-99900" fill="hold"/>
                                        <p:tgtEl>
                                          <p:spTgt spid="54"/>
                                        </p:tgtEl>
                                        <p:attrNameLst>
                                          <p:attrName>ppt_x,ppt_y</p:attrName>
                                        </p:attrNameLst>
                                      </p:cBhvr>
                                      <p:rCtr x="-29" y="23"/>
                                    </p:animMotion>
                                  </p:childTnLst>
                                </p:cTn>
                              </p:par>
                              <p:par>
                                <p:cTn id="58" presetID="22" presetClass="entr" presetSubtype="4"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down)">
                                      <p:cBhvr>
                                        <p:cTn id="60" dur="100"/>
                                        <p:tgtEl>
                                          <p:spTgt spid="45"/>
                                        </p:tgtEl>
                                      </p:cBhvr>
                                    </p:animEffect>
                                  </p:childTnLst>
                                </p:cTn>
                              </p:par>
                            </p:childTnLst>
                          </p:cTn>
                        </p:par>
                        <p:par>
                          <p:cTn id="61" fill="hold">
                            <p:stCondLst>
                              <p:cond delay="1300"/>
                            </p:stCondLst>
                            <p:childTnLst>
                              <p:par>
                                <p:cTn id="62" presetID="0" presetClass="path" presetSubtype="0" accel="50000" decel="50000" fill="hold" nodeType="afterEffect">
                                  <p:stCondLst>
                                    <p:cond delay="0"/>
                                  </p:stCondLst>
                                  <p:childTnLst>
                                    <p:animMotion origin="layout" path="M -0.51059 0.14636 C -0.50747 0.1422 -0.49844 0.12879 -0.49479 0.12093 C -0.49115 0.11307 -0.48976 0.10428 -0.48837 0.09989 " pathEditMode="fixed" rAng="0" ptsTypes="aaa">
                                      <p:cBhvr>
                                        <p:cTn id="63" dur="100" spd="-99900" fill="hold"/>
                                        <p:tgtEl>
                                          <p:spTgt spid="54"/>
                                        </p:tgtEl>
                                        <p:attrNameLst>
                                          <p:attrName>ppt_x,ppt_y</p:attrName>
                                        </p:attrNameLst>
                                      </p:cBhvr>
                                      <p:rCtr x="11" y="-22"/>
                                    </p:animMotion>
                                  </p:childTnLst>
                                </p:cTn>
                              </p:par>
                              <p:par>
                                <p:cTn id="64" presetID="22" presetClass="entr" presetSubtype="1"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up)">
                                      <p:cBhvr>
                                        <p:cTn id="66" dur="100"/>
                                        <p:tgtEl>
                                          <p:spTgt spid="43"/>
                                        </p:tgtEl>
                                      </p:cBhvr>
                                    </p:animEffect>
                                  </p:childTnLst>
                                </p:cTn>
                              </p:par>
                            </p:childTnLst>
                          </p:cTn>
                        </p:par>
                        <p:par>
                          <p:cTn id="67" fill="hold">
                            <p:stCondLst>
                              <p:cond delay="1400"/>
                            </p:stCondLst>
                            <p:childTnLst>
                              <p:par>
                                <p:cTn id="68" presetID="0" presetClass="path" presetSubtype="0" accel="50000" decel="50000" fill="hold" nodeType="afterEffect">
                                  <p:stCondLst>
                                    <p:cond delay="0"/>
                                  </p:stCondLst>
                                  <p:childTnLst>
                                    <p:animMotion origin="layout" path="M -0.43924 0.11307 C -0.44115 0.11029 -0.44427 0.09642 -0.44879 0.09411 C -0.4533 0.0918 -0.4599 0.0948 -0.46615 0.09989 C -0.4724 0.10498 -0.47969 0.11792 -0.48681 0.12532 C -0.49393 0.13272 -0.50452 0.14058 -0.5092 0.14451 " pathEditMode="fixed" rAng="0" ptsTypes="aaaaa">
                                      <p:cBhvr>
                                        <p:cTn id="69" dur="100" spd="-99900" fill="hold"/>
                                        <p:tgtEl>
                                          <p:spTgt spid="54"/>
                                        </p:tgtEl>
                                        <p:attrNameLst>
                                          <p:attrName>ppt_x,ppt_y</p:attrName>
                                        </p:attrNameLst>
                                      </p:cBhvr>
                                      <p:rCtr x="-34" y="5"/>
                                    </p:animMotion>
                                  </p:childTnLst>
                                </p:cTn>
                              </p:par>
                              <p:par>
                                <p:cTn id="70" presetID="22" presetClass="entr" presetSubtype="4"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down)">
                                      <p:cBhvr>
                                        <p:cTn id="72" dur="100"/>
                                        <p:tgtEl>
                                          <p:spTgt spid="44"/>
                                        </p:tgtEl>
                                      </p:cBhvr>
                                    </p:animEffect>
                                  </p:childTnLst>
                                </p:cTn>
                              </p:par>
                            </p:childTnLst>
                          </p:cTn>
                        </p:par>
                        <p:par>
                          <p:cTn id="73" fill="hold">
                            <p:stCondLst>
                              <p:cond delay="1500"/>
                            </p:stCondLst>
                            <p:childTnLst>
                              <p:par>
                                <p:cTn id="74" presetID="0" presetClass="path" presetSubtype="0" accel="50000" decel="50000" fill="hold" nodeType="afterEffect">
                                  <p:stCondLst>
                                    <p:cond delay="0"/>
                                  </p:stCondLst>
                                  <p:childTnLst>
                                    <p:animMotion origin="layout" path="M -0.42014 0.09342 C -0.4217 0.09573 -0.41962 0.0992 -0.42656 0.10683 C -0.43351 0.11446 -0.45295 0.13342 -0.46146 0.13966 C -0.46997 0.1459 -0.47552 0.14798 -0.47743 0.14405 C -0.47934 0.14012 -0.47656 0.12486 -0.47257 0.11654 C -0.46858 0.10821 -0.45886 0.09711 -0.45347 0.09457 C -0.44809 0.09203 -0.44323 0.09711 -0.4408 0.10081 C -0.43837 0.10451 -0.43959 0.1133 -0.43924 0.11654 " pathEditMode="fixed" rAng="0" ptsTypes="aaaaaaaa">
                                      <p:cBhvr>
                                        <p:cTn id="75" dur="100" spd="-99900" fill="hold"/>
                                        <p:tgtEl>
                                          <p:spTgt spid="54"/>
                                        </p:tgtEl>
                                        <p:attrNameLst>
                                          <p:attrName>ppt_x,ppt_y</p:attrName>
                                        </p:attrNameLst>
                                      </p:cBhvr>
                                      <p:rCtr x="-28" y="27"/>
                                    </p:animMotion>
                                  </p:childTnLst>
                                </p:cTn>
                              </p:par>
                              <p:par>
                                <p:cTn id="76" presetID="22" presetClass="entr" presetSubtype="2"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right)">
                                      <p:cBhvr>
                                        <p:cTn id="78" dur="100"/>
                                        <p:tgtEl>
                                          <p:spTgt spid="25"/>
                                        </p:tgtEl>
                                      </p:cBhvr>
                                    </p:animEffect>
                                  </p:childTnLst>
                                </p:cTn>
                              </p:par>
                            </p:childTnLst>
                          </p:cTn>
                        </p:par>
                        <p:par>
                          <p:cTn id="79" fill="hold">
                            <p:stCondLst>
                              <p:cond delay="1600"/>
                            </p:stCondLst>
                            <p:childTnLst>
                              <p:par>
                                <p:cTn id="80" presetID="0" presetClass="path" presetSubtype="0" accel="50000" decel="50000" fill="hold" nodeType="afterEffect">
                                  <p:stCondLst>
                                    <p:cond delay="0"/>
                                  </p:stCondLst>
                                  <p:childTnLst>
                                    <p:animMotion origin="layout" path="M -0.41632 0.09203 C -0.42118 0.10035 -0.43941 0.1318 -0.44549 0.1422 " pathEditMode="fixed" rAng="0" ptsTypes="aa">
                                      <p:cBhvr>
                                        <p:cTn id="81" dur="100" fill="hold"/>
                                        <p:tgtEl>
                                          <p:spTgt spid="54"/>
                                        </p:tgtEl>
                                        <p:attrNameLst>
                                          <p:attrName>ppt_x,ppt_y</p:attrName>
                                        </p:attrNameLst>
                                      </p:cBhvr>
                                      <p:rCtr x="-14" y="25"/>
                                    </p:animMotion>
                                  </p:childTnLst>
                                </p:cTn>
                              </p:par>
                              <p:par>
                                <p:cTn id="82" presetID="22" presetClass="entr" presetSubtype="1"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up)">
                                      <p:cBhvr>
                                        <p:cTn id="84" dur="100"/>
                                        <p:tgtEl>
                                          <p:spTgt spid="53"/>
                                        </p:tgtEl>
                                      </p:cBhvr>
                                    </p:animEffect>
                                  </p:childTnLst>
                                </p:cTn>
                              </p:par>
                            </p:childTnLst>
                          </p:cTn>
                        </p:par>
                        <p:par>
                          <p:cTn id="85" fill="hold">
                            <p:stCondLst>
                              <p:cond delay="1700"/>
                            </p:stCondLst>
                            <p:childTnLst>
                              <p:par>
                                <p:cTn id="86" presetID="0" presetClass="path" presetSubtype="0" accel="50000" decel="50000" fill="hold" nodeType="afterEffect">
                                  <p:stCondLst>
                                    <p:cond delay="0"/>
                                  </p:stCondLst>
                                  <p:childTnLst>
                                    <p:animMotion origin="layout" path="M -0.44774 0.14567 C -0.44445 0.1459 -0.44097 0.14636 -0.43663 0.14474 C -0.43229 0.14313 -0.42604 0.13896 -0.42205 0.13619 C -0.41806 0.13342 -0.41528 0.13041 -0.41285 0.12787 C -0.41042 0.12463 -0.40816 0.11839 -0.40729 0.11607 C -0.40643 0.11353 -0.40764 0.11307 -0.40764 0.11237 " pathEditMode="fixed" rAng="0" ptsTypes="aaaaaA">
                                      <p:cBhvr>
                                        <p:cTn id="87" dur="100" fill="hold"/>
                                        <p:tgtEl>
                                          <p:spTgt spid="54"/>
                                        </p:tgtEl>
                                        <p:attrNameLst>
                                          <p:attrName>ppt_x,ppt_y</p:attrName>
                                        </p:attrNameLst>
                                      </p:cBhvr>
                                      <p:rCtr x="21" y="-15"/>
                                    </p:animMotion>
                                  </p:childTnLst>
                                </p:cTn>
                              </p:par>
                              <p:par>
                                <p:cTn id="88" presetID="22" presetClass="entr" presetSubtype="4"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down)">
                                      <p:cBhvr>
                                        <p:cTn id="90" dur="100"/>
                                        <p:tgtEl>
                                          <p:spTgt spid="52"/>
                                        </p:tgtEl>
                                      </p:cBhvr>
                                    </p:animEffect>
                                  </p:childTnLst>
                                </p:cTn>
                              </p:par>
                            </p:childTnLst>
                          </p:cTn>
                        </p:par>
                        <p:par>
                          <p:cTn id="91" fill="hold">
                            <p:stCondLst>
                              <p:cond delay="1800"/>
                            </p:stCondLst>
                            <p:childTnLst>
                              <p:par>
                                <p:cTn id="92" presetID="0" presetClass="path" presetSubtype="0" accel="50000" decel="50000" fill="hold" nodeType="afterEffect">
                                  <p:stCondLst>
                                    <p:cond delay="0"/>
                                  </p:stCondLst>
                                  <p:childTnLst>
                                    <p:animMotion origin="layout" path="M -0.40851 0.14128 C -0.40452 0.13735 -0.3882 0.1237 -0.38472 0.11584 C -0.38125 0.10798 -0.38455 0.09526 -0.38785 0.09457 C -0.39115 0.09388 -0.40139 0.10844 -0.40486 0.11214 " pathEditMode="fixed" rAng="0" ptsTypes="aaaa">
                                      <p:cBhvr>
                                        <p:cTn id="93" dur="100" spd="-99900" fill="hold"/>
                                        <p:tgtEl>
                                          <p:spTgt spid="54"/>
                                        </p:tgtEl>
                                        <p:attrNameLst>
                                          <p:attrName>ppt_x,ppt_y</p:attrName>
                                        </p:attrNameLst>
                                      </p:cBhvr>
                                      <p:rCtr x="14" y="-23"/>
                                    </p:animMotion>
                                  </p:childTnLst>
                                </p:cTn>
                              </p:par>
                              <p:par>
                                <p:cTn id="94" presetID="22" presetClass="entr" presetSubtype="8"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left)">
                                      <p:cBhvr>
                                        <p:cTn id="96" dur="100"/>
                                        <p:tgtEl>
                                          <p:spTgt spid="26"/>
                                        </p:tgtEl>
                                      </p:cBhvr>
                                    </p:animEffect>
                                  </p:childTnLst>
                                </p:cTn>
                              </p:par>
                            </p:childTnLst>
                          </p:cTn>
                        </p:par>
                        <p:par>
                          <p:cTn id="97" fill="hold">
                            <p:stCondLst>
                              <p:cond delay="1900"/>
                            </p:stCondLst>
                            <p:childTnLst>
                              <p:par>
                                <p:cTn id="98" presetID="0" presetClass="path" presetSubtype="0" accel="50000" decel="50000" fill="hold" nodeType="afterEffect">
                                  <p:stCondLst>
                                    <p:cond delay="0"/>
                                  </p:stCondLst>
                                  <p:childTnLst>
                                    <p:animMotion origin="layout" path="M -0.34549 0.09966 C -0.34965 0.10174 -0.36215 0.10313 -0.37257 0.11006 C -0.38299 0.117 -0.40243 0.13665 -0.40851 0.14197 " pathEditMode="fixed" rAng="0" ptsTypes="aaa">
                                      <p:cBhvr>
                                        <p:cTn id="99" dur="100" spd="-99900" fill="hold"/>
                                        <p:tgtEl>
                                          <p:spTgt spid="54"/>
                                        </p:tgtEl>
                                        <p:attrNameLst>
                                          <p:attrName>ppt_x,ppt_y</p:attrName>
                                        </p:attrNameLst>
                                      </p:cBhvr>
                                      <p:rCtr x="-31" y="21"/>
                                    </p:animMotion>
                                  </p:childTnLst>
                                </p:cTn>
                              </p:par>
                              <p:par>
                                <p:cTn id="100" presetID="22" presetClass="entr" presetSubtype="4"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down)">
                                      <p:cBhvr>
                                        <p:cTn id="102" dur="100"/>
                                        <p:tgtEl>
                                          <p:spTgt spid="27"/>
                                        </p:tgtEl>
                                      </p:cBhvr>
                                    </p:animEffect>
                                  </p:childTnLst>
                                </p:cTn>
                              </p:par>
                            </p:childTnLst>
                          </p:cTn>
                        </p:par>
                        <p:par>
                          <p:cTn id="103" fill="hold">
                            <p:stCondLst>
                              <p:cond delay="2000"/>
                            </p:stCondLst>
                            <p:childTnLst>
                              <p:par>
                                <p:cTn id="104" presetID="0" presetClass="path" presetSubtype="0" accel="50000" decel="50000" fill="hold" nodeType="afterEffect">
                                  <p:stCondLst>
                                    <p:cond delay="0"/>
                                  </p:stCondLst>
                                  <p:childTnLst>
                                    <p:animMotion origin="layout" path="M -0.34879 0.10186 C -0.35226 0.10903 -0.36528 0.13612 -0.36962 0.14514 " pathEditMode="fixed" rAng="0" ptsTypes="aa">
                                      <p:cBhvr>
                                        <p:cTn id="105" dur="100" fill="hold"/>
                                        <p:tgtEl>
                                          <p:spTgt spid="54"/>
                                        </p:tgtEl>
                                        <p:attrNameLst>
                                          <p:attrName>ppt_x,ppt_y</p:attrName>
                                        </p:attrNameLst>
                                      </p:cBhvr>
                                      <p:rCtr x="-9" y="22"/>
                                    </p:animMotion>
                                  </p:childTnLst>
                                </p:cTn>
                              </p:par>
                              <p:par>
                                <p:cTn id="106" presetID="22" presetClass="entr" presetSubtype="1" fill="hold" grpId="0" nodeType="with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wipe(up)">
                                      <p:cBhvr>
                                        <p:cTn id="108" dur="100"/>
                                        <p:tgtEl>
                                          <p:spTgt spid="57"/>
                                        </p:tgtEl>
                                      </p:cBhvr>
                                    </p:animEffect>
                                  </p:childTnLst>
                                </p:cTn>
                              </p:par>
                            </p:childTnLst>
                          </p:cTn>
                        </p:par>
                        <p:par>
                          <p:cTn id="109" fill="hold">
                            <p:stCondLst>
                              <p:cond delay="2100"/>
                            </p:stCondLst>
                            <p:childTnLst>
                              <p:par>
                                <p:cTn id="110" presetID="0" presetClass="path" presetSubtype="0" accel="50000" decel="50000" fill="hold" nodeType="afterEffect">
                                  <p:stCondLst>
                                    <p:cond delay="0"/>
                                  </p:stCondLst>
                                  <p:childTnLst>
                                    <p:animMotion origin="layout" path="M -0.36962 0.1375 C -0.36771 0.14075 -0.36563 0.14399 -0.35851 0.13936 C -0.35139 0.13473 -0.33906 0.12223 -0.32656 0.10973 " pathEditMode="relative" rAng="0" ptsTypes="aaA">
                                      <p:cBhvr>
                                        <p:cTn id="111" dur="100" fill="hold"/>
                                        <p:tgtEl>
                                          <p:spTgt spid="54"/>
                                        </p:tgtEl>
                                        <p:attrNameLst>
                                          <p:attrName>ppt_x,ppt_y</p:attrName>
                                        </p:attrNameLst>
                                      </p:cBhvr>
                                      <p:rCtr x="22" y="-10"/>
                                    </p:animMotion>
                                  </p:childTnLst>
                                </p:cTn>
                              </p:par>
                              <p:par>
                                <p:cTn id="112" presetID="22" presetClass="entr" presetSubtype="4" fill="hold" grpId="0" nodeType="with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wipe(down)">
                                      <p:cBhvr>
                                        <p:cTn id="114" dur="100"/>
                                        <p:tgtEl>
                                          <p:spTgt spid="58"/>
                                        </p:tgtEl>
                                      </p:cBhvr>
                                    </p:animEffect>
                                  </p:childTnLst>
                                </p:cTn>
                              </p:par>
                            </p:childTnLst>
                          </p:cTn>
                        </p:par>
                        <p:par>
                          <p:cTn id="115" fill="hold">
                            <p:stCondLst>
                              <p:cond delay="2200"/>
                            </p:stCondLst>
                            <p:childTnLst>
                              <p:par>
                                <p:cTn id="116" presetID="0" presetClass="path" presetSubtype="0" accel="50000" decel="50000" fill="hold" nodeType="afterEffect">
                                  <p:stCondLst>
                                    <p:cond delay="0"/>
                                  </p:stCondLst>
                                  <p:childTnLst>
                                    <p:animMotion origin="layout" path="M -0.21441 -0.02893 C -0.21511 -0.02615 -0.21215 -0.02268 -0.21858 -0.01226 C -0.225 -0.00185 -0.23438 0.01204 -0.2533 0.03403 C -0.27222 0.05602 -0.31597 0.10232 -0.33247 0.12037 " pathEditMode="fixed" rAng="0" ptsTypes="aaaa">
                                      <p:cBhvr>
                                        <p:cTn id="117" dur="100" spd="-99900" fill="hold"/>
                                        <p:tgtEl>
                                          <p:spTgt spid="54"/>
                                        </p:tgtEl>
                                        <p:attrNameLst>
                                          <p:attrName>ppt_x,ppt_y</p:attrName>
                                        </p:attrNameLst>
                                      </p:cBhvr>
                                      <p:rCtr x="-57" y="75"/>
                                    </p:animMotion>
                                  </p:childTnLst>
                                </p:cTn>
                              </p:par>
                              <p:par>
                                <p:cTn id="118" presetID="22" presetClass="entr" presetSubtype="4" fill="hold" grpId="0" nodeType="with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down)">
                                      <p:cBhvr>
                                        <p:cTn id="120" dur="100"/>
                                        <p:tgtEl>
                                          <p:spTgt spid="55"/>
                                        </p:tgtEl>
                                      </p:cBhvr>
                                    </p:animEffect>
                                  </p:childTnLst>
                                </p:cTn>
                              </p:par>
                            </p:childTnLst>
                          </p:cTn>
                        </p:par>
                        <p:par>
                          <p:cTn id="121" fill="hold">
                            <p:stCondLst>
                              <p:cond delay="2300"/>
                            </p:stCondLst>
                            <p:childTnLst>
                              <p:par>
                                <p:cTn id="122" presetID="0" presetClass="path" presetSubtype="0" accel="50000" decel="50000" fill="hold" nodeType="afterEffect">
                                  <p:stCondLst>
                                    <p:cond delay="0"/>
                                  </p:stCondLst>
                                  <p:childTnLst>
                                    <p:animMotion origin="layout" path="M -0.21163 -0.03101 C -0.21459 -0.03055 -0.21736 -0.02986 -0.22274 -0.02546 C -0.22813 -0.02106 -0.23264 -0.01898 -0.24358 -0.00509 C -0.25452 0.0088 -0.2757 0.03866 -0.28802 0.05787 C -0.30035 0.07709 -0.30886 0.09306 -0.31719 0.10973 " pathEditMode="relative" rAng="0" ptsTypes="aaaaA">
                                      <p:cBhvr>
                                        <p:cTn id="123" dur="100" fill="hold"/>
                                        <p:tgtEl>
                                          <p:spTgt spid="54"/>
                                        </p:tgtEl>
                                        <p:attrNameLst>
                                          <p:attrName>ppt_x,ppt_y</p:attrName>
                                        </p:attrNameLst>
                                      </p:cBhvr>
                                      <p:rCtr x="-52" y="70"/>
                                    </p:animMotion>
                                  </p:childTnLst>
                                </p:cTn>
                              </p:par>
                              <p:par>
                                <p:cTn id="124" presetID="22" presetClass="entr" presetSubtype="1"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wipe(up)">
                                      <p:cBhvr>
                                        <p:cTn id="126" dur="100"/>
                                        <p:tgtEl>
                                          <p:spTgt spid="56"/>
                                        </p:tgtEl>
                                      </p:cBhvr>
                                    </p:animEffect>
                                  </p:childTnLst>
                                </p:cTn>
                              </p:par>
                            </p:childTnLst>
                          </p:cTn>
                        </p:par>
                        <p:par>
                          <p:cTn id="127" fill="hold">
                            <p:stCondLst>
                              <p:cond delay="2400"/>
                            </p:stCondLst>
                            <p:childTnLst>
                              <p:par>
                                <p:cTn id="128" presetID="0" presetClass="path" presetSubtype="0" accel="50000" decel="50000" fill="hold" nodeType="afterEffect">
                                  <p:stCondLst>
                                    <p:cond delay="0"/>
                                  </p:stCondLst>
                                  <p:childTnLst>
                                    <p:animMotion origin="layout" path="M -0.32049 0.10844 C -0.32274 0.11492 -0.33524 0.14243 -0.33438 0.14683 C -0.33351 0.15122 -0.32153 0.14012 -0.31545 0.13411 C -0.30938 0.1281 -0.30365 0.11631 -0.29792 0.11076 C -0.29219 0.10521 -0.2842 0.10266 -0.28056 0.10035 " pathEditMode="fixed" rAng="0" ptsTypes="aaaaa">
                                      <p:cBhvr>
                                        <p:cTn id="129" dur="200" fill="hold"/>
                                        <p:tgtEl>
                                          <p:spTgt spid="54"/>
                                        </p:tgtEl>
                                        <p:attrNameLst>
                                          <p:attrName>ppt_x,ppt_y</p:attrName>
                                        </p:attrNameLst>
                                      </p:cBhvr>
                                      <p:rCtr x="13" y="17"/>
                                    </p:animMotion>
                                  </p:childTnLst>
                                </p:cTn>
                              </p:par>
                              <p:par>
                                <p:cTn id="130" presetID="22" presetClass="entr" presetSubtype="8"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wipe(left)">
                                      <p:cBhvr>
                                        <p:cTn id="132" dur="200"/>
                                        <p:tgtEl>
                                          <p:spTgt spid="48"/>
                                        </p:tgtEl>
                                      </p:cBhvr>
                                    </p:animEffect>
                                  </p:childTnLst>
                                </p:cTn>
                              </p:par>
                            </p:childTnLst>
                          </p:cTn>
                        </p:par>
                        <p:par>
                          <p:cTn id="133" fill="hold">
                            <p:stCondLst>
                              <p:cond delay="2600"/>
                            </p:stCondLst>
                            <p:childTnLst>
                              <p:par>
                                <p:cTn id="134" presetID="0" presetClass="path" presetSubtype="0" accel="50000" decel="50000" fill="hold" nodeType="afterEffect">
                                  <p:stCondLst>
                                    <p:cond delay="0"/>
                                  </p:stCondLst>
                                  <p:childTnLst>
                                    <p:animMotion origin="layout" path="M -0.28368 0.10035 C -0.2816 0.10012 -0.27344 0.09526 -0.27101 0.09665 C -0.26858 0.09804 -0.2684 0.1059 -0.26945 0.10914 C -0.27049 0.11237 -0.27431 0.11399 -0.27743 0.11561 C -0.28056 0.11723 -0.28316 0.11561 -0.28785 0.11839 C -0.29254 0.12116 -0.30226 0.12787 -0.30521 0.13249 C -0.30816 0.13711 -0.30712 0.14451 -0.30521 0.14613 C -0.3033 0.14775 -0.29636 0.14266 -0.2941 0.14174 " pathEditMode="fixed" rAng="0" ptsTypes="aaaaaaaa">
                                      <p:cBhvr>
                                        <p:cTn id="135" dur="200" fill="hold"/>
                                        <p:tgtEl>
                                          <p:spTgt spid="54"/>
                                        </p:tgtEl>
                                        <p:attrNameLst>
                                          <p:attrName>ppt_x,ppt_y</p:attrName>
                                        </p:attrNameLst>
                                      </p:cBhvr>
                                      <p:rCtr x="-4" y="21"/>
                                    </p:animMotion>
                                  </p:childTnLst>
                                </p:cTn>
                              </p:par>
                              <p:par>
                                <p:cTn id="136" presetID="22" presetClass="entr" presetSubtype="1" fill="hold" grpId="0" nodeType="with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wipe(up)">
                                      <p:cBhvr>
                                        <p:cTn id="138" dur="200"/>
                                        <p:tgtEl>
                                          <p:spTgt spid="49"/>
                                        </p:tgtEl>
                                      </p:cBhvr>
                                    </p:animEffect>
                                  </p:childTnLst>
                                </p:cTn>
                              </p:par>
                            </p:childTnLst>
                          </p:cTn>
                        </p:par>
                        <p:par>
                          <p:cTn id="139" fill="hold">
                            <p:stCondLst>
                              <p:cond delay="2800"/>
                            </p:stCondLst>
                            <p:childTnLst>
                              <p:par>
                                <p:cTn id="140" presetID="0" presetClass="path" presetSubtype="0" accel="50000" decel="50000" fill="hold" nodeType="afterEffect">
                                  <p:stCondLst>
                                    <p:cond delay="0"/>
                                  </p:stCondLst>
                                  <p:childTnLst>
                                    <p:animMotion origin="layout" path="M -0.29393 0.14382 C -0.29045 0.14081 -0.28038 0.13342 -0.27344 0.12625 C -0.26649 0.11908 -0.25712 0.10613 -0.25278 0.10081 " pathEditMode="relative" rAng="0" ptsTypes="aaa">
                                      <p:cBhvr>
                                        <p:cTn id="141" dur="300" fill="hold"/>
                                        <p:tgtEl>
                                          <p:spTgt spid="54"/>
                                        </p:tgtEl>
                                        <p:attrNameLst>
                                          <p:attrName>ppt_x,ppt_y</p:attrName>
                                        </p:attrNameLst>
                                      </p:cBhvr>
                                      <p:rCtr x="20" y="-21"/>
                                    </p:animMotion>
                                  </p:childTnLst>
                                </p:cTn>
                              </p:par>
                              <p:par>
                                <p:cTn id="142" presetID="22" presetClass="entr" presetSubtype="4" fill="hold" grpId="0" nodeType="withEffect">
                                  <p:stCondLst>
                                    <p:cond delay="0"/>
                                  </p:stCondLst>
                                  <p:childTnLst>
                                    <p:set>
                                      <p:cBhvr>
                                        <p:cTn id="143" dur="1" fill="hold">
                                          <p:stCondLst>
                                            <p:cond delay="0"/>
                                          </p:stCondLst>
                                        </p:cTn>
                                        <p:tgtEl>
                                          <p:spTgt spid="50"/>
                                        </p:tgtEl>
                                        <p:attrNameLst>
                                          <p:attrName>style.visibility</p:attrName>
                                        </p:attrNameLst>
                                      </p:cBhvr>
                                      <p:to>
                                        <p:strVal val="visible"/>
                                      </p:to>
                                    </p:set>
                                    <p:animEffect transition="in" filter="wipe(down)">
                                      <p:cBhvr>
                                        <p:cTn id="144" dur="300"/>
                                        <p:tgtEl>
                                          <p:spTgt spid="50"/>
                                        </p:tgtEl>
                                      </p:cBhvr>
                                    </p:animEffect>
                                  </p:childTnLst>
                                </p:cTn>
                              </p:par>
                            </p:childTnLst>
                          </p:cTn>
                        </p:par>
                        <p:par>
                          <p:cTn id="145" fill="hold">
                            <p:stCondLst>
                              <p:cond delay="3100"/>
                            </p:stCondLst>
                            <p:childTnLst>
                              <p:par>
                                <p:cTn id="146" presetID="0" presetClass="path" presetSubtype="0" accel="50000" decel="50000" fill="hold" nodeType="afterEffect">
                                  <p:stCondLst>
                                    <p:cond delay="0"/>
                                  </p:stCondLst>
                                  <p:childTnLst>
                                    <p:animMotion origin="layout" path="M -0.25434 0.10289 C -0.24757 0.10474 -0.22257 0.11631 -0.21181 0.11561 C -0.20104 0.11492 -0.19306 0.10151 -0.18959 0.09873 " pathEditMode="relative" rAng="0" ptsTypes="aaa">
                                      <p:cBhvr>
                                        <p:cTn id="147" dur="100" fill="hold"/>
                                        <p:tgtEl>
                                          <p:spTgt spid="54"/>
                                        </p:tgtEl>
                                        <p:attrNameLst>
                                          <p:attrName>ppt_x,ppt_y</p:attrName>
                                        </p:attrNameLst>
                                      </p:cBhvr>
                                      <p:rCtr x="32" y="5"/>
                                    </p:animMotion>
                                  </p:childTnLst>
                                </p:cTn>
                              </p:par>
                            </p:childTnLst>
                          </p:cTn>
                        </p:par>
                        <p:par>
                          <p:cTn id="148" fill="hold">
                            <p:stCondLst>
                              <p:cond delay="3200"/>
                            </p:stCondLst>
                            <p:childTnLst>
                              <p:par>
                                <p:cTn id="149" presetID="0" presetClass="path" presetSubtype="0" accel="50000" decel="50000" fill="hold" nodeType="afterEffect">
                                  <p:stCondLst>
                                    <p:cond delay="0"/>
                                  </p:stCondLst>
                                  <p:childTnLst>
                                    <p:animMotion origin="layout" path="M -0.19584 0.10081 C -0.19722 0.10105 -0.2007 0.10336 -0.20434 0.1022 C -0.20799 0.10105 -0.21528 0.09619 -0.21806 0.09457 " pathEditMode="fixed" rAng="0" ptsTypes="aaa">
                                      <p:cBhvr>
                                        <p:cTn id="150" dur="100" fill="hold"/>
                                        <p:tgtEl>
                                          <p:spTgt spid="54"/>
                                        </p:tgtEl>
                                        <p:attrNameLst>
                                          <p:attrName>ppt_x,ppt_y</p:attrName>
                                        </p:attrNameLst>
                                      </p:cBhvr>
                                      <p:rCtr x="-10" y="0"/>
                                    </p:animMotion>
                                  </p:childTnLst>
                                </p:cTn>
                              </p:par>
                              <p:par>
                                <p:cTn id="151" presetID="22" presetClass="entr" presetSubtype="4" fill="hold" grpId="0" nodeType="withEffect">
                                  <p:stCondLst>
                                    <p:cond delay="0"/>
                                  </p:stCondLst>
                                  <p:childTnLst>
                                    <p:set>
                                      <p:cBhvr>
                                        <p:cTn id="152" dur="1" fill="hold">
                                          <p:stCondLst>
                                            <p:cond delay="0"/>
                                          </p:stCondLst>
                                        </p:cTn>
                                        <p:tgtEl>
                                          <p:spTgt spid="28"/>
                                        </p:tgtEl>
                                        <p:attrNameLst>
                                          <p:attrName>style.visibility</p:attrName>
                                        </p:attrNameLst>
                                      </p:cBhvr>
                                      <p:to>
                                        <p:strVal val="visible"/>
                                      </p:to>
                                    </p:set>
                                    <p:animEffect transition="in" filter="wipe(down)">
                                      <p:cBhvr>
                                        <p:cTn id="153" dur="100"/>
                                        <p:tgtEl>
                                          <p:spTgt spid="28"/>
                                        </p:tgtEl>
                                      </p:cBhvr>
                                    </p:animEffect>
                                  </p:childTnLst>
                                </p:cTn>
                              </p:par>
                            </p:childTnLst>
                          </p:cTn>
                        </p:par>
                        <p:par>
                          <p:cTn id="154" fill="hold">
                            <p:stCondLst>
                              <p:cond delay="3300"/>
                            </p:stCondLst>
                            <p:childTnLst>
                              <p:par>
                                <p:cTn id="155" presetID="0" presetClass="path" presetSubtype="0" accel="50000" decel="50000" fill="hold" nodeType="afterEffect">
                                  <p:stCondLst>
                                    <p:cond delay="0"/>
                                  </p:stCondLst>
                                  <p:childTnLst>
                                    <p:animMotion origin="layout" path="M -0.14879 0.02428 C -0.15243 0.02451 -0.16389 0.02313 -0.17101 0.02636 C -0.17813 0.0296 -0.18594 0.03723 -0.19167 0.04324 C -0.1974 0.04925 -0.20243 0.05665 -0.2059 0.0622 C -0.20938 0.06775 -0.21007 0.07168 -0.21215 0.077 C -0.21424 0.08232 -0.21684 0.09087 -0.21806 0.09457 " pathEditMode="fixed" rAng="0" ptsTypes="aaaaaa">
                                      <p:cBhvr>
                                        <p:cTn id="156" dur="200" spd="-99900" fill="hold"/>
                                        <p:tgtEl>
                                          <p:spTgt spid="54"/>
                                        </p:tgtEl>
                                        <p:attrNameLst>
                                          <p:attrName>ppt_x,ppt_y</p:attrName>
                                        </p:attrNameLst>
                                      </p:cBhvr>
                                      <p:rCtr x="-34" y="34"/>
                                    </p:animMotion>
                                  </p:childTnLst>
                                </p:cTn>
                              </p:par>
                              <p:par>
                                <p:cTn id="157" presetID="22" presetClass="entr" presetSubtype="4" fill="hold" grpId="0" nodeType="withEffect">
                                  <p:stCondLst>
                                    <p:cond delay="0"/>
                                  </p:stCondLst>
                                  <p:childTnLst>
                                    <p:set>
                                      <p:cBhvr>
                                        <p:cTn id="158" dur="1" fill="hold">
                                          <p:stCondLst>
                                            <p:cond delay="0"/>
                                          </p:stCondLst>
                                        </p:cTn>
                                        <p:tgtEl>
                                          <p:spTgt spid="34"/>
                                        </p:tgtEl>
                                        <p:attrNameLst>
                                          <p:attrName>style.visibility</p:attrName>
                                        </p:attrNameLst>
                                      </p:cBhvr>
                                      <p:to>
                                        <p:strVal val="visible"/>
                                      </p:to>
                                    </p:set>
                                    <p:animEffect transition="in" filter="wipe(down)">
                                      <p:cBhvr>
                                        <p:cTn id="159" dur="200"/>
                                        <p:tgtEl>
                                          <p:spTgt spid="34"/>
                                        </p:tgtEl>
                                      </p:cBhvr>
                                    </p:animEffect>
                                  </p:childTnLst>
                                </p:cTn>
                              </p:par>
                            </p:childTnLst>
                          </p:cTn>
                        </p:par>
                        <p:par>
                          <p:cTn id="160" fill="hold">
                            <p:stCondLst>
                              <p:cond delay="3500"/>
                            </p:stCondLst>
                            <p:childTnLst>
                              <p:par>
                                <p:cTn id="161" presetID="0" presetClass="path" presetSubtype="0" accel="50000" decel="50000" fill="hold" nodeType="afterEffect">
                                  <p:stCondLst>
                                    <p:cond delay="0"/>
                                  </p:stCondLst>
                                  <p:childTnLst>
                                    <p:animMotion origin="layout" path="M -0.19167 0.13203 C -0.18715 0.12486 -0.17396 0.10405 -0.16615 0.09133 C -0.15834 0.07862 -0.14965 0.06544 -0.14462 0.05642 C -0.13959 0.0474 -0.13524 0.04209 -0.13611 0.03677 C -0.13698 0.03145 -0.1474 0.02683 -0.15035 0.02428 " pathEditMode="fixed" rAng="0" ptsTypes="aaaaa">
                                      <p:cBhvr>
                                        <p:cTn id="162" dur="200" spd="-99900" fill="hold"/>
                                        <p:tgtEl>
                                          <p:spTgt spid="54"/>
                                        </p:tgtEl>
                                        <p:attrNameLst>
                                          <p:attrName>ppt_x,ppt_y</p:attrName>
                                        </p:attrNameLst>
                                      </p:cBhvr>
                                      <p:rCtr x="28" y="-53"/>
                                    </p:animMotion>
                                  </p:childTnLst>
                                </p:cTn>
                              </p:par>
                              <p:par>
                                <p:cTn id="163" presetID="22" presetClass="entr" presetSubtype="1" fill="hold" grpId="0" nodeType="withEffect">
                                  <p:stCondLst>
                                    <p:cond delay="0"/>
                                  </p:stCondLst>
                                  <p:childTnLst>
                                    <p:set>
                                      <p:cBhvr>
                                        <p:cTn id="164" dur="1" fill="hold">
                                          <p:stCondLst>
                                            <p:cond delay="0"/>
                                          </p:stCondLst>
                                        </p:cTn>
                                        <p:tgtEl>
                                          <p:spTgt spid="33"/>
                                        </p:tgtEl>
                                        <p:attrNameLst>
                                          <p:attrName>style.visibility</p:attrName>
                                        </p:attrNameLst>
                                      </p:cBhvr>
                                      <p:to>
                                        <p:strVal val="visible"/>
                                      </p:to>
                                    </p:set>
                                    <p:animEffect transition="in" filter="wipe(up)">
                                      <p:cBhvr>
                                        <p:cTn id="165" dur="200"/>
                                        <p:tgtEl>
                                          <p:spTgt spid="33"/>
                                        </p:tgtEl>
                                      </p:cBhvr>
                                    </p:animEffect>
                                  </p:childTnLst>
                                </p:cTn>
                              </p:par>
                            </p:childTnLst>
                          </p:cTn>
                        </p:par>
                        <p:par>
                          <p:cTn id="166" fill="hold">
                            <p:stCondLst>
                              <p:cond delay="3700"/>
                            </p:stCondLst>
                            <p:childTnLst>
                              <p:par>
                                <p:cTn id="167" presetID="0" presetClass="path" presetSubtype="0" accel="50000" decel="50000" fill="hold" nodeType="afterEffect">
                                  <p:stCondLst>
                                    <p:cond delay="0"/>
                                  </p:stCondLst>
                                  <p:childTnLst>
                                    <p:animMotion origin="layout" path="M -0.11858 0.07954 C -0.11997 0.08324 -0.12917 0.10544 -0.12656 0.10128 C -0.12396 0.09711 -0.10886 0.06567 -0.10278 0.05411 C -0.0967 0.04255 -0.09445 0.037 -0.08993 0.03191 C -0.08542 0.02683 -0.07656 0.02012 -0.0757 0.02359 C -0.07483 0.02706 -0.07413 0.03723 -0.08524 0.05318 C -0.09636 0.06914 -0.12518 0.10359 -0.14236 0.11977 C -0.15955 0.13596 -0.18021 0.14752 -0.18837 0.15006 C -0.19653 0.15261 -0.19097 0.13827 -0.19167 0.13526 " pathEditMode="fixed" rAng="0" ptsTypes="aaaaaaaaa">
                                      <p:cBhvr>
                                        <p:cTn id="168" dur="100" spd="-99900" fill="hold"/>
                                        <p:tgtEl>
                                          <p:spTgt spid="54"/>
                                        </p:tgtEl>
                                        <p:attrNameLst>
                                          <p:attrName>ppt_x,ppt_y</p:attrName>
                                        </p:attrNameLst>
                                      </p:cBhvr>
                                      <p:rCtr x="-16" y="7"/>
                                    </p:animMotion>
                                  </p:childTnLst>
                                </p:cTn>
                              </p:par>
                              <p:par>
                                <p:cTn id="169" presetID="22" presetClass="entr" presetSubtype="4" fill="hold" grpId="0" nodeType="withEffect">
                                  <p:stCondLst>
                                    <p:cond delay="0"/>
                                  </p:stCondLst>
                                  <p:childTnLst>
                                    <p:set>
                                      <p:cBhvr>
                                        <p:cTn id="170" dur="1" fill="hold">
                                          <p:stCondLst>
                                            <p:cond delay="0"/>
                                          </p:stCondLst>
                                        </p:cTn>
                                        <p:tgtEl>
                                          <p:spTgt spid="29"/>
                                        </p:tgtEl>
                                        <p:attrNameLst>
                                          <p:attrName>style.visibility</p:attrName>
                                        </p:attrNameLst>
                                      </p:cBhvr>
                                      <p:to>
                                        <p:strVal val="visible"/>
                                      </p:to>
                                    </p:set>
                                    <p:animEffect transition="in" filter="wipe(down)">
                                      <p:cBhvr>
                                        <p:cTn id="171" dur="100"/>
                                        <p:tgtEl>
                                          <p:spTgt spid="29"/>
                                        </p:tgtEl>
                                      </p:cBhvr>
                                    </p:animEffect>
                                  </p:childTnLst>
                                </p:cTn>
                              </p:par>
                            </p:childTnLst>
                          </p:cTn>
                        </p:par>
                        <p:par>
                          <p:cTn id="172" fill="hold">
                            <p:stCondLst>
                              <p:cond delay="3800"/>
                            </p:stCondLst>
                            <p:childTnLst>
                              <p:par>
                                <p:cTn id="173" presetID="0" presetClass="path" presetSubtype="0" accel="50000" decel="50000" fill="hold" nodeType="afterEffect">
                                  <p:stCondLst>
                                    <p:cond delay="0"/>
                                  </p:stCondLst>
                                  <p:childTnLst>
                                    <p:animMotion origin="layout" path="M -0.16823 0.16968 C -0.16181 0.15695 -0.13507 0.11112 -0.12639 0.09561 " pathEditMode="fixed" rAng="0" ptsTypes="aa">
                                      <p:cBhvr>
                                        <p:cTn id="174" dur="100" spd="-99900" fill="hold"/>
                                        <p:tgtEl>
                                          <p:spTgt spid="54"/>
                                        </p:tgtEl>
                                        <p:attrNameLst>
                                          <p:attrName>ppt_x,ppt_y</p:attrName>
                                        </p:attrNameLst>
                                      </p:cBhvr>
                                      <p:rCtr x="21" y="-36"/>
                                    </p:animMotion>
                                  </p:childTnLst>
                                </p:cTn>
                              </p:par>
                              <p:par>
                                <p:cTn id="175" presetID="22" presetClass="entr" presetSubtype="2" fill="hold" grpId="0" nodeType="withEffect">
                                  <p:stCondLst>
                                    <p:cond delay="0"/>
                                  </p:stCondLst>
                                  <p:childTnLst>
                                    <p:set>
                                      <p:cBhvr>
                                        <p:cTn id="176" dur="1" fill="hold">
                                          <p:stCondLst>
                                            <p:cond delay="0"/>
                                          </p:stCondLst>
                                        </p:cTn>
                                        <p:tgtEl>
                                          <p:spTgt spid="32"/>
                                        </p:tgtEl>
                                        <p:attrNameLst>
                                          <p:attrName>style.visibility</p:attrName>
                                        </p:attrNameLst>
                                      </p:cBhvr>
                                      <p:to>
                                        <p:strVal val="visible"/>
                                      </p:to>
                                    </p:set>
                                    <p:animEffect transition="in" filter="wipe(right)">
                                      <p:cBhvr>
                                        <p:cTn id="177" dur="100"/>
                                        <p:tgtEl>
                                          <p:spTgt spid="32"/>
                                        </p:tgtEl>
                                      </p:cBhvr>
                                    </p:animEffect>
                                  </p:childTnLst>
                                </p:cTn>
                              </p:par>
                            </p:childTnLst>
                          </p:cTn>
                        </p:par>
                        <p:par>
                          <p:cTn id="178" fill="hold">
                            <p:stCondLst>
                              <p:cond delay="3900"/>
                            </p:stCondLst>
                            <p:childTnLst>
                              <p:par>
                                <p:cTn id="179" presetID="0" presetClass="path" presetSubtype="0" accel="50000" decel="50000" fill="hold" nodeType="afterEffect">
                                  <p:stCondLst>
                                    <p:cond delay="0"/>
                                  </p:stCondLst>
                                  <p:childTnLst>
                                    <p:animMotion origin="layout" path="M -0.1691 0.17037 C -0.17118 0.18033 -0.19774 0.225 -0.20938 0.23889 C -0.22101 0.25278 -0.23177 0.25255 -0.23854 0.25371 C -0.24531 0.25487 -0.24965 0.25209 -0.24965 0.2463 C -0.24965 0.24051 -0.2441 0.22662 -0.23854 0.21852 C -0.23299 0.21042 -0.22327 0.20463 -0.21632 0.19815 C -0.20938 0.19167 -0.20452 0.18403 -0.19688 0.17963 C -0.18924 0.17524 -0.16702 0.16042 -0.1691 0.17037 Z " pathEditMode="relative" rAng="0" ptsTypes="aaaaaaaa">
                                      <p:cBhvr>
                                        <p:cTn id="180" dur="100" fill="hold"/>
                                        <p:tgtEl>
                                          <p:spTgt spid="54"/>
                                        </p:tgtEl>
                                        <p:attrNameLst>
                                          <p:attrName>ppt_x,ppt_y</p:attrName>
                                        </p:attrNameLst>
                                      </p:cBhvr>
                                      <p:rCtr x="-38" y="37"/>
                                    </p:animMotion>
                                  </p:childTnLst>
                                </p:cTn>
                              </p:par>
                              <p:par>
                                <p:cTn id="181" presetID="22" presetClass="entr" presetSubtype="2" fill="hold" grpId="0" nodeType="withEffect">
                                  <p:stCondLst>
                                    <p:cond delay="0"/>
                                  </p:stCondLst>
                                  <p:childTnLst>
                                    <p:set>
                                      <p:cBhvr>
                                        <p:cTn id="182" dur="1" fill="hold">
                                          <p:stCondLst>
                                            <p:cond delay="0"/>
                                          </p:stCondLst>
                                        </p:cTn>
                                        <p:tgtEl>
                                          <p:spTgt spid="31"/>
                                        </p:tgtEl>
                                        <p:attrNameLst>
                                          <p:attrName>style.visibility</p:attrName>
                                        </p:attrNameLst>
                                      </p:cBhvr>
                                      <p:to>
                                        <p:strVal val="visible"/>
                                      </p:to>
                                    </p:set>
                                    <p:animEffect transition="in" filter="wipe(right)">
                                      <p:cBhvr>
                                        <p:cTn id="183" dur="100"/>
                                        <p:tgtEl>
                                          <p:spTgt spid="31"/>
                                        </p:tgtEl>
                                      </p:cBhvr>
                                    </p:animEffect>
                                  </p:childTnLst>
                                </p:cTn>
                              </p:par>
                            </p:childTnLst>
                          </p:cTn>
                        </p:par>
                        <p:par>
                          <p:cTn id="184" fill="hold">
                            <p:stCondLst>
                              <p:cond delay="4000"/>
                            </p:stCondLst>
                            <p:childTnLst>
                              <p:par>
                                <p:cTn id="185" presetID="0" presetClass="path" presetSubtype="0" accel="50000" decel="50000" fill="hold" nodeType="afterEffect">
                                  <p:stCondLst>
                                    <p:cond delay="0"/>
                                  </p:stCondLst>
                                  <p:childTnLst>
                                    <p:animMotion origin="layout" path="M -0.17222 0.1676 C -0.16597 0.16482 -0.1599 0.16412 -0.15417 0.16389 C -0.14844 0.16366 -0.14254 0.16366 -0.13768 0.16551 C -0.13281 0.16737 -0.12865 0.16991 -0.12518 0.17477 C -0.1217 0.17963 -0.11858 0.19098 -0.11684 0.19514 " pathEditMode="relative" rAng="0" ptsTypes="aaaaa">
                                      <p:cBhvr>
                                        <p:cTn id="186" dur="100" fill="hold"/>
                                        <p:tgtEl>
                                          <p:spTgt spid="54"/>
                                        </p:tgtEl>
                                        <p:attrNameLst>
                                          <p:attrName>ppt_x,ppt_y</p:attrName>
                                        </p:attrNameLst>
                                      </p:cBhvr>
                                      <p:rCtr x="28" y="12"/>
                                    </p:animMotion>
                                  </p:childTnLst>
                                </p:cTn>
                              </p:par>
                              <p:par>
                                <p:cTn id="187" presetID="22" presetClass="entr" presetSubtype="8" fill="hold" grpId="0" nodeType="withEffect">
                                  <p:stCondLst>
                                    <p:cond delay="0"/>
                                  </p:stCondLst>
                                  <p:childTnLst>
                                    <p:set>
                                      <p:cBhvr>
                                        <p:cTn id="188" dur="1" fill="hold">
                                          <p:stCondLst>
                                            <p:cond delay="0"/>
                                          </p:stCondLst>
                                        </p:cTn>
                                        <p:tgtEl>
                                          <p:spTgt spid="30"/>
                                        </p:tgtEl>
                                        <p:attrNameLst>
                                          <p:attrName>style.visibility</p:attrName>
                                        </p:attrNameLst>
                                      </p:cBhvr>
                                      <p:to>
                                        <p:strVal val="visible"/>
                                      </p:to>
                                    </p:set>
                                    <p:animEffect transition="in" filter="wipe(left)">
                                      <p:cBhvr>
                                        <p:cTn id="189" dur="100"/>
                                        <p:tgtEl>
                                          <p:spTgt spid="30"/>
                                        </p:tgtEl>
                                      </p:cBhvr>
                                    </p:animEffect>
                                  </p:childTnLst>
                                </p:cTn>
                              </p:par>
                            </p:childTnLst>
                          </p:cTn>
                        </p:par>
                        <p:par>
                          <p:cTn id="190" fill="hold">
                            <p:stCondLst>
                              <p:cond delay="4100"/>
                            </p:stCondLst>
                            <p:childTnLst>
                              <p:par>
                                <p:cTn id="191" presetID="0" presetClass="path" presetSubtype="0" accel="50000" decel="50000" fill="hold" nodeType="afterEffect">
                                  <p:stCondLst>
                                    <p:cond delay="0"/>
                                  </p:stCondLst>
                                  <p:childTnLst>
                                    <p:animMotion origin="layout" path="M -0.11545 0.19862 C -0.1184 0.1748 -0.1217 0.15029 -0.1217 0.13735 C -0.1217 0.1244 -0.11684 0.12394 -0.11545 0.12047 " pathEditMode="relative" rAng="0" ptsTypes="aaa">
                                      <p:cBhvr>
                                        <p:cTn id="192" dur="100" fill="hold"/>
                                        <p:tgtEl>
                                          <p:spTgt spid="54"/>
                                        </p:tgtEl>
                                        <p:attrNameLst>
                                          <p:attrName>ppt_x,ppt_y</p:attrName>
                                        </p:attrNameLst>
                                      </p:cBhvr>
                                      <p:rCtr x="-2" y="-38"/>
                                    </p:animMotion>
                                  </p:childTnLst>
                                </p:cTn>
                              </p:par>
                            </p:childTnLst>
                          </p:cTn>
                        </p:par>
                        <p:par>
                          <p:cTn id="193" fill="hold">
                            <p:stCondLst>
                              <p:cond delay="4200"/>
                            </p:stCondLst>
                            <p:childTnLst>
                              <p:par>
                                <p:cTn id="194" presetID="0" presetClass="path" presetSubtype="0" accel="50000" decel="50000" fill="hold" nodeType="afterEffect">
                                  <p:stCondLst>
                                    <p:cond delay="0"/>
                                  </p:stCondLst>
                                  <p:childTnLst>
                                    <p:animMotion origin="layout" path="M -0.11702 0.12278 C -0.10209 0.10868 -0.08715 0.09457 -0.08524 0.09526 C -0.08334 0.09596 -0.10174 0.11839 -0.1059 0.12694 C -0.11007 0.1355 -0.11042 0.14081 -0.11059 0.14613 " pathEditMode="relative" rAng="0" ptsTypes="aaaA">
                                      <p:cBhvr>
                                        <p:cTn id="195" dur="100" fill="hold"/>
                                        <p:tgtEl>
                                          <p:spTgt spid="54"/>
                                        </p:tgtEl>
                                        <p:attrNameLst>
                                          <p:attrName>ppt_x,ppt_y</p:attrName>
                                        </p:attrNameLst>
                                      </p:cBhvr>
                                      <p:rCtr x="17" y="-2"/>
                                    </p:animMotion>
                                  </p:childTnLst>
                                </p:cTn>
                              </p:par>
                              <p:par>
                                <p:cTn id="196" presetID="22" presetClass="entr" presetSubtype="1" fill="hold" grpId="0" nodeType="withEffect">
                                  <p:stCondLst>
                                    <p:cond delay="0"/>
                                  </p:stCondLst>
                                  <p:childTnLst>
                                    <p:set>
                                      <p:cBhvr>
                                        <p:cTn id="197" dur="1" fill="hold">
                                          <p:stCondLst>
                                            <p:cond delay="0"/>
                                          </p:stCondLst>
                                        </p:cTn>
                                        <p:tgtEl>
                                          <p:spTgt spid="35"/>
                                        </p:tgtEl>
                                        <p:attrNameLst>
                                          <p:attrName>style.visibility</p:attrName>
                                        </p:attrNameLst>
                                      </p:cBhvr>
                                      <p:to>
                                        <p:strVal val="visible"/>
                                      </p:to>
                                    </p:set>
                                    <p:animEffect transition="in" filter="wipe(up)">
                                      <p:cBhvr>
                                        <p:cTn id="198" dur="100"/>
                                        <p:tgtEl>
                                          <p:spTgt spid="35"/>
                                        </p:tgtEl>
                                      </p:cBhvr>
                                    </p:animEffect>
                                  </p:childTnLst>
                                </p:cTn>
                              </p:par>
                            </p:childTnLst>
                          </p:cTn>
                        </p:par>
                        <p:par>
                          <p:cTn id="199" fill="hold">
                            <p:stCondLst>
                              <p:cond delay="4300"/>
                            </p:stCondLst>
                            <p:childTnLst>
                              <p:par>
                                <p:cTn id="200" presetID="0" presetClass="path" presetSubtype="0" accel="50000" decel="50000" fill="hold" nodeType="afterEffect">
                                  <p:stCondLst>
                                    <p:cond delay="0"/>
                                  </p:stCondLst>
                                  <p:childTnLst>
                                    <p:animMotion origin="layout" path="M -0.1092 0.14035 C -0.1033 0.14197 -0.0974 0.14359 -0.09184 0.14035 C -0.08629 0.13711 -0.07986 0.12671 -0.07587 0.12116 C -0.07188 0.11561 -0.0691 0.11099 -0.06806 0.10636 C -0.06702 0.10174 -0.06945 0.09365 -0.06962 0.09365 C -0.06979 0.09365 -0.06771 0.10105 -0.06962 0.10636 C -0.07153 0.11168 -0.07917 0.12232 -0.08073 0.12555 " pathEditMode="relative" rAng="0" ptsTypes="aaaaaaA">
                                      <p:cBhvr>
                                        <p:cTn id="201" dur="100" fill="hold"/>
                                        <p:tgtEl>
                                          <p:spTgt spid="54"/>
                                        </p:tgtEl>
                                        <p:attrNameLst>
                                          <p:attrName>ppt_x,ppt_y</p:attrName>
                                        </p:attrNameLst>
                                      </p:cBhvr>
                                      <p:rCtr x="21" y="-21"/>
                                    </p:animMotion>
                                  </p:childTnLst>
                                </p:cTn>
                              </p:par>
                              <p:par>
                                <p:cTn id="202" presetID="22" presetClass="entr" presetSubtype="4" fill="hold" grpId="0" nodeType="withEffect">
                                  <p:stCondLst>
                                    <p:cond delay="0"/>
                                  </p:stCondLst>
                                  <p:childTnLst>
                                    <p:set>
                                      <p:cBhvr>
                                        <p:cTn id="203" dur="1" fill="hold">
                                          <p:stCondLst>
                                            <p:cond delay="0"/>
                                          </p:stCondLst>
                                        </p:cTn>
                                        <p:tgtEl>
                                          <p:spTgt spid="36"/>
                                        </p:tgtEl>
                                        <p:attrNameLst>
                                          <p:attrName>style.visibility</p:attrName>
                                        </p:attrNameLst>
                                      </p:cBhvr>
                                      <p:to>
                                        <p:strVal val="visible"/>
                                      </p:to>
                                    </p:set>
                                    <p:animEffect transition="in" filter="wipe(down)">
                                      <p:cBhvr>
                                        <p:cTn id="204" dur="100"/>
                                        <p:tgtEl>
                                          <p:spTgt spid="36"/>
                                        </p:tgtEl>
                                      </p:cBhvr>
                                    </p:animEffect>
                                  </p:childTnLst>
                                </p:cTn>
                              </p:par>
                            </p:childTnLst>
                          </p:cTn>
                        </p:par>
                        <p:par>
                          <p:cTn id="205" fill="hold">
                            <p:stCondLst>
                              <p:cond delay="4400"/>
                            </p:stCondLst>
                            <p:childTnLst>
                              <p:par>
                                <p:cTn id="206" presetID="0" presetClass="path" presetSubtype="0" accel="50000" decel="50000" fill="hold" nodeType="afterEffect">
                                  <p:stCondLst>
                                    <p:cond delay="0"/>
                                  </p:stCondLst>
                                  <p:childTnLst>
                                    <p:animMotion origin="layout" path="M -0.07188 0.09688 C -0.07726 0.11145 -0.08247 0.12602 -0.08143 0.13087 C -0.08038 0.13573 -0.0684 0.12833 -0.06545 0.12648 " pathEditMode="relative" rAng="0" ptsTypes="aaA">
                                      <p:cBhvr>
                                        <p:cTn id="207" dur="100" fill="hold"/>
                                        <p:tgtEl>
                                          <p:spTgt spid="54"/>
                                        </p:tgtEl>
                                        <p:attrNameLst>
                                          <p:attrName>ppt_x,ppt_y</p:attrName>
                                        </p:attrNameLst>
                                      </p:cBhvr>
                                      <p:rCtr x="0" y="19"/>
                                    </p:animMotion>
                                  </p:childTnLst>
                                </p:cTn>
                              </p:par>
                              <p:par>
                                <p:cTn id="208" presetID="22" presetClass="entr" presetSubtype="8" fill="hold" grpId="0" nodeType="withEffect">
                                  <p:stCondLst>
                                    <p:cond delay="0"/>
                                  </p:stCondLst>
                                  <p:childTnLst>
                                    <p:set>
                                      <p:cBhvr>
                                        <p:cTn id="209" dur="1" fill="hold">
                                          <p:stCondLst>
                                            <p:cond delay="0"/>
                                          </p:stCondLst>
                                        </p:cTn>
                                        <p:tgtEl>
                                          <p:spTgt spid="51"/>
                                        </p:tgtEl>
                                        <p:attrNameLst>
                                          <p:attrName>style.visibility</p:attrName>
                                        </p:attrNameLst>
                                      </p:cBhvr>
                                      <p:to>
                                        <p:strVal val="visible"/>
                                      </p:to>
                                    </p:set>
                                    <p:animEffect transition="in" filter="wipe(left)">
                                      <p:cBhvr>
                                        <p:cTn id="210" dur="100"/>
                                        <p:tgtEl>
                                          <p:spTgt spid="51"/>
                                        </p:tgtEl>
                                      </p:cBhvr>
                                    </p:animEffect>
                                  </p:childTnLst>
                                </p:cTn>
                              </p:par>
                            </p:childTnLst>
                          </p:cTn>
                        </p:par>
                        <p:par>
                          <p:cTn id="211" fill="hold">
                            <p:stCondLst>
                              <p:cond delay="4500"/>
                            </p:stCondLst>
                            <p:childTnLst>
                              <p:par>
                                <p:cTn id="212" presetID="0" presetClass="path" presetSubtype="0" accel="50000" decel="50000" fill="hold" nodeType="afterEffect">
                                  <p:stCondLst>
                                    <p:cond delay="0"/>
                                  </p:stCondLst>
                                  <p:childTnLst>
                                    <p:animMotion origin="layout" path="M -0.06493 0.12509 L -0.02257 0.09318 " pathEditMode="relative" rAng="0" ptsTypes="AA">
                                      <p:cBhvr>
                                        <p:cTn id="213" dur="100" fill="hold"/>
                                        <p:tgtEl>
                                          <p:spTgt spid="54"/>
                                        </p:tgtEl>
                                        <p:attrNameLst>
                                          <p:attrName>ppt_x,ppt_y</p:attrName>
                                        </p:attrNameLst>
                                      </p:cBhvr>
                                      <p:rCtr x="21" y="-15"/>
                                    </p:animMotion>
                                  </p:childTnLst>
                                </p:cTn>
                              </p:par>
                              <p:par>
                                <p:cTn id="214" presetID="22" presetClass="entr" presetSubtype="4" fill="hold" grpId="0" nodeType="withEffect">
                                  <p:stCondLst>
                                    <p:cond delay="0"/>
                                  </p:stCondLst>
                                  <p:childTnLst>
                                    <p:set>
                                      <p:cBhvr>
                                        <p:cTn id="215" dur="1" fill="hold">
                                          <p:stCondLst>
                                            <p:cond delay="0"/>
                                          </p:stCondLst>
                                        </p:cTn>
                                        <p:tgtEl>
                                          <p:spTgt spid="37"/>
                                        </p:tgtEl>
                                        <p:attrNameLst>
                                          <p:attrName>style.visibility</p:attrName>
                                        </p:attrNameLst>
                                      </p:cBhvr>
                                      <p:to>
                                        <p:strVal val="visible"/>
                                      </p:to>
                                    </p:set>
                                    <p:animEffect transition="in" filter="wipe(down)">
                                      <p:cBhvr>
                                        <p:cTn id="216" dur="100"/>
                                        <p:tgtEl>
                                          <p:spTgt spid="37"/>
                                        </p:tgtEl>
                                      </p:cBhvr>
                                    </p:animEffect>
                                  </p:childTnLst>
                                </p:cTn>
                              </p:par>
                            </p:childTnLst>
                          </p:cTn>
                        </p:par>
                        <p:par>
                          <p:cTn id="217" fill="hold">
                            <p:stCondLst>
                              <p:cond delay="4600"/>
                            </p:stCondLst>
                            <p:childTnLst>
                              <p:par>
                                <p:cTn id="218" presetID="0" presetClass="path" presetSubtype="0" accel="50000" decel="50000" fill="hold" nodeType="afterEffect">
                                  <p:stCondLst>
                                    <p:cond delay="0"/>
                                  </p:stCondLst>
                                  <p:childTnLst>
                                    <p:animMotion origin="layout" path="M -0.02257 0.09318 C -0.03281 0.10266 -0.04288 0.11214 -0.04792 0.1207 C -0.05295 0.12925 -0.05243 0.14012 -0.05261 0.14405 " pathEditMode="relative" rAng="0" ptsTypes="aaA">
                                      <p:cBhvr>
                                        <p:cTn id="219" dur="100" fill="hold"/>
                                        <p:tgtEl>
                                          <p:spTgt spid="54"/>
                                        </p:tgtEl>
                                        <p:attrNameLst>
                                          <p:attrName>ppt_x,ppt_y</p:attrName>
                                        </p:attrNameLst>
                                      </p:cBhvr>
                                      <p:rCtr x="-14" y="25"/>
                                    </p:animMotion>
                                  </p:childTnLst>
                                </p:cTn>
                              </p:par>
                              <p:par>
                                <p:cTn id="220" presetID="22" presetClass="entr" presetSubtype="1" fill="hold" grpId="0" nodeType="withEffect">
                                  <p:stCondLst>
                                    <p:cond delay="0"/>
                                  </p:stCondLst>
                                  <p:childTnLst>
                                    <p:set>
                                      <p:cBhvr>
                                        <p:cTn id="221" dur="1" fill="hold">
                                          <p:stCondLst>
                                            <p:cond delay="0"/>
                                          </p:stCondLst>
                                        </p:cTn>
                                        <p:tgtEl>
                                          <p:spTgt spid="38"/>
                                        </p:tgtEl>
                                        <p:attrNameLst>
                                          <p:attrName>style.visibility</p:attrName>
                                        </p:attrNameLst>
                                      </p:cBhvr>
                                      <p:to>
                                        <p:strVal val="visible"/>
                                      </p:to>
                                    </p:set>
                                    <p:animEffect transition="in" filter="wipe(up)">
                                      <p:cBhvr>
                                        <p:cTn id="222" dur="100"/>
                                        <p:tgtEl>
                                          <p:spTgt spid="38"/>
                                        </p:tgtEl>
                                      </p:cBhvr>
                                    </p:animEffect>
                                  </p:childTnLst>
                                </p:cTn>
                              </p:par>
                            </p:childTnLst>
                          </p:cTn>
                        </p:par>
                        <p:par>
                          <p:cTn id="223" fill="hold">
                            <p:stCondLst>
                              <p:cond delay="4700"/>
                            </p:stCondLst>
                            <p:childTnLst>
                              <p:par>
                                <p:cTn id="224" presetID="0" presetClass="path" presetSubtype="0" accel="50000" decel="50000" fill="hold" nodeType="afterEffect">
                                  <p:stCondLst>
                                    <p:cond delay="0"/>
                                  </p:stCondLst>
                                  <p:childTnLst>
                                    <p:animMotion origin="layout" path="M -0.05139 0.14243 C -0.03941 0.13295 -0.02726 0.12347 -0.01806 0.11492 C -0.00886 0.10636 -0.00243 0.09896 0.00416 0.09157 " pathEditMode="relative" rAng="0" ptsTypes="aaA">
                                      <p:cBhvr>
                                        <p:cTn id="225" dur="100" fill="hold"/>
                                        <p:tgtEl>
                                          <p:spTgt spid="54"/>
                                        </p:tgtEl>
                                        <p:attrNameLst>
                                          <p:attrName>ppt_x,ppt_y</p:attrName>
                                        </p:attrNameLst>
                                      </p:cBhvr>
                                      <p:rCtr x="28" y="-24"/>
                                    </p:animMotion>
                                  </p:childTnLst>
                                </p:cTn>
                              </p:par>
                              <p:par>
                                <p:cTn id="226" presetID="22" presetClass="entr" presetSubtype="8" fill="hold" grpId="0" nodeType="withEffect">
                                  <p:stCondLst>
                                    <p:cond delay="0"/>
                                  </p:stCondLst>
                                  <p:childTnLst>
                                    <p:set>
                                      <p:cBhvr>
                                        <p:cTn id="227" dur="1" fill="hold">
                                          <p:stCondLst>
                                            <p:cond delay="0"/>
                                          </p:stCondLst>
                                        </p:cTn>
                                        <p:tgtEl>
                                          <p:spTgt spid="39"/>
                                        </p:tgtEl>
                                        <p:attrNameLst>
                                          <p:attrName>style.visibility</p:attrName>
                                        </p:attrNameLst>
                                      </p:cBhvr>
                                      <p:to>
                                        <p:strVal val="visible"/>
                                      </p:to>
                                    </p:set>
                                    <p:animEffect transition="in" filter="wipe(left)">
                                      <p:cBhvr>
                                        <p:cTn id="228" dur="100"/>
                                        <p:tgtEl>
                                          <p:spTgt spid="39"/>
                                        </p:tgtEl>
                                      </p:cBhvr>
                                    </p:animEffect>
                                  </p:childTnLst>
                                </p:cTn>
                              </p:par>
                            </p:childTnLst>
                          </p:cTn>
                        </p:par>
                        <p:par>
                          <p:cTn id="229" fill="hold">
                            <p:stCondLst>
                              <p:cond delay="4800"/>
                            </p:stCondLst>
                            <p:childTnLst>
                              <p:par>
                                <p:cTn id="230" presetID="0" presetClass="path" presetSubtype="0" accel="50000" decel="50000" fill="hold" nodeType="afterEffect">
                                  <p:stCondLst>
                                    <p:cond delay="0"/>
                                  </p:stCondLst>
                                  <p:childTnLst>
                                    <p:animMotion origin="layout" path="M 0.00434 0.09526 C 0.00191 0.09989 -0.00625 0.11515 -0.01059 0.12255 C -0.01493 0.12995 -0.01945 0.13596 -0.0217 0.13943 " pathEditMode="relative" rAng="0" ptsTypes="aaa">
                                      <p:cBhvr>
                                        <p:cTn id="231" dur="100" fill="hold"/>
                                        <p:tgtEl>
                                          <p:spTgt spid="54"/>
                                        </p:tgtEl>
                                        <p:attrNameLst>
                                          <p:attrName>ppt_x,ppt_y</p:attrName>
                                        </p:attrNameLst>
                                      </p:cBhvr>
                                      <p:rCtr x="-12" y="22"/>
                                    </p:animMotion>
                                  </p:childTnLst>
                                </p:cTn>
                              </p:par>
                              <p:par>
                                <p:cTn id="232" presetID="22" presetClass="entr" presetSubtype="1" fill="hold" grpId="0" nodeType="withEffect">
                                  <p:stCondLst>
                                    <p:cond delay="0"/>
                                  </p:stCondLst>
                                  <p:childTnLst>
                                    <p:set>
                                      <p:cBhvr>
                                        <p:cTn id="233" dur="1" fill="hold">
                                          <p:stCondLst>
                                            <p:cond delay="0"/>
                                          </p:stCondLst>
                                        </p:cTn>
                                        <p:tgtEl>
                                          <p:spTgt spid="40"/>
                                        </p:tgtEl>
                                        <p:attrNameLst>
                                          <p:attrName>style.visibility</p:attrName>
                                        </p:attrNameLst>
                                      </p:cBhvr>
                                      <p:to>
                                        <p:strVal val="visible"/>
                                      </p:to>
                                    </p:set>
                                    <p:animEffect transition="in" filter="wipe(up)">
                                      <p:cBhvr>
                                        <p:cTn id="234" dur="100"/>
                                        <p:tgtEl>
                                          <p:spTgt spid="40"/>
                                        </p:tgtEl>
                                      </p:cBhvr>
                                    </p:animEffect>
                                  </p:childTnLst>
                                </p:cTn>
                              </p:par>
                            </p:childTnLst>
                          </p:cTn>
                        </p:par>
                        <p:par>
                          <p:cTn id="235" fill="hold">
                            <p:stCondLst>
                              <p:cond delay="4900"/>
                            </p:stCondLst>
                            <p:childTnLst>
                              <p:par>
                                <p:cTn id="236" presetID="0" presetClass="path" presetSubtype="0" accel="50000" decel="50000" fill="hold" nodeType="afterEffect">
                                  <p:stCondLst>
                                    <p:cond delay="0"/>
                                  </p:stCondLst>
                                  <p:childTnLst>
                                    <p:animMotion origin="layout" path="M -0.02101 0.14197 C -0.01389 0.14151 -0.00799 0.1422 -0.00209 0.13781 C 0.00382 0.13342 0.01128 0.12093 0.01476 0.11631 " pathEditMode="relative" rAng="0" ptsTypes="aaa">
                                      <p:cBhvr>
                                        <p:cTn id="237" dur="300" fill="hold"/>
                                        <p:tgtEl>
                                          <p:spTgt spid="54"/>
                                        </p:tgtEl>
                                        <p:attrNameLst>
                                          <p:attrName>ppt_x,ppt_y</p:attrName>
                                        </p:attrNameLst>
                                      </p:cBhvr>
                                      <p:rCtr x="18" y="-12"/>
                                    </p:animMotion>
                                  </p:childTnLst>
                                </p:cTn>
                              </p:par>
                              <p:par>
                                <p:cTn id="238" presetID="22" presetClass="entr" presetSubtype="4" fill="hold" grpId="0" nodeType="withEffect">
                                  <p:stCondLst>
                                    <p:cond delay="0"/>
                                  </p:stCondLst>
                                  <p:childTnLst>
                                    <p:set>
                                      <p:cBhvr>
                                        <p:cTn id="239" dur="1" fill="hold">
                                          <p:stCondLst>
                                            <p:cond delay="0"/>
                                          </p:stCondLst>
                                        </p:cTn>
                                        <p:tgtEl>
                                          <p:spTgt spid="41"/>
                                        </p:tgtEl>
                                        <p:attrNameLst>
                                          <p:attrName>style.visibility</p:attrName>
                                        </p:attrNameLst>
                                      </p:cBhvr>
                                      <p:to>
                                        <p:strVal val="visible"/>
                                      </p:to>
                                    </p:set>
                                    <p:animEffect transition="in" filter="wipe(down)">
                                      <p:cBhvr>
                                        <p:cTn id="240" dur="300"/>
                                        <p:tgtEl>
                                          <p:spTgt spid="41"/>
                                        </p:tgtEl>
                                      </p:cBhvr>
                                    </p:animEffect>
                                  </p:childTnLst>
                                </p:cTn>
                              </p:par>
                            </p:childTnLst>
                          </p:cTn>
                        </p:par>
                        <p:par>
                          <p:cTn id="241" fill="hold">
                            <p:stCondLst>
                              <p:cond delay="5200"/>
                            </p:stCondLst>
                            <p:childTnLst>
                              <p:par>
                                <p:cTn id="242" presetID="0" presetClass="path" presetSubtype="0" accel="50000" decel="50000" fill="hold" nodeType="afterEffect">
                                  <p:stCondLst>
                                    <p:cond delay="0"/>
                                  </p:stCondLst>
                                  <p:childTnLst>
                                    <p:animMotion origin="layout" path="M 0.01788 0.11389 C 0.01632 0.16436 -0.01233 0.30487 0.00816 0.41667 C 0.02864 0.52848 0.11441 0.71181 0.14045 0.7845 C 0.16649 0.85718 0.15955 0.83889 0.16458 0.85325 " pathEditMode="relative" rAng="0" ptsTypes="aaaa">
                                      <p:cBhvr>
                                        <p:cTn id="243" dur="1000" fill="hold"/>
                                        <p:tgtEl>
                                          <p:spTgt spid="54"/>
                                        </p:tgtEl>
                                        <p:attrNameLst>
                                          <p:attrName>ppt_x,ppt_y</p:attrName>
                                        </p:attrNameLst>
                                      </p:cBhvr>
                                      <p:rCtr x="59" y="3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5" grpId="0" animBg="1"/>
      <p:bldP spid="56" grpId="0" animBg="1"/>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26" name="组合 45"/>
          <p:cNvGrpSpPr/>
          <p:nvPr/>
        </p:nvGrpSpPr>
        <p:grpSpPr>
          <a:xfrm>
            <a:off x="0" y="1670478"/>
            <a:ext cx="9071792" cy="432048"/>
            <a:chOff x="0" y="1563638"/>
            <a:chExt cx="9071792" cy="432048"/>
          </a:xfrm>
        </p:grpSpPr>
        <p:grpSp>
          <p:nvGrpSpPr>
            <p:cNvPr id="27" name="组合 29"/>
            <p:cNvGrpSpPr/>
            <p:nvPr/>
          </p:nvGrpSpPr>
          <p:grpSpPr>
            <a:xfrm>
              <a:off x="0" y="1563638"/>
              <a:ext cx="9071792" cy="432048"/>
              <a:chOff x="0" y="1563638"/>
              <a:chExt cx="9071792" cy="432048"/>
            </a:xfrm>
          </p:grpSpPr>
          <p:cxnSp>
            <p:nvCxnSpPr>
              <p:cNvPr id="31"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对角圆角矩形 31"/>
              <p:cNvSpPr/>
              <p:nvPr/>
            </p:nvSpPr>
            <p:spPr>
              <a:xfrm>
                <a:off x="1043608" y="1563638"/>
                <a:ext cx="1640141"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1</a:t>
                </a:r>
                <a:r>
                  <a:rPr lang="zh-CN" altLang="en-US" dirty="0" smtClean="0">
                    <a:solidFill>
                      <a:srgbClr val="00B0F0"/>
                    </a:solidFill>
                    <a:latin typeface="微软雅黑" pitchFamily="34" charset="-122"/>
                    <a:ea typeface="微软雅黑" pitchFamily="34" charset="-122"/>
                  </a:rPr>
                  <a:t>）服务器</a:t>
                </a:r>
                <a:endParaRPr lang="zh-CN" altLang="en-US" dirty="0">
                  <a:solidFill>
                    <a:srgbClr val="00B0F0"/>
                  </a:solidFill>
                  <a:latin typeface="微软雅黑" pitchFamily="34" charset="-122"/>
                  <a:ea typeface="微软雅黑" pitchFamily="34" charset="-122"/>
                </a:endParaRPr>
              </a:p>
            </p:txBody>
          </p:sp>
          <p:cxnSp>
            <p:nvCxnSpPr>
              <p:cNvPr id="33" name="直接连接符 32"/>
              <p:cNvCxnSpPr/>
              <p:nvPr/>
            </p:nvCxnSpPr>
            <p:spPr>
              <a:xfrm>
                <a:off x="2699792" y="1779662"/>
                <a:ext cx="637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 name="流程图: 联系 27"/>
            <p:cNvSpPr/>
            <p:nvPr/>
          </p:nvSpPr>
          <p:spPr>
            <a:xfrm>
              <a:off x="6084168" y="163564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联系 28"/>
            <p:cNvSpPr/>
            <p:nvPr/>
          </p:nvSpPr>
          <p:spPr>
            <a:xfrm>
              <a:off x="69842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联系 29"/>
            <p:cNvSpPr/>
            <p:nvPr/>
          </p:nvSpPr>
          <p:spPr>
            <a:xfrm>
              <a:off x="78843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467544" y="2355726"/>
            <a:ext cx="3312368" cy="1615827"/>
          </a:xfrm>
          <a:prstGeom prst="rect">
            <a:avLst/>
          </a:prstGeom>
          <a:noFill/>
        </p:spPr>
        <p:txBody>
          <a:bodyPr wrap="square" rtlCol="0">
            <a:spAutoFit/>
          </a:bodyPr>
          <a:lstStyle/>
          <a:p>
            <a:pPr>
              <a:lnSpc>
                <a:spcPct val="150000"/>
              </a:lnSpc>
            </a:pPr>
            <a:r>
              <a:rPr lang="zh-CN" altLang="en-US" dirty="0" smtClean="0">
                <a:latin typeface="微软雅黑" pitchFamily="34" charset="-122"/>
                <a:ea typeface="微软雅黑" pitchFamily="34" charset="-122"/>
              </a:rPr>
              <a:t>总中心新配置服务器</a:t>
            </a:r>
            <a:r>
              <a:rPr lang="en-US" altLang="zh-CN" dirty="0" smtClean="0">
                <a:latin typeface="微软雅黑" pitchFamily="34" charset="-122"/>
                <a:ea typeface="微软雅黑" pitchFamily="34" charset="-122"/>
              </a:rPr>
              <a:t>30</a:t>
            </a:r>
            <a:r>
              <a:rPr lang="zh-CN" altLang="en-US" dirty="0" smtClean="0">
                <a:latin typeface="微软雅黑" pitchFamily="34" charset="-122"/>
                <a:ea typeface="微软雅黑" pitchFamily="34" charset="-122"/>
              </a:rPr>
              <a:t>台，搭建了服务器集群，采用应用负载均衡技术。</a:t>
            </a:r>
          </a:p>
          <a:p>
            <a:endParaRPr lang="zh-CN" altLang="en-US" dirty="0">
              <a:solidFill>
                <a:schemeClr val="tx1">
                  <a:lumMod val="50000"/>
                  <a:lumOff val="50000"/>
                </a:schemeClr>
              </a:solidFill>
              <a:latin typeface="微软雅黑" pitchFamily="34" charset="-122"/>
              <a:ea typeface="微软雅黑" pitchFamily="34" charset="-122"/>
            </a:endParaRPr>
          </a:p>
        </p:txBody>
      </p:sp>
      <p:grpSp>
        <p:nvGrpSpPr>
          <p:cNvPr id="44" name="组合 43"/>
          <p:cNvGrpSpPr/>
          <p:nvPr/>
        </p:nvGrpSpPr>
        <p:grpSpPr>
          <a:xfrm>
            <a:off x="4469282" y="2030517"/>
            <a:ext cx="3518158" cy="2376266"/>
            <a:chOff x="4469282" y="2139701"/>
            <a:chExt cx="3518158" cy="2376266"/>
          </a:xfrm>
        </p:grpSpPr>
        <p:grpSp>
          <p:nvGrpSpPr>
            <p:cNvPr id="53" name="组合 52"/>
            <p:cNvGrpSpPr/>
            <p:nvPr/>
          </p:nvGrpSpPr>
          <p:grpSpPr>
            <a:xfrm>
              <a:off x="4469282" y="2139701"/>
              <a:ext cx="3518158" cy="2376266"/>
              <a:chOff x="3471750" y="2139701"/>
              <a:chExt cx="3518158" cy="2376266"/>
            </a:xfrm>
          </p:grpSpPr>
          <p:grpSp>
            <p:nvGrpSpPr>
              <p:cNvPr id="34" name="组合 54"/>
              <p:cNvGrpSpPr/>
              <p:nvPr/>
            </p:nvGrpSpPr>
            <p:grpSpPr>
              <a:xfrm>
                <a:off x="3471750" y="2139702"/>
                <a:ext cx="3518158" cy="2376265"/>
                <a:chOff x="3327734" y="1851670"/>
                <a:chExt cx="3518158" cy="2880320"/>
              </a:xfrm>
            </p:grpSpPr>
            <p:grpSp>
              <p:nvGrpSpPr>
                <p:cNvPr id="36" name="组合 52"/>
                <p:cNvGrpSpPr/>
                <p:nvPr/>
              </p:nvGrpSpPr>
              <p:grpSpPr>
                <a:xfrm>
                  <a:off x="3327734" y="1851670"/>
                  <a:ext cx="3518158" cy="2880320"/>
                  <a:chOff x="3329694" y="1851670"/>
                  <a:chExt cx="3518158" cy="2880320"/>
                </a:xfrm>
              </p:grpSpPr>
              <p:grpSp>
                <p:nvGrpSpPr>
                  <p:cNvPr id="40" name="组合 51"/>
                  <p:cNvGrpSpPr/>
                  <p:nvPr/>
                </p:nvGrpSpPr>
                <p:grpSpPr>
                  <a:xfrm>
                    <a:off x="3329694" y="1851671"/>
                    <a:ext cx="3518158" cy="2617487"/>
                    <a:chOff x="3329694" y="1851671"/>
                    <a:chExt cx="3518158" cy="2617487"/>
                  </a:xfrm>
                </p:grpSpPr>
                <p:sp>
                  <p:nvSpPr>
                    <p:cNvPr id="42" name="流程图: 离页连接符 46"/>
                    <p:cNvSpPr/>
                    <p:nvPr/>
                  </p:nvSpPr>
                  <p:spPr>
                    <a:xfrm flipV="1">
                      <a:off x="3329694" y="1851671"/>
                      <a:ext cx="3518158" cy="648071"/>
                    </a:xfrm>
                    <a:custGeom>
                      <a:avLst/>
                      <a:gdLst/>
                      <a:ahLst/>
                      <a:cxnLst/>
                      <a:rect l="l" t="t" r="r" b="b"/>
                      <a:pathLst>
                        <a:path w="3518158" h="648071">
                          <a:moveTo>
                            <a:pt x="1759079" y="648071"/>
                          </a:moveTo>
                          <a:lnTo>
                            <a:pt x="3518158" y="72007"/>
                          </a:lnTo>
                          <a:lnTo>
                            <a:pt x="3518158" y="0"/>
                          </a:lnTo>
                          <a:lnTo>
                            <a:pt x="0" y="0"/>
                          </a:lnTo>
                          <a:lnTo>
                            <a:pt x="0" y="72007"/>
                          </a:lnTo>
                          <a:close/>
                        </a:path>
                      </a:pathLst>
                    </a:custGeom>
                    <a:solidFill>
                      <a:srgbClr val="00B0F0"/>
                    </a:solid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TextBox 42"/>
                    <p:cNvSpPr txBox="1"/>
                    <p:nvPr/>
                  </p:nvSpPr>
                  <p:spPr>
                    <a:xfrm>
                      <a:off x="3446060" y="2715765"/>
                      <a:ext cx="3186522" cy="1753393"/>
                    </a:xfrm>
                    <a:prstGeom prst="rect">
                      <a:avLst/>
                    </a:prstGeom>
                    <a:noFill/>
                  </p:spPr>
                  <p:txBody>
                    <a:bodyPr wrap="square" rtlCol="0">
                      <a:spAutoFit/>
                    </a:bodyPr>
                    <a:lstStyle/>
                    <a:p>
                      <a:pPr>
                        <a:spcBef>
                          <a:spcPct val="50000"/>
                        </a:spcBef>
                        <a:defRPr/>
                      </a:pPr>
                      <a:r>
                        <a:rPr lang="en-US" altLang="zh-CN" sz="1600" dirty="0" smtClean="0">
                          <a:latin typeface="微软雅黑" pitchFamily="34" charset="-122"/>
                          <a:ea typeface="微软雅黑" pitchFamily="34" charset="-122"/>
                        </a:rPr>
                        <a:t>  Web</a:t>
                      </a:r>
                      <a:r>
                        <a:rPr lang="zh-CN" altLang="en-US" sz="1600" dirty="0" smtClean="0">
                          <a:latin typeface="微软雅黑" pitchFamily="34" charset="-122"/>
                          <a:ea typeface="微软雅黑" pitchFamily="34" charset="-122"/>
                        </a:rPr>
                        <a:t>服务器                </a:t>
                      </a:r>
                      <a:r>
                        <a:rPr lang="en-US" altLang="zh-CN" sz="1600" dirty="0" smtClean="0">
                          <a:latin typeface="微软雅黑" pitchFamily="34" charset="-122"/>
                          <a:ea typeface="微软雅黑" pitchFamily="34" charset="-122"/>
                        </a:rPr>
                        <a:t>20</a:t>
                      </a:r>
                      <a:r>
                        <a:rPr lang="zh-CN" altLang="en-US" sz="1600" dirty="0" smtClean="0">
                          <a:latin typeface="微软雅黑" pitchFamily="34" charset="-122"/>
                          <a:ea typeface="微软雅黑" pitchFamily="34" charset="-122"/>
                        </a:rPr>
                        <a:t>台</a:t>
                      </a:r>
                      <a:endParaRPr lang="en-US" altLang="zh-CN" sz="1600" dirty="0" smtClean="0">
                        <a:latin typeface="微软雅黑" pitchFamily="34" charset="-122"/>
                        <a:ea typeface="微软雅黑" pitchFamily="34" charset="-122"/>
                      </a:endParaRPr>
                    </a:p>
                    <a:p>
                      <a:pPr>
                        <a:spcBef>
                          <a:spcPct val="50000"/>
                        </a:spcBef>
                        <a:defRPr/>
                      </a:pPr>
                      <a:r>
                        <a:rPr lang="zh-CN" altLang="en-US" sz="1600" dirty="0" smtClean="0">
                          <a:latin typeface="微软雅黑" pitchFamily="34" charset="-122"/>
                          <a:ea typeface="微软雅黑" pitchFamily="34" charset="-122"/>
                        </a:rPr>
                        <a:t>  数据库服务器              </a:t>
                      </a: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台</a:t>
                      </a:r>
                      <a:endParaRPr lang="en-US" altLang="zh-CN" sz="1600" dirty="0" smtClean="0">
                        <a:latin typeface="微软雅黑" pitchFamily="34" charset="-122"/>
                        <a:ea typeface="微软雅黑" pitchFamily="34" charset="-122"/>
                      </a:endParaRPr>
                    </a:p>
                    <a:p>
                      <a:pPr>
                        <a:spcBef>
                          <a:spcPct val="50000"/>
                        </a:spcBef>
                        <a:defRPr/>
                      </a:pPr>
                      <a:r>
                        <a:rPr lang="zh-CN" altLang="en-US" sz="1600" dirty="0" smtClean="0">
                          <a:solidFill>
                            <a:srgbClr val="000000"/>
                          </a:solidFill>
                          <a:latin typeface="微软雅黑" pitchFamily="34" charset="-122"/>
                          <a:ea typeface="微软雅黑" pitchFamily="34" charset="-122"/>
                        </a:rPr>
                        <a:t>  搜索服务器                  </a:t>
                      </a: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台</a:t>
                      </a:r>
                      <a:endParaRPr lang="en-US" altLang="zh-CN" sz="1600" dirty="0" smtClean="0">
                        <a:solidFill>
                          <a:srgbClr val="000000"/>
                        </a:solidFill>
                        <a:latin typeface="微软雅黑" pitchFamily="34" charset="-122"/>
                        <a:ea typeface="微软雅黑" pitchFamily="34" charset="-122"/>
                      </a:endParaRPr>
                    </a:p>
                    <a:p>
                      <a:pPr>
                        <a:spcBef>
                          <a:spcPct val="50000"/>
                        </a:spcBef>
                        <a:defRPr/>
                      </a:pPr>
                      <a:r>
                        <a:rPr lang="zh-CN" altLang="en-US" sz="1600" dirty="0" smtClean="0">
                          <a:solidFill>
                            <a:srgbClr val="000000"/>
                          </a:solidFill>
                          <a:latin typeface="微软雅黑" pitchFamily="34" charset="-122"/>
                          <a:ea typeface="微软雅黑" pitchFamily="34" charset="-122"/>
                        </a:rPr>
                        <a:t>  流媒体服务器               </a:t>
                      </a: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台</a:t>
                      </a:r>
                      <a:endParaRPr lang="zh-CN" altLang="en-US" sz="1600" dirty="0">
                        <a:solidFill>
                          <a:schemeClr val="tx1">
                            <a:lumMod val="50000"/>
                            <a:lumOff val="50000"/>
                          </a:schemeClr>
                        </a:solidFill>
                        <a:latin typeface="微软雅黑" pitchFamily="34" charset="-122"/>
                        <a:ea typeface="微软雅黑" pitchFamily="34" charset="-122"/>
                      </a:endParaRPr>
                    </a:p>
                  </p:txBody>
                </p:sp>
              </p:grpSp>
              <p:sp>
                <p:nvSpPr>
                  <p:cNvPr id="41" name="流程图: 离页连接符 40"/>
                  <p:cNvSpPr/>
                  <p:nvPr/>
                </p:nvSpPr>
                <p:spPr>
                  <a:xfrm flipV="1">
                    <a:off x="3329694" y="1851670"/>
                    <a:ext cx="3518158" cy="2880320"/>
                  </a:xfrm>
                  <a:prstGeom prst="flowChartOffpageConnector">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TextBox 38"/>
                <p:cNvSpPr txBox="1"/>
                <p:nvPr/>
              </p:nvSpPr>
              <p:spPr>
                <a:xfrm>
                  <a:off x="4211960" y="2202418"/>
                  <a:ext cx="1917938" cy="369332"/>
                </a:xfrm>
                <a:prstGeom prst="rect">
                  <a:avLst/>
                </a:prstGeom>
                <a:noFill/>
              </p:spPr>
              <p:txBody>
                <a:bodyPr wrap="square" rtlCol="0">
                  <a:spAutoFit/>
                </a:bodyPr>
                <a:lstStyle/>
                <a:p>
                  <a:endParaRPr lang="zh-CN" altLang="en-US" dirty="0">
                    <a:solidFill>
                      <a:srgbClr val="FFFFFF"/>
                    </a:solidFill>
                    <a:latin typeface="微软雅黑" pitchFamily="34" charset="-122"/>
                    <a:ea typeface="微软雅黑" pitchFamily="34" charset="-122"/>
                  </a:endParaRPr>
                </a:p>
              </p:txBody>
            </p:sp>
          </p:grpSp>
          <p:cxnSp>
            <p:nvCxnSpPr>
              <p:cNvPr id="52" name="直接连接符 51"/>
              <p:cNvCxnSpPr/>
              <p:nvPr/>
            </p:nvCxnSpPr>
            <p:spPr>
              <a:xfrm>
                <a:off x="5261016" y="2139701"/>
                <a:ext cx="0" cy="2376000"/>
              </a:xfrm>
              <a:prstGeom prst="line">
                <a:avLst/>
              </a:prstGeom>
              <a:ln>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246350" y="2355726"/>
              <a:ext cx="2205970" cy="369332"/>
            </a:xfrm>
            <a:prstGeom prst="rect">
              <a:avLst/>
            </a:prstGeom>
            <a:noFill/>
          </p:spPr>
          <p:txBody>
            <a:bodyPr wrap="square" rtlCol="0">
              <a:spAutoFit/>
            </a:bodyPr>
            <a:lstStyle/>
            <a:p>
              <a:r>
                <a:rPr lang="zh-CN" altLang="en-US" dirty="0" smtClean="0">
                  <a:solidFill>
                    <a:srgbClr val="FFFFFF"/>
                  </a:solidFill>
                  <a:latin typeface="Broadway" pitchFamily="82" charset="0"/>
                  <a:ea typeface="微软雅黑" pitchFamily="34" charset="-122"/>
                </a:rPr>
                <a:t>类型       </a:t>
              </a:r>
              <a:r>
                <a:rPr lang="en-US" altLang="zh-CN" dirty="0" smtClean="0">
                  <a:solidFill>
                    <a:srgbClr val="FFFFFF"/>
                  </a:solidFill>
                  <a:latin typeface="Broadway" pitchFamily="82" charset="0"/>
                  <a:ea typeface="微软雅黑" pitchFamily="34" charset="-122"/>
                </a:rPr>
                <a:t>         </a:t>
              </a:r>
              <a:r>
                <a:rPr lang="zh-CN" altLang="en-US" dirty="0" smtClean="0">
                  <a:solidFill>
                    <a:srgbClr val="FFFFFF"/>
                  </a:solidFill>
                  <a:latin typeface="Broadway" pitchFamily="82" charset="0"/>
                  <a:ea typeface="微软雅黑" pitchFamily="34" charset="-122"/>
                </a:rPr>
                <a:t>数量</a:t>
              </a:r>
              <a:endParaRPr lang="zh-CN" altLang="en-US" dirty="0">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up)">
                                      <p:cBhvr>
                                        <p:cTn id="11" dur="500"/>
                                        <p:tgtEl>
                                          <p:spTgt spid="4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55" name="组合 45"/>
          <p:cNvGrpSpPr/>
          <p:nvPr/>
        </p:nvGrpSpPr>
        <p:grpSpPr>
          <a:xfrm>
            <a:off x="0" y="1649294"/>
            <a:ext cx="9071792" cy="432048"/>
            <a:chOff x="0" y="1563638"/>
            <a:chExt cx="9071792" cy="432048"/>
          </a:xfrm>
        </p:grpSpPr>
        <p:grpSp>
          <p:nvGrpSpPr>
            <p:cNvPr id="56" name="组合 29"/>
            <p:cNvGrpSpPr/>
            <p:nvPr/>
          </p:nvGrpSpPr>
          <p:grpSpPr>
            <a:xfrm>
              <a:off x="0" y="1563638"/>
              <a:ext cx="9071792" cy="432048"/>
              <a:chOff x="0" y="1563638"/>
              <a:chExt cx="9071792" cy="432048"/>
            </a:xfrm>
          </p:grpSpPr>
          <p:cxnSp>
            <p:nvCxnSpPr>
              <p:cNvPr id="60"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1" name="对角圆角矩形 60"/>
              <p:cNvSpPr/>
              <p:nvPr/>
            </p:nvSpPr>
            <p:spPr>
              <a:xfrm>
                <a:off x="1043608" y="1563638"/>
                <a:ext cx="3888432"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2</a:t>
                </a:r>
                <a:r>
                  <a:rPr lang="zh-CN" altLang="en-US" dirty="0" smtClean="0">
                    <a:solidFill>
                      <a:srgbClr val="00B0F0"/>
                    </a:solidFill>
                    <a:latin typeface="微软雅黑" pitchFamily="34" charset="-122"/>
                    <a:ea typeface="微软雅黑" pitchFamily="34" charset="-122"/>
                  </a:rPr>
                  <a:t>）存储设备、网络设备和宽带</a:t>
                </a:r>
                <a:endParaRPr lang="zh-CN" altLang="en-US" dirty="0">
                  <a:solidFill>
                    <a:srgbClr val="00B0F0"/>
                  </a:solidFill>
                  <a:latin typeface="微软雅黑" pitchFamily="34" charset="-122"/>
                  <a:ea typeface="微软雅黑" pitchFamily="34" charset="-122"/>
                </a:endParaRPr>
              </a:p>
            </p:txBody>
          </p:sp>
          <p:cxnSp>
            <p:nvCxnSpPr>
              <p:cNvPr id="62" name="直接连接符 61"/>
              <p:cNvCxnSpPr>
                <a:stCxn id="61" idx="0"/>
              </p:cNvCxnSpPr>
              <p:nvPr/>
            </p:nvCxnSpPr>
            <p:spPr>
              <a:xfrm>
                <a:off x="4932040" y="1779662"/>
                <a:ext cx="413975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7" name="流程图: 联系 56"/>
            <p:cNvSpPr/>
            <p:nvPr/>
          </p:nvSpPr>
          <p:spPr>
            <a:xfrm>
              <a:off x="6084168" y="163564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流程图: 联系 57"/>
            <p:cNvSpPr/>
            <p:nvPr/>
          </p:nvSpPr>
          <p:spPr>
            <a:xfrm>
              <a:off x="69842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流程图: 联系 58"/>
            <p:cNvSpPr/>
            <p:nvPr/>
          </p:nvSpPr>
          <p:spPr>
            <a:xfrm>
              <a:off x="78843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179388" y="2139702"/>
            <a:ext cx="8785225" cy="2466287"/>
            <a:chOff x="179388" y="2267049"/>
            <a:chExt cx="8785225" cy="2466287"/>
          </a:xfrm>
        </p:grpSpPr>
        <p:sp>
          <p:nvSpPr>
            <p:cNvPr id="21" name="矩形 20"/>
            <p:cNvSpPr/>
            <p:nvPr/>
          </p:nvSpPr>
          <p:spPr>
            <a:xfrm>
              <a:off x="237872" y="2787990"/>
              <a:ext cx="1246188" cy="194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a:off x="1512832" y="2789336"/>
              <a:ext cx="3271424" cy="194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矩形 22"/>
            <p:cNvSpPr/>
            <p:nvPr/>
          </p:nvSpPr>
          <p:spPr>
            <a:xfrm>
              <a:off x="4825200" y="2787773"/>
              <a:ext cx="4104456" cy="194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矩形 23"/>
            <p:cNvSpPr/>
            <p:nvPr/>
          </p:nvSpPr>
          <p:spPr>
            <a:xfrm>
              <a:off x="570616" y="4124862"/>
              <a:ext cx="595035" cy="415498"/>
            </a:xfrm>
            <a:prstGeom prst="rect">
              <a:avLst/>
            </a:prstGeom>
          </p:spPr>
          <p:txBody>
            <a:bodyPr wrap="none">
              <a:spAutoFit/>
            </a:bodyPr>
            <a:lstStyle/>
            <a:p>
              <a:pPr>
                <a:lnSpc>
                  <a:spcPct val="150000"/>
                </a:lnSpc>
                <a:defRPr/>
              </a:pPr>
              <a:r>
                <a:rPr lang="zh-CN" altLang="zh-CN" sz="1600" b="1" dirty="0" smtClean="0">
                  <a:solidFill>
                    <a:schemeClr val="bg1"/>
                  </a:solidFill>
                  <a:latin typeface="微软雅黑" pitchFamily="34" charset="-122"/>
                  <a:ea typeface="微软雅黑" pitchFamily="34" charset="-122"/>
                </a:rPr>
                <a:t>带宽</a:t>
              </a:r>
              <a:endParaRPr lang="zh-CN" altLang="en-US" b="1" dirty="0">
                <a:solidFill>
                  <a:schemeClr val="bg1"/>
                </a:solidFill>
                <a:latin typeface="+mn-ea"/>
                <a:ea typeface="+mn-ea"/>
              </a:endParaRPr>
            </a:p>
          </p:txBody>
        </p:sp>
        <p:sp>
          <p:nvSpPr>
            <p:cNvPr id="29" name="矩形 28"/>
            <p:cNvSpPr/>
            <p:nvPr/>
          </p:nvSpPr>
          <p:spPr>
            <a:xfrm>
              <a:off x="1571193" y="2972943"/>
              <a:ext cx="3127407" cy="418191"/>
            </a:xfrm>
            <a:prstGeom prst="rect">
              <a:avLst/>
            </a:prstGeom>
          </p:spPr>
          <p:txBody>
            <a:bodyPr wrap="square">
              <a:spAutoFit/>
            </a:bodyPr>
            <a:lstStyle/>
            <a:p>
              <a:pPr>
                <a:lnSpc>
                  <a:spcPct val="150000"/>
                </a:lnSpc>
                <a:defRPr/>
              </a:pPr>
              <a:r>
                <a:rPr lang="zh-CN" altLang="zh-CN" sz="1600" b="1" dirty="0" smtClean="0">
                  <a:solidFill>
                    <a:schemeClr val="bg1"/>
                  </a:solidFill>
                  <a:latin typeface="微软雅黑" pitchFamily="34" charset="-122"/>
                  <a:ea typeface="微软雅黑" pitchFamily="34" charset="-122"/>
                </a:rPr>
                <a:t>容量</a:t>
              </a:r>
              <a:r>
                <a:rPr lang="en-US" altLang="zh-CN" sz="1600" b="1" dirty="0" smtClean="0">
                  <a:solidFill>
                    <a:schemeClr val="bg1"/>
                  </a:solidFill>
                  <a:latin typeface="微软雅黑" pitchFamily="34" charset="-122"/>
                  <a:ea typeface="微软雅黑" pitchFamily="34" charset="-122"/>
                </a:rPr>
                <a:t>100T</a:t>
              </a:r>
              <a:r>
                <a:rPr lang="zh-CN" altLang="en-US" sz="1600" b="1" dirty="0" smtClean="0">
                  <a:solidFill>
                    <a:schemeClr val="bg1"/>
                  </a:solidFill>
                  <a:latin typeface="微软雅黑" pitchFamily="34" charset="-122"/>
                  <a:ea typeface="微软雅黑" pitchFamily="34" charset="-122"/>
                </a:rPr>
                <a:t>，</a:t>
              </a:r>
              <a:r>
                <a:rPr lang="zh-CN" altLang="zh-CN" sz="1600" b="1" dirty="0" smtClean="0">
                  <a:solidFill>
                    <a:schemeClr val="bg1"/>
                  </a:solidFill>
                  <a:latin typeface="微软雅黑" pitchFamily="34" charset="-122"/>
                  <a:ea typeface="微软雅黑" pitchFamily="34" charset="-122"/>
                </a:rPr>
                <a:t>中心磁盘阵列</a:t>
              </a:r>
              <a:r>
                <a:rPr lang="en-US" altLang="zh-CN" sz="1600" b="1" dirty="0" smtClean="0">
                  <a:solidFill>
                    <a:schemeClr val="bg1"/>
                  </a:solidFill>
                  <a:latin typeface="微软雅黑" pitchFamily="34" charset="-122"/>
                  <a:ea typeface="微软雅黑" pitchFamily="34" charset="-122"/>
                </a:rPr>
                <a:t>2</a:t>
              </a:r>
              <a:r>
                <a:rPr lang="zh-CN" altLang="en-US" sz="1600" b="1" dirty="0" smtClean="0">
                  <a:solidFill>
                    <a:schemeClr val="bg1"/>
                  </a:solidFill>
                  <a:latin typeface="微软雅黑" pitchFamily="34" charset="-122"/>
                  <a:ea typeface="微软雅黑" pitchFamily="34" charset="-122"/>
                </a:rPr>
                <a:t>套</a:t>
              </a:r>
              <a:endParaRPr lang="zh-CN" altLang="en-US" b="1" dirty="0">
                <a:solidFill>
                  <a:schemeClr val="bg1"/>
                </a:solidFill>
                <a:latin typeface="微软雅黑" pitchFamily="34" charset="-122"/>
                <a:ea typeface="微软雅黑" pitchFamily="34" charset="-122"/>
              </a:endParaRPr>
            </a:p>
          </p:txBody>
        </p:sp>
        <p:sp>
          <p:nvSpPr>
            <p:cNvPr id="30" name="矩形 29"/>
            <p:cNvSpPr/>
            <p:nvPr/>
          </p:nvSpPr>
          <p:spPr>
            <a:xfrm>
              <a:off x="4928273" y="2931790"/>
              <a:ext cx="3888432" cy="584775"/>
            </a:xfrm>
            <a:prstGeom prst="rect">
              <a:avLst/>
            </a:prstGeom>
          </p:spPr>
          <p:txBody>
            <a:bodyPr wrap="square">
              <a:spAutoFit/>
            </a:bodyPr>
            <a:lstStyle/>
            <a:p>
              <a:r>
                <a:rPr lang="en-US" altLang="zh-CN" sz="1600" b="1" dirty="0" smtClean="0">
                  <a:solidFill>
                    <a:schemeClr val="bg1"/>
                  </a:solidFill>
                  <a:latin typeface="微软雅黑" pitchFamily="34" charset="-122"/>
                  <a:ea typeface="微软雅黑" pitchFamily="34" charset="-122"/>
                </a:rPr>
                <a:t>50T</a:t>
              </a:r>
              <a:r>
                <a:rPr lang="zh-CN" altLang="zh-CN" sz="1600" b="1" dirty="0" smtClean="0">
                  <a:solidFill>
                    <a:schemeClr val="bg1"/>
                  </a:solidFill>
                  <a:latin typeface="微软雅黑" pitchFamily="34" charset="-122"/>
                  <a:ea typeface="微软雅黑" pitchFamily="34" charset="-122"/>
                </a:rPr>
                <a:t>作为海量资源存储，</a:t>
              </a:r>
              <a:r>
                <a:rPr lang="en-US" altLang="zh-CN" sz="1600" b="1" dirty="0" smtClean="0">
                  <a:solidFill>
                    <a:schemeClr val="bg1"/>
                  </a:solidFill>
                  <a:latin typeface="微软雅黑" pitchFamily="34" charset="-122"/>
                  <a:ea typeface="微软雅黑" pitchFamily="34" charset="-122"/>
                </a:rPr>
                <a:t>50T</a:t>
              </a:r>
              <a:r>
                <a:rPr lang="zh-CN" altLang="zh-CN" sz="1600" b="1" dirty="0" smtClean="0">
                  <a:solidFill>
                    <a:schemeClr val="bg1"/>
                  </a:solidFill>
                  <a:latin typeface="微软雅黑" pitchFamily="34" charset="-122"/>
                  <a:ea typeface="微软雅黑" pitchFamily="34" charset="-122"/>
                </a:rPr>
                <a:t>作为备份，实现两磁盘阵列间的同步、异步数据复制</a:t>
              </a:r>
              <a:endParaRPr lang="en-US" altLang="zh-CN" sz="1600" b="1" dirty="0" smtClean="0">
                <a:solidFill>
                  <a:schemeClr val="bg1"/>
                </a:solidFill>
                <a:latin typeface="微软雅黑" pitchFamily="34" charset="-122"/>
                <a:ea typeface="微软雅黑" pitchFamily="34" charset="-122"/>
              </a:endParaRPr>
            </a:p>
          </p:txBody>
        </p:sp>
        <p:cxnSp>
          <p:nvCxnSpPr>
            <p:cNvPr id="32" name="直接连接符 31"/>
            <p:cNvCxnSpPr/>
            <p:nvPr/>
          </p:nvCxnSpPr>
          <p:spPr>
            <a:xfrm>
              <a:off x="179388" y="2644874"/>
              <a:ext cx="87852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79388" y="2459137"/>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488105" y="2459137"/>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801672" y="2459137"/>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79388" y="2267049"/>
              <a:ext cx="646331" cy="369332"/>
            </a:xfrm>
            <a:prstGeom prst="rect">
              <a:avLst/>
            </a:prstGeom>
            <a:noFill/>
          </p:spPr>
          <p:txBody>
            <a:bodyPr wrap="none">
              <a:spAutoFit/>
            </a:bodyPr>
            <a:lstStyle/>
            <a:p>
              <a:pPr>
                <a:defRPr/>
              </a:pPr>
              <a:r>
                <a:rPr lang="zh-CN" altLang="en-US" dirty="0" smtClean="0">
                  <a:solidFill>
                    <a:schemeClr val="tx1">
                      <a:lumMod val="75000"/>
                      <a:lumOff val="25000"/>
                    </a:schemeClr>
                  </a:solidFill>
                  <a:latin typeface="微软雅黑" pitchFamily="34" charset="-122"/>
                  <a:ea typeface="微软雅黑" pitchFamily="34" charset="-122"/>
                </a:rPr>
                <a:t>类型</a:t>
              </a:r>
              <a:endParaRPr lang="zh-CN" altLang="en-US" dirty="0">
                <a:solidFill>
                  <a:schemeClr val="tx1">
                    <a:lumMod val="75000"/>
                    <a:lumOff val="25000"/>
                  </a:schemeClr>
                </a:solidFill>
                <a:latin typeface="微软雅黑" pitchFamily="34" charset="-122"/>
                <a:ea typeface="微软雅黑" pitchFamily="34" charset="-122"/>
              </a:endParaRPr>
            </a:p>
          </p:txBody>
        </p:sp>
        <p:cxnSp>
          <p:nvCxnSpPr>
            <p:cNvPr id="64" name="直接连接符 63"/>
            <p:cNvCxnSpPr/>
            <p:nvPr/>
          </p:nvCxnSpPr>
          <p:spPr>
            <a:xfrm>
              <a:off x="266120" y="3535150"/>
              <a:ext cx="8604000"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46256" y="4039206"/>
              <a:ext cx="8640000"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395536" y="3552566"/>
              <a:ext cx="1005403" cy="415498"/>
            </a:xfrm>
            <a:prstGeom prst="rect">
              <a:avLst/>
            </a:prstGeom>
          </p:spPr>
          <p:txBody>
            <a:bodyPr wrap="none">
              <a:spAutoFit/>
            </a:bodyPr>
            <a:lstStyle/>
            <a:p>
              <a:pPr>
                <a:lnSpc>
                  <a:spcPct val="150000"/>
                </a:lnSpc>
                <a:defRPr/>
              </a:pPr>
              <a:r>
                <a:rPr lang="zh-CN" altLang="zh-CN" sz="1600" b="1" dirty="0" smtClean="0">
                  <a:solidFill>
                    <a:schemeClr val="bg1"/>
                  </a:solidFill>
                  <a:latin typeface="微软雅黑" pitchFamily="34" charset="-122"/>
                  <a:ea typeface="微软雅黑" pitchFamily="34" charset="-122"/>
                </a:rPr>
                <a:t>网络设备</a:t>
              </a:r>
              <a:endParaRPr lang="zh-CN" altLang="en-US" b="1" dirty="0">
                <a:solidFill>
                  <a:schemeClr val="bg1"/>
                </a:solidFill>
                <a:latin typeface="+mn-ea"/>
                <a:ea typeface="+mn-ea"/>
              </a:endParaRPr>
            </a:p>
          </p:txBody>
        </p:sp>
        <p:sp>
          <p:nvSpPr>
            <p:cNvPr id="67" name="矩形 66"/>
            <p:cNvSpPr/>
            <p:nvPr/>
          </p:nvSpPr>
          <p:spPr>
            <a:xfrm>
              <a:off x="364155" y="2967137"/>
              <a:ext cx="1005403" cy="1292662"/>
            </a:xfrm>
            <a:prstGeom prst="rect">
              <a:avLst/>
            </a:prstGeom>
          </p:spPr>
          <p:txBody>
            <a:bodyPr wrap="none">
              <a:spAutoFit/>
            </a:bodyPr>
            <a:lstStyle/>
            <a:p>
              <a:pPr>
                <a:lnSpc>
                  <a:spcPct val="150000"/>
                </a:lnSpc>
                <a:defRPr/>
              </a:pPr>
              <a:r>
                <a:rPr lang="zh-CN" altLang="en-US" sz="1600" b="1" dirty="0" smtClean="0">
                  <a:solidFill>
                    <a:schemeClr val="bg1"/>
                  </a:solidFill>
                  <a:latin typeface="微软雅黑" pitchFamily="34" charset="-122"/>
                  <a:ea typeface="微软雅黑" pitchFamily="34" charset="-122"/>
                </a:rPr>
                <a:t>存储设备</a:t>
              </a:r>
              <a:endParaRPr lang="en-US" altLang="zh-CN" sz="1600" b="1" dirty="0" smtClean="0">
                <a:solidFill>
                  <a:schemeClr val="bg1"/>
                </a:solidFill>
                <a:latin typeface="微软雅黑" pitchFamily="34" charset="-122"/>
                <a:ea typeface="微软雅黑" pitchFamily="34" charset="-122"/>
              </a:endParaRPr>
            </a:p>
            <a:p>
              <a:pPr>
                <a:lnSpc>
                  <a:spcPct val="150000"/>
                </a:lnSpc>
                <a:defRPr/>
              </a:pPr>
              <a:endParaRPr lang="zh-CN" altLang="en-US" b="1" dirty="0" smtClean="0">
                <a:solidFill>
                  <a:schemeClr val="bg1"/>
                </a:solidFill>
                <a:latin typeface="微软雅黑" pitchFamily="34" charset="-122"/>
                <a:ea typeface="微软雅黑" pitchFamily="34" charset="-122"/>
              </a:endParaRPr>
            </a:p>
            <a:p>
              <a:pPr>
                <a:lnSpc>
                  <a:spcPct val="150000"/>
                </a:lnSpc>
                <a:defRPr/>
              </a:pPr>
              <a:endParaRPr lang="zh-CN" altLang="en-US" b="1" dirty="0">
                <a:solidFill>
                  <a:schemeClr val="bg1"/>
                </a:solidFill>
                <a:latin typeface="+mn-ea"/>
                <a:ea typeface="+mn-ea"/>
              </a:endParaRPr>
            </a:p>
          </p:txBody>
        </p:sp>
        <p:sp>
          <p:nvSpPr>
            <p:cNvPr id="68" name="矩形 67"/>
            <p:cNvSpPr/>
            <p:nvPr/>
          </p:nvSpPr>
          <p:spPr>
            <a:xfrm>
              <a:off x="1606024" y="3552566"/>
              <a:ext cx="3127407" cy="461665"/>
            </a:xfrm>
            <a:prstGeom prst="rect">
              <a:avLst/>
            </a:prstGeom>
          </p:spPr>
          <p:txBody>
            <a:bodyPr wrap="square">
              <a:spAutoFit/>
            </a:bodyPr>
            <a:lstStyle/>
            <a:p>
              <a:pPr>
                <a:lnSpc>
                  <a:spcPct val="150000"/>
                </a:lnSpc>
                <a:defRPr/>
              </a:pPr>
              <a:r>
                <a:rPr lang="zh-CN" altLang="zh-CN" sz="1600" b="1" dirty="0" smtClean="0">
                  <a:solidFill>
                    <a:schemeClr val="bg1"/>
                  </a:solidFill>
                  <a:latin typeface="微软雅黑" pitchFamily="34" charset="-122"/>
                  <a:ea typeface="微软雅黑" pitchFamily="34" charset="-122"/>
                </a:rPr>
                <a:t>核心交换机和光纤交换机</a:t>
              </a:r>
              <a:r>
                <a:rPr lang="en-US" altLang="zh-CN" sz="1600" b="1" dirty="0" smtClean="0">
                  <a:solidFill>
                    <a:schemeClr val="bg1"/>
                  </a:solidFill>
                  <a:latin typeface="微软雅黑" pitchFamily="34" charset="-122"/>
                  <a:ea typeface="微软雅黑" pitchFamily="34" charset="-122"/>
                </a:rPr>
                <a:t>2</a:t>
              </a:r>
              <a:r>
                <a:rPr lang="zh-CN" altLang="en-US" sz="1600" b="1" dirty="0" smtClean="0">
                  <a:solidFill>
                    <a:schemeClr val="bg1"/>
                  </a:solidFill>
                  <a:latin typeface="微软雅黑" pitchFamily="34" charset="-122"/>
                  <a:ea typeface="微软雅黑" pitchFamily="34" charset="-122"/>
                </a:rPr>
                <a:t>台</a:t>
              </a:r>
              <a:endParaRPr lang="zh-CN" altLang="en-US" b="1" dirty="0">
                <a:solidFill>
                  <a:schemeClr val="bg1"/>
                </a:solidFill>
                <a:latin typeface="微软雅黑" pitchFamily="34" charset="-122"/>
                <a:ea typeface="微软雅黑" pitchFamily="34" charset="-122"/>
              </a:endParaRPr>
            </a:p>
          </p:txBody>
        </p:sp>
        <p:sp>
          <p:nvSpPr>
            <p:cNvPr id="71" name="矩形 70"/>
            <p:cNvSpPr/>
            <p:nvPr/>
          </p:nvSpPr>
          <p:spPr>
            <a:xfrm>
              <a:off x="1602256" y="4083918"/>
              <a:ext cx="3127407" cy="584775"/>
            </a:xfrm>
            <a:prstGeom prst="rect">
              <a:avLst/>
            </a:prstGeom>
          </p:spPr>
          <p:txBody>
            <a:bodyPr wrap="square">
              <a:spAutoFit/>
            </a:bodyPr>
            <a:lstStyle/>
            <a:p>
              <a:pPr>
                <a:defRPr/>
              </a:pPr>
              <a:r>
                <a:rPr lang="zh-CN" altLang="zh-CN" sz="1600" b="1" dirty="0" smtClean="0">
                  <a:solidFill>
                    <a:schemeClr val="bg1"/>
                  </a:solidFill>
                  <a:latin typeface="微软雅黑" pitchFamily="34" charset="-122"/>
                  <a:ea typeface="微软雅黑" pitchFamily="34" charset="-122"/>
                </a:rPr>
                <a:t>赛尔网络</a:t>
              </a:r>
              <a:r>
                <a:rPr lang="en-US" altLang="zh-CN" sz="1600" b="1" dirty="0" smtClean="0">
                  <a:solidFill>
                    <a:schemeClr val="bg1"/>
                  </a:solidFill>
                  <a:latin typeface="微软雅黑" pitchFamily="34" charset="-122"/>
                  <a:ea typeface="微软雅黑" pitchFamily="34" charset="-122"/>
                </a:rPr>
                <a:t>300M</a:t>
              </a:r>
              <a:r>
                <a:rPr lang="zh-CN" altLang="zh-CN" sz="1600" b="1" dirty="0" smtClean="0">
                  <a:solidFill>
                    <a:schemeClr val="bg1"/>
                  </a:solidFill>
                  <a:latin typeface="微软雅黑" pitchFamily="34" charset="-122"/>
                  <a:ea typeface="微软雅黑" pitchFamily="34" charset="-122"/>
                </a:rPr>
                <a:t>三线（联通、电信和教育网）带宽</a:t>
              </a:r>
              <a:endParaRPr lang="zh-CN" altLang="en-US" b="1" dirty="0">
                <a:solidFill>
                  <a:schemeClr val="bg1"/>
                </a:solidFill>
                <a:latin typeface="微软雅黑" pitchFamily="34" charset="-122"/>
                <a:ea typeface="微软雅黑" pitchFamily="34" charset="-122"/>
              </a:endParaRPr>
            </a:p>
          </p:txBody>
        </p:sp>
        <p:sp>
          <p:nvSpPr>
            <p:cNvPr id="72" name="矩形 71"/>
            <p:cNvSpPr/>
            <p:nvPr/>
          </p:nvSpPr>
          <p:spPr>
            <a:xfrm>
              <a:off x="5004048" y="4142278"/>
              <a:ext cx="3888432" cy="418191"/>
            </a:xfrm>
            <a:prstGeom prst="rect">
              <a:avLst/>
            </a:prstGeom>
          </p:spPr>
          <p:txBody>
            <a:bodyPr wrap="square">
              <a:spAutoFit/>
            </a:bodyPr>
            <a:lstStyle/>
            <a:p>
              <a:pPr>
                <a:lnSpc>
                  <a:spcPct val="150000"/>
                </a:lnSpc>
              </a:pPr>
              <a:r>
                <a:rPr lang="zh-CN" altLang="zh-CN" sz="1600" b="1" dirty="0" smtClean="0">
                  <a:solidFill>
                    <a:schemeClr val="bg1"/>
                  </a:solidFill>
                  <a:latin typeface="微软雅黑" pitchFamily="34" charset="-122"/>
                  <a:ea typeface="微软雅黑" pitchFamily="34" charset="-122"/>
                </a:rPr>
                <a:t>保证用户的高速访问</a:t>
              </a:r>
              <a:endParaRPr lang="zh-CN" altLang="en-US" sz="1600" b="1" dirty="0" smtClean="0">
                <a:solidFill>
                  <a:schemeClr val="bg1"/>
                </a:solidFill>
                <a:latin typeface="微软雅黑" pitchFamily="34" charset="-122"/>
                <a:ea typeface="微软雅黑" pitchFamily="34" charset="-122"/>
              </a:endParaRPr>
            </a:p>
          </p:txBody>
        </p:sp>
        <p:sp>
          <p:nvSpPr>
            <p:cNvPr id="76" name="矩形 75"/>
            <p:cNvSpPr/>
            <p:nvPr/>
          </p:nvSpPr>
          <p:spPr>
            <a:xfrm>
              <a:off x="5004048" y="3566214"/>
              <a:ext cx="3888432" cy="461665"/>
            </a:xfrm>
            <a:prstGeom prst="rect">
              <a:avLst/>
            </a:prstGeom>
          </p:spPr>
          <p:txBody>
            <a:bodyPr wrap="square">
              <a:spAutoFit/>
            </a:bodyPr>
            <a:lstStyle/>
            <a:p>
              <a:pPr>
                <a:lnSpc>
                  <a:spcPct val="150000"/>
                </a:lnSpc>
              </a:pPr>
              <a:r>
                <a:rPr lang="zh-CN" altLang="zh-CN" sz="1600" b="1" dirty="0" smtClean="0">
                  <a:solidFill>
                    <a:schemeClr val="bg1"/>
                  </a:solidFill>
                  <a:latin typeface="微软雅黑" pitchFamily="34" charset="-122"/>
                  <a:ea typeface="微软雅黑" pitchFamily="34" charset="-122"/>
                </a:rPr>
                <a:t>保证各服务器和存储设备数据读取速度</a:t>
              </a:r>
              <a:endParaRPr lang="zh-CN" altLang="en-US" sz="1600" b="1" dirty="0" smtClean="0">
                <a:solidFill>
                  <a:schemeClr val="bg1"/>
                </a:solidFill>
                <a:latin typeface="微软雅黑" pitchFamily="34" charset="-122"/>
                <a:ea typeface="微软雅黑" pitchFamily="34" charset="-122"/>
              </a:endParaRPr>
            </a:p>
          </p:txBody>
        </p:sp>
        <p:sp>
          <p:nvSpPr>
            <p:cNvPr id="77" name="TextBox 76"/>
            <p:cNvSpPr txBox="1"/>
            <p:nvPr/>
          </p:nvSpPr>
          <p:spPr>
            <a:xfrm>
              <a:off x="1547664" y="2314782"/>
              <a:ext cx="646331" cy="369332"/>
            </a:xfrm>
            <a:prstGeom prst="rect">
              <a:avLst/>
            </a:prstGeom>
            <a:noFill/>
          </p:spPr>
          <p:txBody>
            <a:bodyPr wrap="none">
              <a:spAutoFit/>
            </a:bodyPr>
            <a:lstStyle/>
            <a:p>
              <a:pPr>
                <a:defRPr/>
              </a:pPr>
              <a:r>
                <a:rPr lang="zh-CN" altLang="en-US" dirty="0" smtClean="0">
                  <a:solidFill>
                    <a:schemeClr val="tx1">
                      <a:lumMod val="75000"/>
                      <a:lumOff val="25000"/>
                    </a:schemeClr>
                  </a:solidFill>
                  <a:latin typeface="微软雅黑" pitchFamily="34" charset="-122"/>
                  <a:ea typeface="微软雅黑" pitchFamily="34" charset="-122"/>
                </a:rPr>
                <a:t>产品</a:t>
              </a:r>
              <a:endParaRPr lang="zh-CN" altLang="en-US" dirty="0">
                <a:solidFill>
                  <a:schemeClr val="tx1">
                    <a:lumMod val="75000"/>
                    <a:lumOff val="25000"/>
                  </a:schemeClr>
                </a:solidFill>
                <a:latin typeface="微软雅黑" pitchFamily="34" charset="-122"/>
                <a:ea typeface="微软雅黑" pitchFamily="34" charset="-122"/>
              </a:endParaRPr>
            </a:p>
          </p:txBody>
        </p:sp>
        <p:cxnSp>
          <p:nvCxnSpPr>
            <p:cNvPr id="78" name="直接连接符 77"/>
            <p:cNvCxnSpPr/>
            <p:nvPr/>
          </p:nvCxnSpPr>
          <p:spPr>
            <a:xfrm>
              <a:off x="8964488" y="2455030"/>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860032" y="2283718"/>
              <a:ext cx="646331" cy="369332"/>
            </a:xfrm>
            <a:prstGeom prst="rect">
              <a:avLst/>
            </a:prstGeom>
            <a:noFill/>
          </p:spPr>
          <p:txBody>
            <a:bodyPr wrap="none">
              <a:spAutoFit/>
            </a:bodyPr>
            <a:lstStyle/>
            <a:p>
              <a:pPr>
                <a:defRPr/>
              </a:pPr>
              <a:r>
                <a:rPr lang="zh-CN" altLang="en-US" dirty="0" smtClean="0">
                  <a:solidFill>
                    <a:schemeClr val="tx1">
                      <a:lumMod val="75000"/>
                      <a:lumOff val="25000"/>
                    </a:schemeClr>
                  </a:solidFill>
                  <a:latin typeface="微软雅黑" pitchFamily="34" charset="-122"/>
                  <a:ea typeface="微软雅黑" pitchFamily="34" charset="-122"/>
                </a:rPr>
                <a:t>说明</a:t>
              </a:r>
              <a:endParaRPr lang="zh-CN" altLang="en-US" dirty="0">
                <a:solidFill>
                  <a:schemeClr val="tx1">
                    <a:lumMod val="75000"/>
                    <a:lumOff val="25000"/>
                  </a:schemeClr>
                </a:solidFill>
                <a:latin typeface="微软雅黑" pitchFamily="34" charset="-122"/>
                <a:ea typeface="微软雅黑" pitchFamily="34" charset="-122"/>
              </a:endParaRPr>
            </a:p>
          </p:txBody>
        </p:sp>
      </p:grpSp>
      <p:grpSp>
        <p:nvGrpSpPr>
          <p:cNvPr id="81" name="组合 75"/>
          <p:cNvGrpSpPr/>
          <p:nvPr/>
        </p:nvGrpSpPr>
        <p:grpSpPr>
          <a:xfrm>
            <a:off x="-86622" y="288624"/>
            <a:ext cx="2599610" cy="702787"/>
            <a:chOff x="-86622" y="288624"/>
            <a:chExt cx="2599610" cy="702787"/>
          </a:xfrm>
        </p:grpSpPr>
        <p:sp>
          <p:nvSpPr>
            <p:cNvPr id="82"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TextBox 83"/>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85" name="TextBox 84"/>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86"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8" name="Rectangle 7"/>
          <p:cNvSpPr txBox="1">
            <a:spLocks noChangeArrowheads="1"/>
          </p:cNvSpPr>
          <p:nvPr/>
        </p:nvSpPr>
        <p:spPr bwMode="auto">
          <a:xfrm>
            <a:off x="460375" y="1006815"/>
            <a:ext cx="8143875" cy="495328"/>
          </a:xfrm>
          <a:prstGeom prst="rect">
            <a:avLst/>
          </a:prstGeom>
          <a:noFill/>
          <a:ln>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50000"/>
              </a:lnSpc>
              <a:spcBef>
                <a:spcPct val="50000"/>
              </a:spcBef>
              <a:spcAft>
                <a:spcPts val="0"/>
              </a:spcAft>
              <a:buClrTx/>
              <a:buSzTx/>
              <a:buFont typeface="Arial" pitchFamily="34" charset="0"/>
              <a:buNone/>
              <a:tabLst/>
              <a:defRPr/>
            </a:pPr>
            <a:r>
              <a:rPr kumimoji="0" lang="zh-CN" altLang="en-US" sz="2000" b="0" i="0" u="none" strike="noStrike" kern="1200" cap="none" spc="0" normalizeH="0" baseline="0" noProof="0" smtClean="0">
                <a:ln>
                  <a:noFill/>
                </a:ln>
                <a:solidFill>
                  <a:schemeClr val="tx1">
                    <a:lumMod val="75000"/>
                    <a:lumOff val="25000"/>
                  </a:schemeClr>
                </a:solidFill>
                <a:effectLst/>
                <a:uLnTx/>
                <a:uFillTx/>
                <a:latin typeface="Broadway" pitchFamily="82" charset="0"/>
                <a:ea typeface="+mn-ea"/>
                <a:cs typeface="+mn-cs"/>
              </a:rPr>
              <a:t> </a:t>
            </a:r>
            <a:r>
              <a:rPr kumimoji="0" lang="en-US" altLang="zh-CN" sz="2000" b="0" i="0" u="none" strike="noStrike" kern="1200" cap="none" spc="0" normalizeH="0" baseline="0" noProof="0" smtClean="0">
                <a:ln>
                  <a:noFill/>
                </a:ln>
                <a:solidFill>
                  <a:schemeClr val="tx1">
                    <a:lumMod val="75000"/>
                    <a:lumOff val="25000"/>
                  </a:schemeClr>
                </a:solidFill>
                <a:effectLst/>
                <a:uLnTx/>
                <a:uFillTx/>
                <a:latin typeface="Broadway" pitchFamily="82" charset="0"/>
                <a:ea typeface="+mn-ea"/>
                <a:cs typeface="+mn-cs"/>
              </a:rPr>
              <a:t>1. </a:t>
            </a:r>
            <a:r>
              <a:rPr kumimoji="0" lang="zh-CN" altLang="en-US" sz="1800" b="1" i="0" u="none" strike="noStrike" kern="1200" cap="none" spc="0" normalizeH="0" baseline="0" noProof="0" smtClean="0">
                <a:ln>
                  <a:noFill/>
                </a:ln>
                <a:solidFill>
                  <a:schemeClr val="tx1">
                    <a:lumMod val="75000"/>
                    <a:lumOff val="25000"/>
                  </a:schemeClr>
                </a:solidFill>
                <a:effectLst/>
                <a:uLnTx/>
                <a:uFillTx/>
                <a:latin typeface="微软雅黑" pitchFamily="34" charset="-122"/>
                <a:ea typeface="微软雅黑" pitchFamily="34" charset="-122"/>
                <a:cs typeface="+mn-cs"/>
              </a:rPr>
              <a:t>软硬件环境建设与平台优化工作       </a:t>
            </a:r>
            <a:r>
              <a:rPr kumimoji="0" lang="en-US" altLang="zh-CN" sz="1800" b="1" i="0" u="none" strike="noStrike" kern="1200" cap="none" spc="0" normalizeH="0" baseline="0" noProof="0" smtClean="0">
                <a:ln>
                  <a:noFill/>
                </a:ln>
                <a:solidFill>
                  <a:schemeClr val="tx1">
                    <a:lumMod val="75000"/>
                    <a:lumOff val="25000"/>
                  </a:schemeClr>
                </a:solidFill>
                <a:effectLst/>
                <a:uLnTx/>
                <a:uFillTx/>
                <a:latin typeface="微软雅黑" pitchFamily="34" charset="-122"/>
                <a:ea typeface="微软雅黑" pitchFamily="34" charset="-122"/>
                <a:cs typeface="+mn-cs"/>
              </a:rPr>
              <a:t>  </a:t>
            </a:r>
            <a:endParaRPr kumimoji="0" lang="en-US" altLang="zh-CN" sz="1800" b="1"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grpSp>
        <p:nvGrpSpPr>
          <p:cNvPr id="5" name="组合 45"/>
          <p:cNvGrpSpPr/>
          <p:nvPr/>
        </p:nvGrpSpPr>
        <p:grpSpPr>
          <a:xfrm>
            <a:off x="0" y="1670478"/>
            <a:ext cx="9071792" cy="432048"/>
            <a:chOff x="0" y="1563638"/>
            <a:chExt cx="9071792" cy="432048"/>
          </a:xfrm>
        </p:grpSpPr>
        <p:grpSp>
          <p:nvGrpSpPr>
            <p:cNvPr id="6" name="组合 29"/>
            <p:cNvGrpSpPr/>
            <p:nvPr/>
          </p:nvGrpSpPr>
          <p:grpSpPr>
            <a:xfrm>
              <a:off x="0" y="1563638"/>
              <a:ext cx="9071792" cy="432048"/>
              <a:chOff x="0" y="1563638"/>
              <a:chExt cx="9071792" cy="432048"/>
            </a:xfrm>
          </p:grpSpPr>
          <p:cxnSp>
            <p:nvCxnSpPr>
              <p:cNvPr id="31"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对角圆角矩形 31"/>
              <p:cNvSpPr/>
              <p:nvPr/>
            </p:nvSpPr>
            <p:spPr>
              <a:xfrm>
                <a:off x="1043607" y="1563638"/>
                <a:ext cx="1872000"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3</a:t>
                </a:r>
                <a:r>
                  <a:rPr lang="zh-CN" altLang="en-US" dirty="0" smtClean="0">
                    <a:solidFill>
                      <a:srgbClr val="00B0F0"/>
                    </a:solidFill>
                    <a:latin typeface="微软雅黑" pitchFamily="34" charset="-122"/>
                    <a:ea typeface="微软雅黑" pitchFamily="34" charset="-122"/>
                  </a:rPr>
                  <a:t>）软件配置</a:t>
                </a:r>
                <a:endParaRPr lang="zh-CN" altLang="en-US" dirty="0">
                  <a:solidFill>
                    <a:srgbClr val="00B0F0"/>
                  </a:solidFill>
                  <a:latin typeface="微软雅黑" pitchFamily="34" charset="-122"/>
                  <a:ea typeface="微软雅黑" pitchFamily="34" charset="-122"/>
                </a:endParaRPr>
              </a:p>
            </p:txBody>
          </p:sp>
          <p:cxnSp>
            <p:nvCxnSpPr>
              <p:cNvPr id="33" name="直接连接符 32"/>
              <p:cNvCxnSpPr>
                <a:stCxn id="32" idx="0"/>
              </p:cNvCxnSpPr>
              <p:nvPr/>
            </p:nvCxnSpPr>
            <p:spPr>
              <a:xfrm>
                <a:off x="2915607" y="1779662"/>
                <a:ext cx="615618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 name="流程图: 联系 27"/>
            <p:cNvSpPr/>
            <p:nvPr/>
          </p:nvSpPr>
          <p:spPr>
            <a:xfrm>
              <a:off x="6084168" y="163564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联系 28"/>
            <p:cNvSpPr/>
            <p:nvPr/>
          </p:nvSpPr>
          <p:spPr>
            <a:xfrm>
              <a:off x="69842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联系 29"/>
            <p:cNvSpPr/>
            <p:nvPr/>
          </p:nvSpPr>
          <p:spPr>
            <a:xfrm>
              <a:off x="78843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467544" y="2355726"/>
            <a:ext cx="3312368" cy="2031325"/>
          </a:xfrm>
          <a:prstGeom prst="rect">
            <a:avLst/>
          </a:prstGeom>
          <a:noFill/>
        </p:spPr>
        <p:txBody>
          <a:bodyPr wrap="square" rtlCol="0">
            <a:spAutoFit/>
          </a:bodyPr>
          <a:lstStyle/>
          <a:p>
            <a:pPr>
              <a:lnSpc>
                <a:spcPct val="150000"/>
              </a:lnSpc>
            </a:pPr>
            <a:r>
              <a:rPr lang="zh-CN" altLang="en-US" dirty="0" smtClean="0">
                <a:latin typeface="微软雅黑" pitchFamily="34" charset="-122"/>
                <a:ea typeface="微软雅黑" pitchFamily="34" charset="-122"/>
              </a:rPr>
              <a:t>总中心软件环境：服务器采用正版操作系统和数据库，以及其他服务端程序 ，共计金额</a:t>
            </a:r>
            <a:r>
              <a:rPr lang="en-US" altLang="zh-CN" dirty="0" smtClean="0">
                <a:latin typeface="微软雅黑" pitchFamily="34" charset="-122"/>
                <a:ea typeface="微软雅黑" pitchFamily="34" charset="-122"/>
              </a:rPr>
              <a:t>200</a:t>
            </a:r>
            <a:r>
              <a:rPr lang="zh-CN" altLang="en-US" dirty="0" smtClean="0">
                <a:latin typeface="微软雅黑" pitchFamily="34" charset="-122"/>
                <a:ea typeface="微软雅黑" pitchFamily="34" charset="-122"/>
              </a:rPr>
              <a:t>万元。             </a:t>
            </a:r>
          </a:p>
          <a:p>
            <a:endParaRPr lang="zh-CN" altLang="en-US" dirty="0">
              <a:latin typeface="微软雅黑" pitchFamily="34" charset="-122"/>
              <a:ea typeface="微软雅黑" pitchFamily="34" charset="-122"/>
            </a:endParaRPr>
          </a:p>
        </p:txBody>
      </p:sp>
      <p:grpSp>
        <p:nvGrpSpPr>
          <p:cNvPr id="7" name="组合 43"/>
          <p:cNvGrpSpPr/>
          <p:nvPr/>
        </p:nvGrpSpPr>
        <p:grpSpPr>
          <a:xfrm>
            <a:off x="3707904" y="2030517"/>
            <a:ext cx="5040560" cy="2629464"/>
            <a:chOff x="4469282" y="2139701"/>
            <a:chExt cx="3518158" cy="2629464"/>
          </a:xfrm>
        </p:grpSpPr>
        <p:grpSp>
          <p:nvGrpSpPr>
            <p:cNvPr id="9" name="组合 52"/>
            <p:cNvGrpSpPr/>
            <p:nvPr/>
          </p:nvGrpSpPr>
          <p:grpSpPr>
            <a:xfrm>
              <a:off x="4469282" y="2139701"/>
              <a:ext cx="3518158" cy="2629464"/>
              <a:chOff x="3471750" y="2139701"/>
              <a:chExt cx="3518158" cy="2629464"/>
            </a:xfrm>
          </p:grpSpPr>
          <p:grpSp>
            <p:nvGrpSpPr>
              <p:cNvPr id="15" name="组合 54"/>
              <p:cNvGrpSpPr/>
              <p:nvPr/>
            </p:nvGrpSpPr>
            <p:grpSpPr>
              <a:xfrm>
                <a:off x="3471750" y="2139701"/>
                <a:ext cx="3518158" cy="2629464"/>
                <a:chOff x="3327734" y="1851669"/>
                <a:chExt cx="3518158" cy="3187230"/>
              </a:xfrm>
            </p:grpSpPr>
            <p:grpSp>
              <p:nvGrpSpPr>
                <p:cNvPr id="16" name="组合 52"/>
                <p:cNvGrpSpPr/>
                <p:nvPr/>
              </p:nvGrpSpPr>
              <p:grpSpPr>
                <a:xfrm>
                  <a:off x="3327734" y="1851669"/>
                  <a:ext cx="3518158" cy="3187230"/>
                  <a:chOff x="3329694" y="1851669"/>
                  <a:chExt cx="3518158" cy="3187230"/>
                </a:xfrm>
              </p:grpSpPr>
              <p:grpSp>
                <p:nvGrpSpPr>
                  <p:cNvPr id="17" name="组合 51"/>
                  <p:cNvGrpSpPr/>
                  <p:nvPr/>
                </p:nvGrpSpPr>
                <p:grpSpPr>
                  <a:xfrm>
                    <a:off x="3329694" y="1851671"/>
                    <a:ext cx="3518158" cy="3065165"/>
                    <a:chOff x="3329694" y="1851671"/>
                    <a:chExt cx="3518158" cy="3065165"/>
                  </a:xfrm>
                </p:grpSpPr>
                <p:sp>
                  <p:nvSpPr>
                    <p:cNvPr id="42" name="流程图: 离页连接符 46"/>
                    <p:cNvSpPr/>
                    <p:nvPr/>
                  </p:nvSpPr>
                  <p:spPr>
                    <a:xfrm flipV="1">
                      <a:off x="3329694" y="1851671"/>
                      <a:ext cx="3518158" cy="648071"/>
                    </a:xfrm>
                    <a:custGeom>
                      <a:avLst/>
                      <a:gdLst/>
                      <a:ahLst/>
                      <a:cxnLst/>
                      <a:rect l="l" t="t" r="r" b="b"/>
                      <a:pathLst>
                        <a:path w="3518158" h="648071">
                          <a:moveTo>
                            <a:pt x="1759079" y="648071"/>
                          </a:moveTo>
                          <a:lnTo>
                            <a:pt x="3518158" y="72007"/>
                          </a:lnTo>
                          <a:lnTo>
                            <a:pt x="3518158" y="0"/>
                          </a:lnTo>
                          <a:lnTo>
                            <a:pt x="0" y="0"/>
                          </a:lnTo>
                          <a:lnTo>
                            <a:pt x="0" y="72007"/>
                          </a:lnTo>
                          <a:close/>
                        </a:path>
                      </a:pathLst>
                    </a:custGeom>
                    <a:solidFill>
                      <a:srgbClr val="00B0F0"/>
                    </a:solid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TextBox 42"/>
                    <p:cNvSpPr txBox="1"/>
                    <p:nvPr/>
                  </p:nvSpPr>
                  <p:spPr>
                    <a:xfrm>
                      <a:off x="3446060" y="2715766"/>
                      <a:ext cx="3351532" cy="2201070"/>
                    </a:xfrm>
                    <a:prstGeom prst="rect">
                      <a:avLst/>
                    </a:prstGeom>
                    <a:noFill/>
                  </p:spPr>
                  <p:txBody>
                    <a:bodyPr wrap="square" rtlCol="0">
                      <a:spAutoFit/>
                    </a:bodyPr>
                    <a:lstStyle/>
                    <a:p>
                      <a:pPr>
                        <a:spcBef>
                          <a:spcPct val="50000"/>
                        </a:spcBef>
                        <a:defRPr/>
                      </a:pPr>
                      <a:r>
                        <a:rPr lang="zh-CN" altLang="en-US" sz="1600" dirty="0" smtClean="0">
                          <a:latin typeface="微软雅黑" pitchFamily="34" charset="-122"/>
                          <a:ea typeface="微软雅黑" pitchFamily="34" charset="-122"/>
                        </a:rPr>
                        <a:t>服务器正版操作系统           </a:t>
                      </a:r>
                      <a:r>
                        <a:rPr lang="en-US" altLang="zh-CN" sz="1600" dirty="0" smtClean="0">
                          <a:latin typeface="微软雅黑" pitchFamily="34" charset="-122"/>
                          <a:ea typeface="微软雅黑" pitchFamily="34" charset="-122"/>
                        </a:rPr>
                        <a:t>Windows Server 2008</a:t>
                      </a:r>
                    </a:p>
                    <a:p>
                      <a:pPr>
                        <a:spcBef>
                          <a:spcPct val="50000"/>
                        </a:spcBef>
                        <a:defRPr/>
                      </a:pPr>
                      <a:r>
                        <a:rPr lang="zh-CN" altLang="en-US" sz="1600" dirty="0" smtClean="0">
                          <a:latin typeface="微软雅黑" pitchFamily="34" charset="-122"/>
                          <a:ea typeface="微软雅黑" pitchFamily="34" charset="-122"/>
                        </a:rPr>
                        <a:t>数据库软件                        </a:t>
                      </a:r>
                      <a:r>
                        <a:rPr lang="en-US" altLang="zh-CN" sz="1600" dirty="0" smtClean="0">
                          <a:latin typeface="微软雅黑" pitchFamily="34" charset="-122"/>
                          <a:ea typeface="微软雅黑" pitchFamily="34" charset="-122"/>
                        </a:rPr>
                        <a:t>SQL Server 2008</a:t>
                      </a:r>
                    </a:p>
                    <a:p>
                      <a:pPr>
                        <a:spcBef>
                          <a:spcPct val="50000"/>
                        </a:spcBef>
                        <a:defRPr/>
                      </a:pPr>
                      <a:r>
                        <a:rPr lang="zh-CN" altLang="en-US" sz="1600" dirty="0" smtClean="0">
                          <a:latin typeface="微软雅黑" pitchFamily="34" charset="-122"/>
                          <a:ea typeface="微软雅黑" pitchFamily="34" charset="-122"/>
                        </a:rPr>
                        <a:t>搜索服务器                        海量搜索引擎</a:t>
                      </a:r>
                      <a:endParaRPr lang="en-US" altLang="zh-CN" sz="1600" dirty="0" smtClean="0">
                        <a:latin typeface="微软雅黑" pitchFamily="34" charset="-122"/>
                        <a:ea typeface="微软雅黑" pitchFamily="34" charset="-122"/>
                      </a:endParaRPr>
                    </a:p>
                    <a:p>
                      <a:pPr>
                        <a:spcBef>
                          <a:spcPct val="50000"/>
                        </a:spcBef>
                        <a:defRPr/>
                      </a:pPr>
                      <a:r>
                        <a:rPr lang="zh-CN" altLang="en-US" sz="1600" dirty="0" smtClean="0">
                          <a:latin typeface="微软雅黑" pitchFamily="34" charset="-122"/>
                          <a:ea typeface="微软雅黑" pitchFamily="34" charset="-122"/>
                        </a:rPr>
                        <a:t>网站流量统计工具              </a:t>
                      </a:r>
                      <a:r>
                        <a:rPr lang="en-US" altLang="zh-CN" sz="1600" dirty="0" smtClean="0">
                          <a:latin typeface="微软雅黑" pitchFamily="34" charset="-122"/>
                          <a:ea typeface="微软雅黑" pitchFamily="34" charset="-122"/>
                        </a:rPr>
                        <a:t>CNZZ</a:t>
                      </a:r>
                    </a:p>
                    <a:p>
                      <a:pPr>
                        <a:spcBef>
                          <a:spcPct val="50000"/>
                        </a:spcBef>
                        <a:defRPr/>
                      </a:pPr>
                      <a:r>
                        <a:rPr lang="zh-CN" altLang="en-US" sz="1600" dirty="0" smtClean="0">
                          <a:latin typeface="微软雅黑" pitchFamily="34" charset="-122"/>
                          <a:ea typeface="微软雅黑" pitchFamily="34" charset="-122"/>
                        </a:rPr>
                        <a:t>源代码保护工具                  源代码加密程序</a:t>
                      </a:r>
                    </a:p>
                  </p:txBody>
                </p:sp>
              </p:grpSp>
              <p:sp>
                <p:nvSpPr>
                  <p:cNvPr id="41" name="流程图: 离页连接符 40"/>
                  <p:cNvSpPr/>
                  <p:nvPr/>
                </p:nvSpPr>
                <p:spPr>
                  <a:xfrm flipV="1">
                    <a:off x="3329694" y="1851669"/>
                    <a:ext cx="3518158" cy="3187230"/>
                  </a:xfrm>
                  <a:prstGeom prst="flowChartOffpageConnector">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TextBox 38"/>
                <p:cNvSpPr txBox="1"/>
                <p:nvPr/>
              </p:nvSpPr>
              <p:spPr>
                <a:xfrm>
                  <a:off x="4211960" y="2202418"/>
                  <a:ext cx="1917938" cy="369332"/>
                </a:xfrm>
                <a:prstGeom prst="rect">
                  <a:avLst/>
                </a:prstGeom>
                <a:noFill/>
              </p:spPr>
              <p:txBody>
                <a:bodyPr wrap="square" rtlCol="0">
                  <a:spAutoFit/>
                </a:bodyPr>
                <a:lstStyle/>
                <a:p>
                  <a:endParaRPr lang="zh-CN" altLang="en-US" dirty="0">
                    <a:solidFill>
                      <a:srgbClr val="FFFFFF"/>
                    </a:solidFill>
                    <a:latin typeface="微软雅黑" pitchFamily="34" charset="-122"/>
                    <a:ea typeface="微软雅黑" pitchFamily="34" charset="-122"/>
                  </a:endParaRPr>
                </a:p>
              </p:txBody>
            </p:sp>
          </p:grpSp>
          <p:cxnSp>
            <p:nvCxnSpPr>
              <p:cNvPr id="52" name="直接连接符 51"/>
              <p:cNvCxnSpPr/>
              <p:nvPr/>
            </p:nvCxnSpPr>
            <p:spPr>
              <a:xfrm>
                <a:off x="5261016" y="2139701"/>
                <a:ext cx="0" cy="2376000"/>
              </a:xfrm>
              <a:prstGeom prst="line">
                <a:avLst/>
              </a:prstGeom>
              <a:ln>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246350" y="2355726"/>
              <a:ext cx="2205970" cy="369332"/>
            </a:xfrm>
            <a:prstGeom prst="rect">
              <a:avLst/>
            </a:prstGeom>
            <a:noFill/>
          </p:spPr>
          <p:txBody>
            <a:bodyPr wrap="square" rtlCol="0">
              <a:spAutoFit/>
            </a:bodyPr>
            <a:lstStyle/>
            <a:p>
              <a:r>
                <a:rPr lang="zh-CN" altLang="en-US" dirty="0" smtClean="0">
                  <a:solidFill>
                    <a:srgbClr val="FFFFFF"/>
                  </a:solidFill>
                  <a:latin typeface="Broadway" pitchFamily="82" charset="0"/>
                  <a:ea typeface="微软雅黑" pitchFamily="34" charset="-122"/>
                </a:rPr>
                <a:t>类型       </a:t>
              </a:r>
              <a:r>
                <a:rPr lang="en-US" altLang="zh-CN" dirty="0" smtClean="0">
                  <a:solidFill>
                    <a:srgbClr val="FFFFFF"/>
                  </a:solidFill>
                  <a:latin typeface="Broadway" pitchFamily="82" charset="0"/>
                  <a:ea typeface="微软雅黑" pitchFamily="34" charset="-122"/>
                </a:rPr>
                <a:t>                     </a:t>
              </a:r>
              <a:r>
                <a:rPr lang="zh-CN" altLang="en-US" dirty="0" smtClean="0">
                  <a:solidFill>
                    <a:srgbClr val="FFFFFF"/>
                  </a:solidFill>
                  <a:latin typeface="Broadway" pitchFamily="82" charset="0"/>
                  <a:ea typeface="微软雅黑" pitchFamily="34" charset="-122"/>
                </a:rPr>
                <a:t>产品</a:t>
              </a:r>
              <a:endParaRPr lang="zh-CN" altLang="en-US" dirty="0">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up)">
                                      <p:cBhvr>
                                        <p:cTn id="11" dur="500"/>
                                        <p:tgtEl>
                                          <p:spTgt spid="4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467544" y="2287486"/>
            <a:ext cx="3600400" cy="2446824"/>
          </a:xfrm>
          <a:prstGeom prst="rect">
            <a:avLst/>
          </a:prstGeom>
          <a:noFill/>
        </p:spPr>
        <p:txBody>
          <a:bodyPr wrap="square" rtlCol="0">
            <a:spAutoFit/>
          </a:bodyPr>
          <a:lstStyle/>
          <a:p>
            <a:pPr>
              <a:lnSpc>
                <a:spcPct val="150000"/>
              </a:lnSpc>
            </a:pPr>
            <a:r>
              <a:rPr lang="zh-CN" altLang="en-US" dirty="0" smtClean="0">
                <a:latin typeface="微软雅黑" pitchFamily="34" charset="-122"/>
                <a:ea typeface="微软雅黑" pitchFamily="34" charset="-122"/>
              </a:rPr>
              <a:t>为每个分中心提供价值</a:t>
            </a:r>
            <a:r>
              <a:rPr lang="en-US" altLang="zh-CN" dirty="0" smtClean="0">
                <a:latin typeface="微软雅黑" pitchFamily="34" charset="-122"/>
                <a:ea typeface="微软雅黑" pitchFamily="34" charset="-122"/>
              </a:rPr>
              <a:t>30</a:t>
            </a:r>
            <a:r>
              <a:rPr lang="zh-CN" altLang="en-US" dirty="0" smtClean="0">
                <a:latin typeface="微软雅黑" pitchFamily="34" charset="-122"/>
                <a:ea typeface="微软雅黑" pitchFamily="34" charset="-122"/>
              </a:rPr>
              <a:t>万元的分中心软件系统及相关工具（离线编目工具、导入导出工具）和价值</a:t>
            </a:r>
            <a:r>
              <a:rPr lang="en-US" altLang="zh-CN" dirty="0" smtClean="0">
                <a:latin typeface="微软雅黑" pitchFamily="34" charset="-122"/>
                <a:ea typeface="微软雅黑" pitchFamily="34" charset="-122"/>
              </a:rPr>
              <a:t>10</a:t>
            </a:r>
            <a:r>
              <a:rPr lang="zh-CN" altLang="en-US" dirty="0" smtClean="0">
                <a:latin typeface="微软雅黑" pitchFamily="34" charset="-122"/>
                <a:ea typeface="微软雅黑" pitchFamily="34" charset="-122"/>
              </a:rPr>
              <a:t>万元的</a:t>
            </a:r>
            <a:r>
              <a:rPr lang="en-US" altLang="zh-CN" dirty="0" smtClean="0">
                <a:latin typeface="微软雅黑" pitchFamily="34" charset="-122"/>
                <a:ea typeface="微软雅黑" pitchFamily="34" charset="-122"/>
              </a:rPr>
              <a:t>10</a:t>
            </a:r>
            <a:r>
              <a:rPr lang="zh-CN" altLang="en-US" dirty="0" smtClean="0">
                <a:latin typeface="微软雅黑" pitchFamily="34" charset="-122"/>
                <a:ea typeface="微软雅黑" pitchFamily="34" charset="-122"/>
              </a:rPr>
              <a:t>套智能制课工具，共计价值超过</a:t>
            </a:r>
            <a:r>
              <a:rPr lang="en-US" altLang="zh-CN" dirty="0" smtClean="0">
                <a:latin typeface="微软雅黑" pitchFamily="34" charset="-122"/>
                <a:ea typeface="微软雅黑" pitchFamily="34" charset="-122"/>
              </a:rPr>
              <a:t>4000</a:t>
            </a:r>
            <a:r>
              <a:rPr lang="zh-CN" altLang="en-US" dirty="0" smtClean="0">
                <a:latin typeface="微软雅黑" pitchFamily="34" charset="-122"/>
                <a:ea typeface="微软雅黑" pitchFamily="34" charset="-122"/>
              </a:rPr>
              <a:t>万元以上。        </a:t>
            </a:r>
          </a:p>
          <a:p>
            <a:endParaRPr lang="zh-CN" altLang="en-US" dirty="0">
              <a:solidFill>
                <a:schemeClr val="tx1">
                  <a:lumMod val="50000"/>
                  <a:lumOff val="50000"/>
                </a:schemeClr>
              </a:solidFill>
              <a:latin typeface="微软雅黑" pitchFamily="34" charset="-122"/>
              <a:ea typeface="微软雅黑" pitchFamily="34" charset="-122"/>
            </a:endParaRPr>
          </a:p>
        </p:txBody>
      </p:sp>
      <p:grpSp>
        <p:nvGrpSpPr>
          <p:cNvPr id="50" name="组合 49"/>
          <p:cNvGrpSpPr/>
          <p:nvPr/>
        </p:nvGrpSpPr>
        <p:grpSpPr>
          <a:xfrm>
            <a:off x="4174784" y="2026749"/>
            <a:ext cx="4135167" cy="2376265"/>
            <a:chOff x="4253262" y="2026749"/>
            <a:chExt cx="4135167" cy="2376265"/>
          </a:xfrm>
        </p:grpSpPr>
        <p:cxnSp>
          <p:nvCxnSpPr>
            <p:cNvPr id="40" name="直接连接符 39"/>
            <p:cNvCxnSpPr/>
            <p:nvPr/>
          </p:nvCxnSpPr>
          <p:spPr>
            <a:xfrm>
              <a:off x="6516216" y="2427734"/>
              <a:ext cx="0" cy="1943952"/>
            </a:xfrm>
            <a:prstGeom prst="line">
              <a:avLst/>
            </a:prstGeom>
            <a:ln>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4253262" y="2026749"/>
              <a:ext cx="4135167" cy="2376265"/>
              <a:chOff x="4253262" y="2026749"/>
              <a:chExt cx="4135167" cy="2376265"/>
            </a:xfrm>
          </p:grpSpPr>
          <p:grpSp>
            <p:nvGrpSpPr>
              <p:cNvPr id="7" name="组合 43"/>
              <p:cNvGrpSpPr/>
              <p:nvPr/>
            </p:nvGrpSpPr>
            <p:grpSpPr>
              <a:xfrm>
                <a:off x="4253262" y="2026749"/>
                <a:ext cx="4135167" cy="2376265"/>
                <a:chOff x="4469282" y="2139702"/>
                <a:chExt cx="3518158" cy="2376265"/>
              </a:xfrm>
            </p:grpSpPr>
            <p:grpSp>
              <p:nvGrpSpPr>
                <p:cNvPr id="15" name="组合 54"/>
                <p:cNvGrpSpPr/>
                <p:nvPr/>
              </p:nvGrpSpPr>
              <p:grpSpPr>
                <a:xfrm>
                  <a:off x="4469282" y="2139702"/>
                  <a:ext cx="3518158" cy="2376265"/>
                  <a:chOff x="3327734" y="1851670"/>
                  <a:chExt cx="3518158" cy="2880320"/>
                </a:xfrm>
              </p:grpSpPr>
              <p:grpSp>
                <p:nvGrpSpPr>
                  <p:cNvPr id="16" name="组合 52"/>
                  <p:cNvGrpSpPr/>
                  <p:nvPr/>
                </p:nvGrpSpPr>
                <p:grpSpPr>
                  <a:xfrm>
                    <a:off x="3327734" y="1851670"/>
                    <a:ext cx="3518158" cy="2880320"/>
                    <a:chOff x="3329694" y="1851670"/>
                    <a:chExt cx="3518158" cy="2880320"/>
                  </a:xfrm>
                </p:grpSpPr>
                <p:grpSp>
                  <p:nvGrpSpPr>
                    <p:cNvPr id="17" name="组合 51"/>
                    <p:cNvGrpSpPr/>
                    <p:nvPr/>
                  </p:nvGrpSpPr>
                  <p:grpSpPr>
                    <a:xfrm>
                      <a:off x="3329694" y="1851671"/>
                      <a:ext cx="3518158" cy="2623759"/>
                      <a:chOff x="3329694" y="1851671"/>
                      <a:chExt cx="3518158" cy="2623759"/>
                    </a:xfrm>
                  </p:grpSpPr>
                  <p:sp>
                    <p:nvSpPr>
                      <p:cNvPr id="42" name="流程图: 离页连接符 46"/>
                      <p:cNvSpPr/>
                      <p:nvPr/>
                    </p:nvSpPr>
                    <p:spPr>
                      <a:xfrm flipV="1">
                        <a:off x="3329694" y="1851671"/>
                        <a:ext cx="3518158" cy="648071"/>
                      </a:xfrm>
                      <a:custGeom>
                        <a:avLst/>
                        <a:gdLst/>
                        <a:ahLst/>
                        <a:cxnLst/>
                        <a:rect l="l" t="t" r="r" b="b"/>
                        <a:pathLst>
                          <a:path w="3518158" h="648071">
                            <a:moveTo>
                              <a:pt x="1759079" y="648071"/>
                            </a:moveTo>
                            <a:lnTo>
                              <a:pt x="3518158" y="72007"/>
                            </a:lnTo>
                            <a:lnTo>
                              <a:pt x="3518158" y="0"/>
                            </a:lnTo>
                            <a:lnTo>
                              <a:pt x="0" y="0"/>
                            </a:lnTo>
                            <a:lnTo>
                              <a:pt x="0" y="72007"/>
                            </a:lnTo>
                            <a:close/>
                          </a:path>
                        </a:pathLst>
                      </a:custGeom>
                      <a:solidFill>
                        <a:srgbClr val="00B0F0"/>
                      </a:solid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TextBox 42"/>
                      <p:cNvSpPr txBox="1"/>
                      <p:nvPr/>
                    </p:nvSpPr>
                    <p:spPr>
                      <a:xfrm>
                        <a:off x="3539609" y="2703384"/>
                        <a:ext cx="1715382" cy="1772046"/>
                      </a:xfrm>
                      <a:prstGeom prst="rect">
                        <a:avLst/>
                      </a:prstGeom>
                      <a:noFill/>
                    </p:spPr>
                    <p:txBody>
                      <a:bodyPr wrap="square" rtlCol="0">
                        <a:spAutoFit/>
                      </a:bodyPr>
                      <a:lstStyle/>
                      <a:p>
                        <a:pPr>
                          <a:spcBef>
                            <a:spcPct val="50000"/>
                          </a:spcBef>
                          <a:defRPr/>
                        </a:pPr>
                        <a:r>
                          <a:rPr lang="zh-CN" altLang="en-US" sz="1600" dirty="0" smtClean="0">
                            <a:latin typeface="微软雅黑" pitchFamily="34" charset="-122"/>
                            <a:ea typeface="微软雅黑" pitchFamily="34" charset="-122"/>
                          </a:rPr>
                          <a:t>分中心系统及</a:t>
                        </a:r>
                        <a:endParaRPr lang="en-US" altLang="zh-CN" sz="1600" dirty="0" smtClean="0">
                          <a:latin typeface="微软雅黑" pitchFamily="34" charset="-122"/>
                          <a:ea typeface="微软雅黑" pitchFamily="34" charset="-122"/>
                        </a:endParaRPr>
                      </a:p>
                      <a:p>
                        <a:pPr>
                          <a:defRPr/>
                        </a:pPr>
                        <a:r>
                          <a:rPr lang="zh-CN" altLang="en-US" sz="1600" dirty="0" smtClean="0">
                            <a:latin typeface="微软雅黑" pitchFamily="34" charset="-122"/>
                            <a:ea typeface="微软雅黑" pitchFamily="34" charset="-122"/>
                          </a:rPr>
                          <a:t>相关工具软件 </a:t>
                        </a: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套</a:t>
                        </a:r>
                      </a:p>
                      <a:p>
                        <a:pPr>
                          <a:spcBef>
                            <a:spcPts val="3000"/>
                          </a:spcBef>
                          <a:defRPr/>
                        </a:pPr>
                        <a:r>
                          <a:rPr lang="zh-CN" altLang="en-US" sz="1600" dirty="0" smtClean="0">
                            <a:latin typeface="微软雅黑" pitchFamily="34" charset="-122"/>
                            <a:ea typeface="微软雅黑" pitchFamily="34" charset="-122"/>
                          </a:rPr>
                          <a:t>智能制课工具</a:t>
                        </a:r>
                        <a:endParaRPr lang="en-US" altLang="zh-CN" sz="1600" dirty="0" smtClean="0">
                          <a:latin typeface="微软雅黑" pitchFamily="34" charset="-122"/>
                          <a:ea typeface="微软雅黑" pitchFamily="34" charset="-122"/>
                        </a:endParaRPr>
                      </a:p>
                      <a:p>
                        <a:pPr>
                          <a:defRPr/>
                        </a:pPr>
                        <a:r>
                          <a:rPr lang="zh-CN" altLang="en-US" sz="1600" dirty="0" smtClean="0">
                            <a:latin typeface="微软雅黑" pitchFamily="34" charset="-122"/>
                            <a:ea typeface="微软雅黑" pitchFamily="34" charset="-122"/>
                          </a:rPr>
                          <a:t>软件</a:t>
                        </a:r>
                        <a:r>
                          <a:rPr lang="en-US" altLang="zh-CN" sz="1600" dirty="0" smtClean="0">
                            <a:latin typeface="微软雅黑" pitchFamily="34" charset="-122"/>
                            <a:ea typeface="微软雅黑" pitchFamily="34" charset="-122"/>
                          </a:rPr>
                          <a:t>Lectora10</a:t>
                        </a:r>
                        <a:r>
                          <a:rPr lang="zh-CN" altLang="en-US" sz="1600" dirty="0" smtClean="0">
                            <a:latin typeface="微软雅黑" pitchFamily="34" charset="-122"/>
                            <a:ea typeface="微软雅黑" pitchFamily="34" charset="-122"/>
                          </a:rPr>
                          <a:t>套</a:t>
                        </a:r>
                        <a:endParaRPr lang="zh-CN" altLang="en-US" sz="1600" dirty="0">
                          <a:latin typeface="微软雅黑" pitchFamily="34" charset="-122"/>
                          <a:ea typeface="微软雅黑" pitchFamily="34" charset="-122"/>
                        </a:endParaRPr>
                      </a:p>
                    </p:txBody>
                  </p:sp>
                </p:grpSp>
                <p:sp>
                  <p:nvSpPr>
                    <p:cNvPr id="41" name="流程图: 离页连接符 40"/>
                    <p:cNvSpPr/>
                    <p:nvPr/>
                  </p:nvSpPr>
                  <p:spPr>
                    <a:xfrm flipV="1">
                      <a:off x="3329694" y="1851670"/>
                      <a:ext cx="3518158" cy="2880320"/>
                    </a:xfrm>
                    <a:prstGeom prst="flowChartOffpageConnector">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TextBox 38"/>
                  <p:cNvSpPr txBox="1"/>
                  <p:nvPr/>
                </p:nvSpPr>
                <p:spPr>
                  <a:xfrm>
                    <a:off x="4211960" y="2202418"/>
                    <a:ext cx="1917938" cy="369332"/>
                  </a:xfrm>
                  <a:prstGeom prst="rect">
                    <a:avLst/>
                  </a:prstGeom>
                  <a:noFill/>
                </p:spPr>
                <p:txBody>
                  <a:bodyPr wrap="square" rtlCol="0">
                    <a:spAutoFit/>
                  </a:bodyPr>
                  <a:lstStyle/>
                  <a:p>
                    <a:endParaRPr lang="zh-CN" altLang="en-US" dirty="0">
                      <a:solidFill>
                        <a:srgbClr val="FFFFFF"/>
                      </a:solidFill>
                      <a:latin typeface="微软雅黑" pitchFamily="34" charset="-122"/>
                      <a:ea typeface="微软雅黑" pitchFamily="34" charset="-122"/>
                    </a:endParaRPr>
                  </a:p>
                </p:txBody>
              </p:sp>
            </p:grpSp>
            <p:sp>
              <p:nvSpPr>
                <p:cNvPr id="38" name="TextBox 37"/>
                <p:cNvSpPr txBox="1"/>
                <p:nvPr/>
              </p:nvSpPr>
              <p:spPr>
                <a:xfrm>
                  <a:off x="5236983" y="2351959"/>
                  <a:ext cx="2695602" cy="369332"/>
                </a:xfrm>
                <a:prstGeom prst="rect">
                  <a:avLst/>
                </a:prstGeom>
                <a:noFill/>
              </p:spPr>
              <p:txBody>
                <a:bodyPr wrap="square" rtlCol="0">
                  <a:spAutoFit/>
                </a:bodyPr>
                <a:lstStyle/>
                <a:p>
                  <a:r>
                    <a:rPr lang="zh-CN" altLang="en-US" dirty="0" smtClean="0">
                      <a:solidFill>
                        <a:schemeClr val="bg1"/>
                      </a:solidFill>
                      <a:latin typeface="Broadway" pitchFamily="82" charset="0"/>
                      <a:ea typeface="微软雅黑" pitchFamily="34" charset="-122"/>
                    </a:rPr>
                    <a:t>产品       </a:t>
                  </a:r>
                  <a:r>
                    <a:rPr lang="en-US" altLang="zh-CN" dirty="0" smtClean="0">
                      <a:solidFill>
                        <a:schemeClr val="bg1"/>
                      </a:solidFill>
                      <a:latin typeface="Broadway" pitchFamily="82" charset="0"/>
                      <a:ea typeface="微软雅黑" pitchFamily="34" charset="-122"/>
                    </a:rPr>
                    <a:t>               </a:t>
                  </a:r>
                  <a:r>
                    <a:rPr lang="zh-CN" altLang="en-US" dirty="0" smtClean="0">
                      <a:solidFill>
                        <a:schemeClr val="bg1"/>
                      </a:solidFill>
                      <a:latin typeface="Broadway" pitchFamily="82" charset="0"/>
                      <a:ea typeface="微软雅黑" pitchFamily="34" charset="-122"/>
                    </a:rPr>
                    <a:t>价值</a:t>
                  </a:r>
                  <a:endParaRPr lang="zh-CN" altLang="en-US" dirty="0">
                    <a:solidFill>
                      <a:schemeClr val="bg1"/>
                    </a:solidFill>
                    <a:latin typeface="微软雅黑" pitchFamily="34" charset="-122"/>
                    <a:ea typeface="微软雅黑" pitchFamily="34" charset="-122"/>
                  </a:endParaRPr>
                </a:p>
              </p:txBody>
            </p:sp>
          </p:grpSp>
          <p:sp>
            <p:nvSpPr>
              <p:cNvPr id="48" name="TextBox 47"/>
              <p:cNvSpPr txBox="1"/>
              <p:nvPr/>
            </p:nvSpPr>
            <p:spPr>
              <a:xfrm>
                <a:off x="6896016" y="2774126"/>
                <a:ext cx="1008112" cy="1323439"/>
              </a:xfrm>
              <a:prstGeom prst="rect">
                <a:avLst/>
              </a:prstGeom>
              <a:noFill/>
            </p:spPr>
            <p:txBody>
              <a:bodyPr wrap="square" rtlCol="0">
                <a:spAutoFit/>
              </a:bodyPr>
              <a:lstStyle/>
              <a:p>
                <a:r>
                  <a:rPr lang="en-US" altLang="zh-CN" sz="1600" dirty="0" smtClean="0">
                    <a:latin typeface="微软雅黑" pitchFamily="34" charset="-122"/>
                    <a:ea typeface="微软雅黑" pitchFamily="34" charset="-122"/>
                  </a:rPr>
                  <a:t>30</a:t>
                </a:r>
                <a:r>
                  <a:rPr lang="zh-CN" altLang="en-US" sz="1600" dirty="0" smtClean="0">
                    <a:latin typeface="微软雅黑" pitchFamily="34" charset="-122"/>
                    <a:ea typeface="微软雅黑" pitchFamily="34" charset="-122"/>
                  </a:rPr>
                  <a:t>万元</a:t>
                </a:r>
                <a:endParaRPr lang="en-US" altLang="zh-CN" sz="1600" dirty="0" smtClean="0">
                  <a:latin typeface="微软雅黑" pitchFamily="34" charset="-122"/>
                  <a:ea typeface="微软雅黑" pitchFamily="34" charset="-122"/>
                </a:endParaRPr>
              </a:p>
              <a:p>
                <a:endParaRPr lang="en-US" altLang="zh-CN" sz="1600" dirty="0" smtClean="0">
                  <a:latin typeface="微软雅黑" pitchFamily="34" charset="-122"/>
                  <a:ea typeface="微软雅黑" pitchFamily="34" charset="-122"/>
                </a:endParaRPr>
              </a:p>
              <a:p>
                <a:endParaRPr lang="en-US" altLang="zh-CN" sz="1600" dirty="0" smtClean="0">
                  <a:latin typeface="微软雅黑" pitchFamily="34" charset="-122"/>
                  <a:ea typeface="微软雅黑" pitchFamily="34" charset="-122"/>
                </a:endParaRPr>
              </a:p>
              <a:p>
                <a:endParaRPr lang="en-US" altLang="zh-CN" sz="1600" dirty="0" smtClean="0">
                  <a:latin typeface="微软雅黑" pitchFamily="34" charset="-122"/>
                  <a:ea typeface="微软雅黑" pitchFamily="34" charset="-122"/>
                </a:endParaRPr>
              </a:p>
              <a:p>
                <a:r>
                  <a:rPr lang="en-US" altLang="zh-CN" sz="1600" dirty="0" smtClean="0">
                    <a:latin typeface="微软雅黑" pitchFamily="34" charset="-122"/>
                    <a:ea typeface="微软雅黑" pitchFamily="34" charset="-122"/>
                  </a:rPr>
                  <a:t>10</a:t>
                </a:r>
                <a:r>
                  <a:rPr lang="zh-CN" altLang="en-US" sz="1600" dirty="0" smtClean="0">
                    <a:latin typeface="微软雅黑" pitchFamily="34" charset="-122"/>
                    <a:ea typeface="微软雅黑" pitchFamily="34" charset="-122"/>
                  </a:rPr>
                  <a:t>万元</a:t>
                </a:r>
              </a:p>
            </p:txBody>
          </p:sp>
        </p:grpSp>
      </p:grpSp>
      <p:grpSp>
        <p:nvGrpSpPr>
          <p:cNvPr id="51" name="组合 45"/>
          <p:cNvGrpSpPr/>
          <p:nvPr/>
        </p:nvGrpSpPr>
        <p:grpSpPr>
          <a:xfrm>
            <a:off x="0" y="1670478"/>
            <a:ext cx="9071792" cy="432048"/>
            <a:chOff x="0" y="1563638"/>
            <a:chExt cx="9071792" cy="432048"/>
          </a:xfrm>
        </p:grpSpPr>
        <p:grpSp>
          <p:nvGrpSpPr>
            <p:cNvPr id="53" name="组合 29"/>
            <p:cNvGrpSpPr/>
            <p:nvPr/>
          </p:nvGrpSpPr>
          <p:grpSpPr>
            <a:xfrm>
              <a:off x="0" y="1563638"/>
              <a:ext cx="9071792" cy="432048"/>
              <a:chOff x="0" y="1563638"/>
              <a:chExt cx="9071792" cy="432048"/>
            </a:xfrm>
          </p:grpSpPr>
          <p:cxnSp>
            <p:nvCxnSpPr>
              <p:cNvPr id="57"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8" name="对角圆角矩形 57"/>
              <p:cNvSpPr/>
              <p:nvPr/>
            </p:nvSpPr>
            <p:spPr>
              <a:xfrm>
                <a:off x="1043607" y="1563638"/>
                <a:ext cx="1872000"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3</a:t>
                </a:r>
                <a:r>
                  <a:rPr lang="zh-CN" altLang="en-US" dirty="0" smtClean="0">
                    <a:solidFill>
                      <a:srgbClr val="00B0F0"/>
                    </a:solidFill>
                    <a:latin typeface="微软雅黑" pitchFamily="34" charset="-122"/>
                    <a:ea typeface="微软雅黑" pitchFamily="34" charset="-122"/>
                  </a:rPr>
                  <a:t>）软件配置</a:t>
                </a:r>
                <a:endParaRPr lang="zh-CN" altLang="en-US" dirty="0">
                  <a:solidFill>
                    <a:srgbClr val="00B0F0"/>
                  </a:solidFill>
                  <a:latin typeface="微软雅黑" pitchFamily="34" charset="-122"/>
                  <a:ea typeface="微软雅黑" pitchFamily="34" charset="-122"/>
                </a:endParaRPr>
              </a:p>
            </p:txBody>
          </p:sp>
          <p:cxnSp>
            <p:nvCxnSpPr>
              <p:cNvPr id="59" name="直接连接符 58"/>
              <p:cNvCxnSpPr>
                <a:stCxn id="58" idx="0"/>
              </p:cNvCxnSpPr>
              <p:nvPr/>
            </p:nvCxnSpPr>
            <p:spPr>
              <a:xfrm>
                <a:off x="2915607" y="1779662"/>
                <a:ext cx="615618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4" name="流程图: 联系 53"/>
            <p:cNvSpPr/>
            <p:nvPr/>
          </p:nvSpPr>
          <p:spPr>
            <a:xfrm>
              <a:off x="6084168" y="163564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联系 54"/>
            <p:cNvSpPr/>
            <p:nvPr/>
          </p:nvSpPr>
          <p:spPr>
            <a:xfrm>
              <a:off x="69842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流程图: 联系 55"/>
            <p:cNvSpPr/>
            <p:nvPr/>
          </p:nvSpPr>
          <p:spPr>
            <a:xfrm>
              <a:off x="7884368" y="163564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0" y="4833605"/>
            <a:ext cx="9144000" cy="330425"/>
            <a:chOff x="0" y="6444822"/>
            <a:chExt cx="9144000" cy="440567"/>
          </a:xfrm>
        </p:grpSpPr>
        <p:sp>
          <p:nvSpPr>
            <p:cNvPr id="8" name="矩形 7"/>
            <p:cNvSpPr/>
            <p:nvPr/>
          </p:nvSpPr>
          <p:spPr>
            <a:xfrm>
              <a:off x="0" y="6472211"/>
              <a:ext cx="6509675"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8"/>
            <p:cNvGrpSpPr/>
            <p:nvPr/>
          </p:nvGrpSpPr>
          <p:grpSpPr>
            <a:xfrm>
              <a:off x="8141472" y="6444822"/>
              <a:ext cx="534984" cy="413178"/>
              <a:chOff x="8072352" y="6444822"/>
              <a:chExt cx="534984" cy="413178"/>
            </a:xfrm>
          </p:grpSpPr>
          <p:sp>
            <p:nvSpPr>
              <p:cNvPr id="11" name="矩形 10"/>
              <p:cNvSpPr/>
              <p:nvPr/>
            </p:nvSpPr>
            <p:spPr>
              <a:xfrm>
                <a:off x="8072352" y="6444822"/>
                <a:ext cx="45719"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48701" y="6444822"/>
                <a:ext cx="72008"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51339" y="6444822"/>
                <a:ext cx="106455"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388424" y="6444822"/>
                <a:ext cx="218912" cy="4131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8723986" y="6444822"/>
              <a:ext cx="420014" cy="413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75"/>
          <p:cNvGrpSpPr/>
          <p:nvPr/>
        </p:nvGrpSpPr>
        <p:grpSpPr>
          <a:xfrm>
            <a:off x="-86622" y="288624"/>
            <a:ext cx="2599610" cy="702787"/>
            <a:chOff x="-86622" y="288624"/>
            <a:chExt cx="2599610" cy="702787"/>
          </a:xfrm>
        </p:grpSpPr>
        <p:sp>
          <p:nvSpPr>
            <p:cNvPr id="69" name="矩形 68"/>
            <p:cNvSpPr/>
            <p:nvPr/>
          </p:nvSpPr>
          <p:spPr>
            <a:xfrm rot="17039993">
              <a:off x="854100" y="-652098"/>
              <a:ext cx="432048" cy="2313491"/>
            </a:xfrm>
            <a:custGeom>
              <a:avLst/>
              <a:gdLst/>
              <a:ahLst/>
              <a:cxnLst/>
              <a:rect l="l" t="t" r="r" b="b"/>
              <a:pathLst>
                <a:path w="432048" h="1597845">
                  <a:moveTo>
                    <a:pt x="432048" y="0"/>
                  </a:moveTo>
                  <a:lnTo>
                    <a:pt x="432048" y="1597845"/>
                  </a:lnTo>
                  <a:lnTo>
                    <a:pt x="0" y="1597845"/>
                  </a:lnTo>
                  <a:lnTo>
                    <a:pt x="0" y="1077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rot="17039993">
              <a:off x="256347" y="360326"/>
              <a:ext cx="47020" cy="587920"/>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rot="776355">
              <a:off x="118453" y="380550"/>
              <a:ext cx="2394535" cy="400110"/>
            </a:xfrm>
            <a:prstGeom prst="rect">
              <a:avLst/>
            </a:prstGeom>
            <a:noFill/>
          </p:spPr>
          <p:txBody>
            <a:bodyPr wrap="square" rtlCol="0">
              <a:spAutoFit/>
            </a:bodyPr>
            <a:lstStyle/>
            <a:p>
              <a:r>
                <a:rPr lang="zh-CN" altLang="en-US" sz="2000" b="1" dirty="0" smtClean="0">
                  <a:solidFill>
                    <a:srgbClr val="FFFFFF"/>
                  </a:solidFill>
                  <a:latin typeface="微软雅黑" pitchFamily="34" charset="-122"/>
                  <a:ea typeface="微软雅黑" pitchFamily="34" charset="-122"/>
                </a:rPr>
                <a:t>总中心工作回顾</a:t>
              </a:r>
              <a:endParaRPr lang="zh-CN" altLang="en-US" sz="2000" b="1" dirty="0">
                <a:solidFill>
                  <a:srgbClr val="FFFFFF"/>
                </a:solidFill>
                <a:latin typeface="微软雅黑" pitchFamily="34" charset="-122"/>
                <a:ea typeface="微软雅黑" pitchFamily="34" charset="-122"/>
              </a:endParaRPr>
            </a:p>
          </p:txBody>
        </p:sp>
        <p:sp>
          <p:nvSpPr>
            <p:cNvPr id="74" name="TextBox 73"/>
            <p:cNvSpPr txBox="1"/>
            <p:nvPr/>
          </p:nvSpPr>
          <p:spPr>
            <a:xfrm rot="776355">
              <a:off x="573112" y="683634"/>
              <a:ext cx="885064" cy="307777"/>
            </a:xfrm>
            <a:prstGeom prst="rect">
              <a:avLst/>
            </a:prstGeom>
            <a:noFill/>
          </p:spPr>
          <p:txBody>
            <a:bodyPr wrap="square" rtlCol="0">
              <a:spAutoFit/>
            </a:bodyPr>
            <a:lstStyle/>
            <a:p>
              <a:r>
                <a:rPr lang="en-US" altLang="zh-CN" sz="1400" b="1" dirty="0" smtClean="0">
                  <a:solidFill>
                    <a:srgbClr val="00B0F0"/>
                  </a:solidFill>
                  <a:latin typeface="Broadway" pitchFamily="82" charset="0"/>
                  <a:ea typeface="微软雅黑" pitchFamily="34" charset="-122"/>
                </a:rPr>
                <a:t>On</a:t>
              </a:r>
              <a:r>
                <a:rPr lang="en-US" altLang="zh-CN" sz="1400" b="1" dirty="0">
                  <a:solidFill>
                    <a:srgbClr val="00B0F0"/>
                  </a:solidFill>
                  <a:latin typeface="Broadway" pitchFamily="82" charset="0"/>
                  <a:ea typeface="微软雅黑" pitchFamily="34" charset="-122"/>
                </a:rPr>
                <a:t>e</a:t>
              </a:r>
              <a:endParaRPr lang="zh-CN" altLang="en-US" sz="1400" b="1" dirty="0">
                <a:solidFill>
                  <a:srgbClr val="00B0F0"/>
                </a:solidFill>
                <a:latin typeface="Broadway" pitchFamily="82" charset="0"/>
                <a:ea typeface="微软雅黑" pitchFamily="34" charset="-122"/>
              </a:endParaRPr>
            </a:p>
          </p:txBody>
        </p:sp>
        <p:sp>
          <p:nvSpPr>
            <p:cNvPr id="75" name="矩形 69"/>
            <p:cNvSpPr/>
            <p:nvPr/>
          </p:nvSpPr>
          <p:spPr>
            <a:xfrm rot="17039993">
              <a:off x="1354980" y="892991"/>
              <a:ext cx="36000" cy="82535"/>
            </a:xfrm>
            <a:custGeom>
              <a:avLst/>
              <a:gdLst/>
              <a:ahLst/>
              <a:cxnLst/>
              <a:rect l="l" t="t" r="r" b="b"/>
              <a:pathLst>
                <a:path w="45719" h="982037">
                  <a:moveTo>
                    <a:pt x="45719" y="0"/>
                  </a:moveTo>
                  <a:lnTo>
                    <a:pt x="45719" y="982037"/>
                  </a:lnTo>
                  <a:lnTo>
                    <a:pt x="0" y="982037"/>
                  </a:lnTo>
                  <a:lnTo>
                    <a:pt x="0" y="113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14" descr="nerc2.png"/>
          <p:cNvPicPr>
            <a:picLocks noChangeAspect="1"/>
          </p:cNvPicPr>
          <p:nvPr/>
        </p:nvPicPr>
        <p:blipFill>
          <a:blip r:embed="rId2" cstate="print"/>
          <a:srcRect b="24957"/>
          <a:stretch>
            <a:fillRect/>
          </a:stretch>
        </p:blipFill>
        <p:spPr bwMode="auto">
          <a:xfrm>
            <a:off x="6505551" y="4722465"/>
            <a:ext cx="1618084" cy="474879"/>
          </a:xfrm>
          <a:prstGeom prst="rect">
            <a:avLst/>
          </a:prstGeom>
          <a:noFill/>
          <a:ln w="9525">
            <a:noFill/>
            <a:miter lim="800000"/>
            <a:headEnd/>
            <a:tailEnd/>
          </a:ln>
        </p:spPr>
      </p:pic>
      <p:sp>
        <p:nvSpPr>
          <p:cNvPr id="45" name="Rectangle 7"/>
          <p:cNvSpPr>
            <a:spLocks noGrp="1" noChangeArrowheads="1"/>
          </p:cNvSpPr>
          <p:nvPr>
            <p:ph idx="1"/>
          </p:nvPr>
        </p:nvSpPr>
        <p:spPr bwMode="auto">
          <a:xfrm>
            <a:off x="460375" y="1006815"/>
            <a:ext cx="8143875" cy="495328"/>
          </a:xfrm>
          <a:noFill/>
          <a:ln>
            <a:miter lim="800000"/>
            <a:headEnd/>
            <a:tailEnd/>
          </a:ln>
        </p:spPr>
        <p:txBody>
          <a:bodyPr vert="horz" wrap="square" lIns="91440" tIns="45720" rIns="91440" bIns="45720" numCol="1" anchor="ctr" anchorCtr="0" compatLnSpc="1">
            <a:prstTxWarp prst="textNoShape">
              <a:avLst/>
            </a:prstTxWarp>
            <a:spAutoFit/>
          </a:bodyPr>
          <a:lstStyle/>
          <a:p>
            <a:pPr marL="0" indent="0">
              <a:lnSpc>
                <a:spcPct val="150000"/>
              </a:lnSpc>
              <a:spcBef>
                <a:spcPct val="50000"/>
              </a:spcBef>
              <a:buFont typeface="Arial" pitchFamily="34" charset="0"/>
              <a:buNone/>
            </a:pPr>
            <a:r>
              <a:rPr lang="zh-CN" altLang="en-US" sz="2000" dirty="0" smtClean="0">
                <a:solidFill>
                  <a:schemeClr val="tx1">
                    <a:lumMod val="75000"/>
                    <a:lumOff val="25000"/>
                  </a:schemeClr>
                </a:solidFill>
                <a:latin typeface="Broadway" pitchFamily="82" charset="0"/>
              </a:rPr>
              <a:t> </a:t>
            </a:r>
            <a:r>
              <a:rPr lang="en-US" altLang="zh-CN" sz="2000" dirty="0" smtClean="0">
                <a:solidFill>
                  <a:schemeClr val="tx1">
                    <a:lumMod val="75000"/>
                    <a:lumOff val="25000"/>
                  </a:schemeClr>
                </a:solidFill>
                <a:latin typeface="Broadway" pitchFamily="82" charset="0"/>
              </a:rPr>
              <a:t>1. </a:t>
            </a:r>
            <a:r>
              <a:rPr lang="zh-CN" altLang="en-US" sz="1800" b="1" dirty="0" smtClean="0">
                <a:solidFill>
                  <a:schemeClr val="tx1">
                    <a:lumMod val="75000"/>
                    <a:lumOff val="25000"/>
                  </a:schemeClr>
                </a:solidFill>
                <a:latin typeface="微软雅黑" pitchFamily="34" charset="-122"/>
                <a:ea typeface="微软雅黑" pitchFamily="34" charset="-122"/>
              </a:rPr>
              <a:t>软硬件环境建设与平台优化工作       </a:t>
            </a:r>
            <a:r>
              <a:rPr lang="en-US" altLang="zh-CN" sz="1800" b="1" dirty="0" smtClean="0">
                <a:solidFill>
                  <a:schemeClr val="tx1">
                    <a:lumMod val="75000"/>
                    <a:lumOff val="25000"/>
                  </a:schemeClr>
                </a:solidFill>
                <a:latin typeface="微软雅黑" pitchFamily="34" charset="-122"/>
                <a:ea typeface="微软雅黑" pitchFamily="34" charset="-122"/>
              </a:rPr>
              <a:t>  </a:t>
            </a:r>
          </a:p>
        </p:txBody>
      </p:sp>
      <p:sp>
        <p:nvSpPr>
          <p:cNvPr id="47" name="TextBox 46"/>
          <p:cNvSpPr txBox="1"/>
          <p:nvPr/>
        </p:nvSpPr>
        <p:spPr>
          <a:xfrm>
            <a:off x="323528" y="2355726"/>
            <a:ext cx="2232248" cy="2169825"/>
          </a:xfrm>
          <a:prstGeom prst="rect">
            <a:avLst/>
          </a:prstGeom>
          <a:noFill/>
        </p:spPr>
        <p:txBody>
          <a:bodyPr wrap="square" rtlCol="0">
            <a:spAutoFit/>
          </a:bodyPr>
          <a:lstStyle/>
          <a:p>
            <a:pPr>
              <a:lnSpc>
                <a:spcPct val="150000"/>
              </a:lnSpc>
            </a:pPr>
            <a:r>
              <a:rPr lang="zh-CN" altLang="en-US" dirty="0" smtClean="0">
                <a:latin typeface="微软雅黑" pitchFamily="34" charset="-122"/>
                <a:ea typeface="微软雅黑" pitchFamily="34" charset="-122"/>
              </a:rPr>
              <a:t>根据用户需要和项目发展情况，总中心对</a:t>
            </a:r>
            <a:r>
              <a:rPr lang="en-US" altLang="zh-CN" dirty="0" smtClean="0">
                <a:latin typeface="微软雅黑" pitchFamily="34" charset="-122"/>
                <a:ea typeface="微软雅黑" pitchFamily="34" charset="-122"/>
              </a:rPr>
              <a:t>NERC</a:t>
            </a:r>
            <a:r>
              <a:rPr lang="zh-CN" altLang="en-US" dirty="0" smtClean="0">
                <a:latin typeface="微软雅黑" pitchFamily="34" charset="-122"/>
                <a:ea typeface="微软雅黑" pitchFamily="34" charset="-122"/>
              </a:rPr>
              <a:t>系统平台进行了一系列的优化工作。</a:t>
            </a:r>
            <a:endParaRPr lang="zh-CN" altLang="en-US" dirty="0">
              <a:solidFill>
                <a:schemeClr val="tx1">
                  <a:lumMod val="50000"/>
                  <a:lumOff val="50000"/>
                </a:schemeClr>
              </a:solidFill>
              <a:latin typeface="微软雅黑" pitchFamily="34" charset="-122"/>
              <a:ea typeface="微软雅黑" pitchFamily="34" charset="-122"/>
            </a:endParaRPr>
          </a:p>
        </p:txBody>
      </p:sp>
      <p:grpSp>
        <p:nvGrpSpPr>
          <p:cNvPr id="53" name="组合 52"/>
          <p:cNvGrpSpPr/>
          <p:nvPr/>
        </p:nvGrpSpPr>
        <p:grpSpPr>
          <a:xfrm>
            <a:off x="2771800" y="2289521"/>
            <a:ext cx="6192688" cy="2417208"/>
            <a:chOff x="179388" y="2314782"/>
            <a:chExt cx="6192688" cy="2417208"/>
          </a:xfrm>
        </p:grpSpPr>
        <p:sp>
          <p:nvSpPr>
            <p:cNvPr id="54" name="矩形 53"/>
            <p:cNvSpPr/>
            <p:nvPr/>
          </p:nvSpPr>
          <p:spPr>
            <a:xfrm>
              <a:off x="237872" y="2787990"/>
              <a:ext cx="1246188" cy="194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 name="矩形 55"/>
            <p:cNvSpPr/>
            <p:nvPr/>
          </p:nvSpPr>
          <p:spPr>
            <a:xfrm>
              <a:off x="1547789" y="2787773"/>
              <a:ext cx="4824287" cy="194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矩形 56"/>
            <p:cNvSpPr/>
            <p:nvPr/>
          </p:nvSpPr>
          <p:spPr>
            <a:xfrm>
              <a:off x="364155" y="4124862"/>
              <a:ext cx="902811" cy="307777"/>
            </a:xfrm>
            <a:prstGeom prst="rect">
              <a:avLst/>
            </a:prstGeom>
          </p:spPr>
          <p:txBody>
            <a:bodyPr wrap="none">
              <a:spAutoFit/>
            </a:bodyPr>
            <a:lstStyle/>
            <a:p>
              <a:pPr>
                <a:defRPr/>
              </a:pPr>
              <a:r>
                <a:rPr lang="zh-CN" altLang="zh-CN" sz="1400" b="1" dirty="0" smtClean="0">
                  <a:solidFill>
                    <a:schemeClr val="bg1"/>
                  </a:solidFill>
                  <a:latin typeface="微软雅黑" pitchFamily="34" charset="-122"/>
                  <a:ea typeface="微软雅黑" pitchFamily="34" charset="-122"/>
                </a:rPr>
                <a:t>系统对接</a:t>
              </a:r>
            </a:p>
          </p:txBody>
        </p:sp>
        <p:sp>
          <p:nvSpPr>
            <p:cNvPr id="59" name="矩形 58"/>
            <p:cNvSpPr/>
            <p:nvPr/>
          </p:nvSpPr>
          <p:spPr>
            <a:xfrm>
              <a:off x="1660493" y="2918142"/>
              <a:ext cx="4608512" cy="461665"/>
            </a:xfrm>
            <a:prstGeom prst="rect">
              <a:avLst/>
            </a:prstGeom>
          </p:spPr>
          <p:txBody>
            <a:bodyPr wrap="square">
              <a:spAutoFit/>
            </a:bodyPr>
            <a:lstStyle/>
            <a:p>
              <a:r>
                <a:rPr lang="zh-CN" altLang="zh-CN" sz="1200" dirty="0" smtClean="0">
                  <a:solidFill>
                    <a:schemeClr val="bg1"/>
                  </a:solidFill>
                  <a:latin typeface="微软雅黑" pitchFamily="34" charset="-122"/>
                  <a:ea typeface="微软雅黑" pitchFamily="34" charset="-122"/>
                </a:rPr>
                <a:t>会员资源</a:t>
              </a:r>
              <a:r>
                <a:rPr lang="zh-CN" altLang="en-US" sz="1200" dirty="0" smtClean="0">
                  <a:solidFill>
                    <a:schemeClr val="bg1"/>
                  </a:solidFill>
                  <a:latin typeface="微软雅黑" pitchFamily="34" charset="-122"/>
                  <a:ea typeface="微软雅黑" pitchFamily="34" charset="-122"/>
                </a:rPr>
                <a:t>共享</a:t>
              </a:r>
              <a:r>
                <a:rPr lang="zh-CN" altLang="zh-CN" sz="1200" dirty="0" smtClean="0">
                  <a:solidFill>
                    <a:schemeClr val="bg1"/>
                  </a:solidFill>
                  <a:latin typeface="微软雅黑" pitchFamily="34" charset="-122"/>
                  <a:ea typeface="微软雅黑" pitchFamily="34" charset="-122"/>
                </a:rPr>
                <a:t>、文本资源转换、文本在线浏览、视频在线播放、分类搜索、后台资源维护管理、导入导出工具、离线编目工具</a:t>
              </a:r>
              <a:endParaRPr lang="zh-CN" altLang="en-US" sz="1200" dirty="0">
                <a:solidFill>
                  <a:schemeClr val="bg1"/>
                </a:solidFill>
                <a:latin typeface="微软雅黑" pitchFamily="34" charset="-122"/>
                <a:ea typeface="微软雅黑" pitchFamily="34" charset="-122"/>
              </a:endParaRPr>
            </a:p>
          </p:txBody>
        </p:sp>
        <p:cxnSp>
          <p:nvCxnSpPr>
            <p:cNvPr id="60" name="直接连接符 59"/>
            <p:cNvCxnSpPr/>
            <p:nvPr/>
          </p:nvCxnSpPr>
          <p:spPr>
            <a:xfrm>
              <a:off x="179388" y="2644874"/>
              <a:ext cx="61926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79388" y="2459137"/>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488105" y="2459137"/>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79388" y="2314782"/>
              <a:ext cx="1296393" cy="369332"/>
            </a:xfrm>
            <a:prstGeom prst="rect">
              <a:avLst/>
            </a:prstGeom>
            <a:noFill/>
          </p:spPr>
          <p:txBody>
            <a:bodyPr wrap="square">
              <a:spAutoFit/>
            </a:bodyPr>
            <a:lstStyle/>
            <a:p>
              <a:pPr>
                <a:defRPr/>
              </a:pPr>
              <a:r>
                <a:rPr lang="zh-CN" altLang="en-US" dirty="0" smtClean="0">
                  <a:solidFill>
                    <a:schemeClr val="tx1">
                      <a:lumMod val="75000"/>
                      <a:lumOff val="25000"/>
                    </a:schemeClr>
                  </a:solidFill>
                  <a:latin typeface="微软雅黑" pitchFamily="34" charset="-122"/>
                  <a:ea typeface="微软雅黑" pitchFamily="34" charset="-122"/>
                </a:rPr>
                <a:t>优化类型</a:t>
              </a:r>
              <a:endParaRPr lang="zh-CN" altLang="en-US" dirty="0">
                <a:solidFill>
                  <a:schemeClr val="tx1">
                    <a:lumMod val="75000"/>
                    <a:lumOff val="25000"/>
                  </a:schemeClr>
                </a:solidFill>
                <a:latin typeface="微软雅黑" pitchFamily="34" charset="-122"/>
                <a:ea typeface="微软雅黑" pitchFamily="34" charset="-122"/>
              </a:endParaRPr>
            </a:p>
          </p:txBody>
        </p:sp>
        <p:cxnSp>
          <p:nvCxnSpPr>
            <p:cNvPr id="65" name="直接连接符 64"/>
            <p:cNvCxnSpPr/>
            <p:nvPr/>
          </p:nvCxnSpPr>
          <p:spPr>
            <a:xfrm>
              <a:off x="266120" y="3439614"/>
              <a:ext cx="61059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246256" y="3893155"/>
              <a:ext cx="6125820"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364155" y="3511622"/>
              <a:ext cx="902811" cy="307777"/>
            </a:xfrm>
            <a:prstGeom prst="rect">
              <a:avLst/>
            </a:prstGeom>
          </p:spPr>
          <p:txBody>
            <a:bodyPr wrap="none">
              <a:spAutoFit/>
            </a:bodyPr>
            <a:lstStyle/>
            <a:p>
              <a:pPr>
                <a:defRPr/>
              </a:pPr>
              <a:r>
                <a:rPr lang="zh-CN" altLang="zh-CN" sz="1400" b="1" dirty="0" smtClean="0">
                  <a:solidFill>
                    <a:schemeClr val="bg1"/>
                  </a:solidFill>
                  <a:latin typeface="微软雅黑" pitchFamily="34" charset="-122"/>
                  <a:ea typeface="微软雅黑" pitchFamily="34" charset="-122"/>
                </a:rPr>
                <a:t>性能优化</a:t>
              </a:r>
            </a:p>
          </p:txBody>
        </p:sp>
        <p:sp>
          <p:nvSpPr>
            <p:cNvPr id="68" name="矩形 67"/>
            <p:cNvSpPr/>
            <p:nvPr/>
          </p:nvSpPr>
          <p:spPr>
            <a:xfrm>
              <a:off x="364155" y="2885043"/>
              <a:ext cx="902811" cy="1061829"/>
            </a:xfrm>
            <a:prstGeom prst="rect">
              <a:avLst/>
            </a:prstGeom>
          </p:spPr>
          <p:txBody>
            <a:bodyPr wrap="none">
              <a:spAutoFit/>
            </a:bodyPr>
            <a:lstStyle/>
            <a:p>
              <a:pPr>
                <a:lnSpc>
                  <a:spcPct val="150000"/>
                </a:lnSpc>
                <a:defRPr/>
              </a:pPr>
              <a:r>
                <a:rPr lang="zh-CN" altLang="en-US" sz="1400" b="1" dirty="0" smtClean="0">
                  <a:solidFill>
                    <a:schemeClr val="bg1"/>
                  </a:solidFill>
                  <a:latin typeface="微软雅黑" pitchFamily="34" charset="-122"/>
                  <a:ea typeface="微软雅黑" pitchFamily="34" charset="-122"/>
                </a:rPr>
                <a:t>功能优化</a:t>
              </a:r>
              <a:endParaRPr lang="en-US" altLang="zh-CN" sz="1400" b="1" dirty="0" smtClean="0">
                <a:solidFill>
                  <a:schemeClr val="bg1"/>
                </a:solidFill>
                <a:latin typeface="微软雅黑" pitchFamily="34" charset="-122"/>
                <a:ea typeface="微软雅黑" pitchFamily="34" charset="-122"/>
              </a:endParaRPr>
            </a:p>
            <a:p>
              <a:pPr>
                <a:lnSpc>
                  <a:spcPct val="150000"/>
                </a:lnSpc>
                <a:defRPr/>
              </a:pPr>
              <a:endParaRPr lang="zh-CN" altLang="en-US" sz="1400" b="1" dirty="0" smtClean="0">
                <a:solidFill>
                  <a:schemeClr val="bg1"/>
                </a:solidFill>
                <a:latin typeface="微软雅黑" pitchFamily="34" charset="-122"/>
                <a:ea typeface="微软雅黑" pitchFamily="34" charset="-122"/>
              </a:endParaRPr>
            </a:p>
            <a:p>
              <a:pPr>
                <a:lnSpc>
                  <a:spcPct val="150000"/>
                </a:lnSpc>
                <a:defRPr/>
              </a:pPr>
              <a:endParaRPr lang="zh-CN" altLang="en-US" sz="1400" b="1" dirty="0">
                <a:solidFill>
                  <a:schemeClr val="bg1"/>
                </a:solidFill>
                <a:latin typeface="+mn-ea"/>
                <a:ea typeface="+mn-ea"/>
              </a:endParaRPr>
            </a:p>
          </p:txBody>
        </p:sp>
        <p:sp>
          <p:nvSpPr>
            <p:cNvPr id="76" name="矩形 75"/>
            <p:cNvSpPr/>
            <p:nvPr/>
          </p:nvSpPr>
          <p:spPr>
            <a:xfrm>
              <a:off x="1660493" y="3965163"/>
              <a:ext cx="4032199" cy="646331"/>
            </a:xfrm>
            <a:prstGeom prst="rect">
              <a:avLst/>
            </a:prstGeom>
          </p:spPr>
          <p:txBody>
            <a:bodyPr wrap="square">
              <a:spAutoFit/>
            </a:bodyPr>
            <a:lstStyle/>
            <a:p>
              <a:pPr>
                <a:defRPr/>
              </a:pPr>
              <a:r>
                <a:rPr lang="zh-CN" altLang="zh-CN" sz="1200" dirty="0" smtClean="0">
                  <a:solidFill>
                    <a:schemeClr val="bg1"/>
                  </a:solidFill>
                  <a:latin typeface="微软雅黑" pitchFamily="34" charset="-122"/>
                  <a:ea typeface="微软雅黑" pitchFamily="34" charset="-122"/>
                </a:rPr>
                <a:t>西安社区平台与分中心系统对接</a:t>
              </a:r>
              <a:endParaRPr lang="en-US" altLang="zh-CN" sz="1200" dirty="0" smtClean="0">
                <a:solidFill>
                  <a:schemeClr val="bg1"/>
                </a:solidFill>
                <a:latin typeface="微软雅黑" pitchFamily="34" charset="-122"/>
                <a:ea typeface="微软雅黑" pitchFamily="34" charset="-122"/>
              </a:endParaRPr>
            </a:p>
            <a:p>
              <a:pPr>
                <a:defRPr/>
              </a:pPr>
              <a:r>
                <a:rPr lang="zh-CN" altLang="zh-CN" sz="1200" dirty="0" smtClean="0">
                  <a:solidFill>
                    <a:schemeClr val="bg1"/>
                  </a:solidFill>
                  <a:latin typeface="微软雅黑" pitchFamily="34" charset="-122"/>
                  <a:ea typeface="微软雅黑" pitchFamily="34" charset="-122"/>
                </a:rPr>
                <a:t>与安博教学资源评估系统对接</a:t>
              </a:r>
              <a:endParaRPr lang="en-US" altLang="zh-CN" sz="1200" dirty="0" smtClean="0">
                <a:solidFill>
                  <a:schemeClr val="bg1"/>
                </a:solidFill>
                <a:latin typeface="微软雅黑" pitchFamily="34" charset="-122"/>
                <a:ea typeface="微软雅黑" pitchFamily="34" charset="-122"/>
              </a:endParaRPr>
            </a:p>
            <a:p>
              <a:pPr>
                <a:defRPr/>
              </a:pPr>
              <a:r>
                <a:rPr lang="zh-CN" altLang="zh-CN" sz="1200" dirty="0" smtClean="0">
                  <a:solidFill>
                    <a:schemeClr val="bg1"/>
                  </a:solidFill>
                  <a:latin typeface="微软雅黑" pitchFamily="34" charset="-122"/>
                  <a:ea typeface="微软雅黑" pitchFamily="34" charset="-122"/>
                </a:rPr>
                <a:t>与</a:t>
              </a:r>
              <a:r>
                <a:rPr lang="en-US" altLang="zh-CN" sz="1200" dirty="0" smtClean="0">
                  <a:solidFill>
                    <a:schemeClr val="bg1"/>
                  </a:solidFill>
                  <a:latin typeface="微软雅黑" pitchFamily="34" charset="-122"/>
                  <a:ea typeface="微软雅黑" pitchFamily="34" charset="-122"/>
                </a:rPr>
                <a:t>s8s</a:t>
              </a:r>
              <a:r>
                <a:rPr lang="zh-CN" altLang="zh-CN" sz="1200" dirty="0" smtClean="0">
                  <a:solidFill>
                    <a:schemeClr val="bg1"/>
                  </a:solidFill>
                  <a:latin typeface="微软雅黑" pitchFamily="34" charset="-122"/>
                  <a:ea typeface="微软雅黑" pitchFamily="34" charset="-122"/>
                </a:rPr>
                <a:t>在线录制工具的</a:t>
              </a:r>
              <a:r>
                <a:rPr lang="en-US" altLang="zh-CN" sz="1200" dirty="0" err="1" smtClean="0">
                  <a:solidFill>
                    <a:schemeClr val="bg1"/>
                  </a:solidFill>
                  <a:latin typeface="微软雅黑" pitchFamily="34" charset="-122"/>
                  <a:ea typeface="微软雅黑" pitchFamily="34" charset="-122"/>
                </a:rPr>
                <a:t>.Net</a:t>
              </a:r>
              <a:r>
                <a:rPr lang="zh-CN" altLang="zh-CN" sz="1200" dirty="0" smtClean="0">
                  <a:solidFill>
                    <a:schemeClr val="bg1"/>
                  </a:solidFill>
                  <a:latin typeface="微软雅黑" pitchFamily="34" charset="-122"/>
                  <a:ea typeface="微软雅黑" pitchFamily="34" charset="-122"/>
                </a:rPr>
                <a:t>代码实现及对接</a:t>
              </a:r>
            </a:p>
          </p:txBody>
        </p:sp>
        <p:sp>
          <p:nvSpPr>
            <p:cNvPr id="77" name="矩形 76"/>
            <p:cNvSpPr/>
            <p:nvPr/>
          </p:nvSpPr>
          <p:spPr>
            <a:xfrm>
              <a:off x="1660493" y="3533115"/>
              <a:ext cx="4032448" cy="276999"/>
            </a:xfrm>
            <a:prstGeom prst="rect">
              <a:avLst/>
            </a:prstGeom>
          </p:spPr>
          <p:txBody>
            <a:bodyPr wrap="square">
              <a:spAutoFit/>
            </a:bodyPr>
            <a:lstStyle/>
            <a:p>
              <a:pPr>
                <a:defRPr/>
              </a:pPr>
              <a:r>
                <a:rPr lang="zh-CN" altLang="zh-CN" sz="1200" dirty="0" smtClean="0">
                  <a:solidFill>
                    <a:schemeClr val="bg1"/>
                  </a:solidFill>
                  <a:latin typeface="微软雅黑" pitchFamily="34" charset="-122"/>
                  <a:ea typeface="微软雅黑" pitchFamily="34" charset="-122"/>
                </a:rPr>
                <a:t>首页静态化及各级页面异步加载；优化数据结构检索</a:t>
              </a:r>
            </a:p>
          </p:txBody>
        </p:sp>
        <p:sp>
          <p:nvSpPr>
            <p:cNvPr id="78" name="TextBox 77"/>
            <p:cNvSpPr txBox="1"/>
            <p:nvPr/>
          </p:nvSpPr>
          <p:spPr>
            <a:xfrm>
              <a:off x="1547664" y="2314782"/>
              <a:ext cx="1107996" cy="369332"/>
            </a:xfrm>
            <a:prstGeom prst="rect">
              <a:avLst/>
            </a:prstGeom>
            <a:noFill/>
          </p:spPr>
          <p:txBody>
            <a:bodyPr wrap="none">
              <a:spAutoFit/>
            </a:bodyPr>
            <a:lstStyle/>
            <a:p>
              <a:pPr>
                <a:defRPr/>
              </a:pPr>
              <a:r>
                <a:rPr lang="zh-CN" altLang="en-US" dirty="0" smtClean="0">
                  <a:solidFill>
                    <a:schemeClr val="tx1">
                      <a:lumMod val="75000"/>
                      <a:lumOff val="25000"/>
                    </a:schemeClr>
                  </a:solidFill>
                  <a:latin typeface="微软雅黑" pitchFamily="34" charset="-122"/>
                  <a:ea typeface="微软雅黑" pitchFamily="34" charset="-122"/>
                </a:rPr>
                <a:t>优化内容</a:t>
              </a:r>
              <a:endParaRPr lang="zh-CN" altLang="en-US" dirty="0">
                <a:solidFill>
                  <a:schemeClr val="tx1">
                    <a:lumMod val="75000"/>
                    <a:lumOff val="25000"/>
                  </a:schemeClr>
                </a:solidFill>
                <a:latin typeface="微软雅黑" pitchFamily="34" charset="-122"/>
                <a:ea typeface="微软雅黑" pitchFamily="34" charset="-122"/>
              </a:endParaRPr>
            </a:p>
          </p:txBody>
        </p:sp>
        <p:cxnSp>
          <p:nvCxnSpPr>
            <p:cNvPr id="79" name="直接连接符 78"/>
            <p:cNvCxnSpPr/>
            <p:nvPr/>
          </p:nvCxnSpPr>
          <p:spPr>
            <a:xfrm>
              <a:off x="6354660" y="2452995"/>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组合 86"/>
          <p:cNvGrpSpPr/>
          <p:nvPr/>
        </p:nvGrpSpPr>
        <p:grpSpPr>
          <a:xfrm>
            <a:off x="0" y="1670478"/>
            <a:ext cx="9071792" cy="432048"/>
            <a:chOff x="0" y="1670478"/>
            <a:chExt cx="9071792" cy="432048"/>
          </a:xfrm>
        </p:grpSpPr>
        <p:grpSp>
          <p:nvGrpSpPr>
            <p:cNvPr id="6" name="组合 29"/>
            <p:cNvGrpSpPr/>
            <p:nvPr/>
          </p:nvGrpSpPr>
          <p:grpSpPr>
            <a:xfrm>
              <a:off x="0" y="1670478"/>
              <a:ext cx="9071792" cy="432048"/>
              <a:chOff x="0" y="1563638"/>
              <a:chExt cx="9071792" cy="432048"/>
            </a:xfrm>
          </p:grpSpPr>
          <p:cxnSp>
            <p:nvCxnSpPr>
              <p:cNvPr id="31" name="直接连接符 2"/>
              <p:cNvCxnSpPr/>
              <p:nvPr/>
            </p:nvCxnSpPr>
            <p:spPr>
              <a:xfrm>
                <a:off x="0" y="1779662"/>
                <a:ext cx="1008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对角圆角矩形 31"/>
              <p:cNvSpPr/>
              <p:nvPr/>
            </p:nvSpPr>
            <p:spPr>
              <a:xfrm>
                <a:off x="1043605" y="1563638"/>
                <a:ext cx="3636000" cy="432048"/>
              </a:xfrm>
              <a:prstGeom prst="round2DiagRect">
                <a:avLst>
                  <a:gd name="adj1" fmla="val 16667"/>
                  <a:gd name="adj2" fmla="val 50000"/>
                </a:avLst>
              </a:prstGeom>
              <a:noFill/>
              <a:ln w="12700" cap="rnd">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4</a:t>
                </a:r>
                <a:r>
                  <a:rPr lang="zh-CN" altLang="en-US" dirty="0" smtClean="0">
                    <a:solidFill>
                      <a:srgbClr val="00B0F0"/>
                    </a:solidFill>
                    <a:latin typeface="微软雅黑" pitchFamily="34" charset="-122"/>
                    <a:ea typeface="微软雅黑" pitchFamily="34" charset="-122"/>
                  </a:rPr>
                  <a:t>）</a:t>
                </a:r>
                <a:r>
                  <a:rPr lang="en-US" altLang="zh-CN" dirty="0" smtClean="0">
                    <a:solidFill>
                      <a:srgbClr val="00B0F0"/>
                    </a:solidFill>
                    <a:latin typeface="微软雅黑" pitchFamily="34" charset="-122"/>
                    <a:ea typeface="微软雅黑" pitchFamily="34" charset="-122"/>
                  </a:rPr>
                  <a:t>NERC</a:t>
                </a:r>
                <a:r>
                  <a:rPr lang="zh-CN" altLang="en-US" dirty="0" smtClean="0">
                    <a:solidFill>
                      <a:srgbClr val="00B0F0"/>
                    </a:solidFill>
                    <a:latin typeface="微软雅黑" pitchFamily="34" charset="-122"/>
                    <a:ea typeface="微软雅黑" pitchFamily="34" charset="-122"/>
                  </a:rPr>
                  <a:t>平台优化与应用拓展</a:t>
                </a:r>
                <a:endParaRPr lang="zh-CN" altLang="en-US" dirty="0">
                  <a:solidFill>
                    <a:srgbClr val="00B0F0"/>
                  </a:solidFill>
                  <a:latin typeface="微软雅黑" pitchFamily="34" charset="-122"/>
                  <a:ea typeface="微软雅黑" pitchFamily="34" charset="-122"/>
                </a:endParaRPr>
              </a:p>
            </p:txBody>
          </p:sp>
          <p:cxnSp>
            <p:nvCxnSpPr>
              <p:cNvPr id="33" name="直接连接符 32"/>
              <p:cNvCxnSpPr>
                <a:stCxn id="32" idx="0"/>
              </p:cNvCxnSpPr>
              <p:nvPr/>
            </p:nvCxnSpPr>
            <p:spPr>
              <a:xfrm>
                <a:off x="4679605" y="1779662"/>
                <a:ext cx="4392187"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4" name="流程图: 联系 83"/>
            <p:cNvSpPr/>
            <p:nvPr/>
          </p:nvSpPr>
          <p:spPr>
            <a:xfrm>
              <a:off x="6084168" y="1742486"/>
              <a:ext cx="288032" cy="28803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联系 84"/>
            <p:cNvSpPr/>
            <p:nvPr/>
          </p:nvSpPr>
          <p:spPr>
            <a:xfrm>
              <a:off x="69842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流程图: 联系 85"/>
            <p:cNvSpPr/>
            <p:nvPr/>
          </p:nvSpPr>
          <p:spPr>
            <a:xfrm>
              <a:off x="7884368" y="1742486"/>
              <a:ext cx="288032" cy="288032"/>
            </a:xfrm>
            <a:prstGeom prst="flowChart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1173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1000"/>
                                        <p:tgtEl>
                                          <p:spTgt spid="87"/>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up)">
                                      <p:cBhvr>
                                        <p:cTn id="11" dur="500"/>
                                        <p:tgtEl>
                                          <p:spTgt spid="4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6161bf23964febf341e96f464fc16cc1b438f2"/>
  <p:tag name="ARTICULATE_PROJECT_OPEN"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TotalTime>
  <Words>3628</Words>
  <Application>Microsoft Office PowerPoint</Application>
  <PresentationFormat>全屏显示(16:9)</PresentationFormat>
  <Paragraphs>569</Paragraphs>
  <Slides>49</Slides>
  <Notes>4</Notes>
  <HiddenSlides>0</HiddenSlides>
  <MMClips>0</MMClips>
  <ScaleCrop>false</ScaleCrop>
  <HeadingPairs>
    <vt:vector size="4" baseType="variant">
      <vt:variant>
        <vt:lpstr>主题</vt:lpstr>
      </vt:variant>
      <vt:variant>
        <vt:i4>1</vt:i4>
      </vt:variant>
      <vt:variant>
        <vt:lpstr>幻灯片标题</vt:lpstr>
      </vt:variant>
      <vt:variant>
        <vt:i4>49</vt:i4>
      </vt:variant>
    </vt:vector>
  </HeadingPairs>
  <TitlesOfParts>
    <vt:vector size="5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xiao</cp:lastModifiedBy>
  <cp:revision>189</cp:revision>
  <dcterms:created xsi:type="dcterms:W3CDTF">2011-12-28T03:52:34Z</dcterms:created>
  <dcterms:modified xsi:type="dcterms:W3CDTF">2012-04-12T14:22:10Z</dcterms:modified>
</cp:coreProperties>
</file>